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2" r:id="rId4"/>
    <p:sldId id="271" r:id="rId5"/>
    <p:sldId id="281" r:id="rId6"/>
    <p:sldId id="279" r:id="rId7"/>
    <p:sldId id="283" r:id="rId8"/>
    <p:sldId id="284" r:id="rId9"/>
    <p:sldId id="285" r:id="rId10"/>
    <p:sldId id="28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88AF8-EEA8-4246-85C3-1E73F8615DAE}"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36AB8-15F1-4AC5-8048-8502C083D53B}" type="slidenum">
              <a:rPr lang="en-US" smtClean="0"/>
              <a:t>‹#›</a:t>
            </a:fld>
            <a:endParaRPr lang="en-US"/>
          </a:p>
        </p:txBody>
      </p:sp>
    </p:spTree>
    <p:extLst>
      <p:ext uri="{BB962C8B-B14F-4D97-AF65-F5344CB8AC3E}">
        <p14:creationId xmlns:p14="http://schemas.microsoft.com/office/powerpoint/2010/main" val="51108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3085-4AC4-9D30-F20D-C1BBA27A3E10}"/>
              </a:ext>
            </a:extLst>
          </p:cNvPr>
          <p:cNvSpPr>
            <a:spLocks noGrp="1"/>
          </p:cNvSpPr>
          <p:nvPr>
            <p:ph type="ctrTitle"/>
          </p:nvPr>
        </p:nvSpPr>
        <p:spPr>
          <a:xfrm>
            <a:off x="1186405" y="1603904"/>
            <a:ext cx="9448800" cy="1825096"/>
          </a:xfrm>
        </p:spPr>
        <p:txBody>
          <a:bodyPr/>
          <a:lstStyle/>
          <a:p>
            <a:r>
              <a:rPr lang="en-US" dirty="0">
                <a:latin typeface="Algerian" panose="04020705040A02060702" pitchFamily="82" charset="0"/>
              </a:rPr>
              <a:t>ANALYZING ONLINE LEARNING PLATFORMS</a:t>
            </a:r>
          </a:p>
        </p:txBody>
      </p:sp>
      <p:sp>
        <p:nvSpPr>
          <p:cNvPr id="3" name="Subtitle 2">
            <a:extLst>
              <a:ext uri="{FF2B5EF4-FFF2-40B4-BE49-F238E27FC236}">
                <a16:creationId xmlns:a16="http://schemas.microsoft.com/office/drawing/2014/main" id="{DF5E1B22-05DC-20A6-A66E-3A7F19A95C36}"/>
              </a:ext>
            </a:extLst>
          </p:cNvPr>
          <p:cNvSpPr>
            <a:spLocks noGrp="1"/>
          </p:cNvSpPr>
          <p:nvPr>
            <p:ph type="subTitle" idx="1"/>
          </p:nvPr>
        </p:nvSpPr>
        <p:spPr>
          <a:xfrm>
            <a:off x="1371600" y="3429000"/>
            <a:ext cx="9448800" cy="2606553"/>
          </a:xfrm>
        </p:spPr>
        <p:txBody>
          <a:bodyPr>
            <a:normAutofit lnSpcReduction="10000"/>
          </a:bodyPr>
          <a:lstStyle/>
          <a:p>
            <a:r>
              <a:rPr lang="en-US" sz="3600" dirty="0">
                <a:latin typeface="Algerian" panose="04020705040A02060702" pitchFamily="82" charset="0"/>
              </a:rPr>
              <a:t>A Comparative Study</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NAME: SALOME MORAA KIBAGENDI</a:t>
            </a:r>
          </a:p>
          <a:p>
            <a:r>
              <a:rPr lang="en-US" sz="2800" dirty="0">
                <a:latin typeface="Times New Roman" panose="02020603050405020304" pitchFamily="18" charset="0"/>
                <a:cs typeface="Times New Roman" panose="02020603050405020304" pitchFamily="18" charset="0"/>
              </a:rPr>
              <a:t>ADM: FAB/DV/O11</a:t>
            </a:r>
          </a:p>
          <a:p>
            <a:r>
              <a:rPr lang="en-US" sz="2800" dirty="0">
                <a:latin typeface="Times New Roman" panose="02020603050405020304" pitchFamily="18" charset="0"/>
                <a:cs typeface="Times New Roman" panose="02020603050405020304" pitchFamily="18" charset="0"/>
              </a:rPr>
              <a:t>DATE:30</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SEPTEMBER, 2024.</a:t>
            </a:r>
          </a:p>
          <a:p>
            <a:endParaRPr lang="en-US" sz="3600" dirty="0">
              <a:latin typeface="Algerian" panose="04020705040A02060702" pitchFamily="82" charset="0"/>
            </a:endParaRPr>
          </a:p>
          <a:p>
            <a:endParaRPr lang="en-US" sz="3600" dirty="0">
              <a:latin typeface="Algerian" panose="04020705040A02060702" pitchFamily="82" charset="0"/>
            </a:endParaRPr>
          </a:p>
        </p:txBody>
      </p:sp>
    </p:spTree>
    <p:extLst>
      <p:ext uri="{BB962C8B-B14F-4D97-AF65-F5344CB8AC3E}">
        <p14:creationId xmlns:p14="http://schemas.microsoft.com/office/powerpoint/2010/main" val="164634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9A76-3D42-59C8-5F23-6FC20A5F2F8E}"/>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5D56A5E-0E26-3737-C484-DA42479BBBC1}"/>
              </a:ext>
            </a:extLst>
          </p:cNvPr>
          <p:cNvSpPr>
            <a:spLocks noGrp="1"/>
          </p:cNvSpPr>
          <p:nvPr>
            <p:ph idx="1"/>
          </p:nvPr>
        </p:nvSpPr>
        <p:spPr/>
        <p:txBody>
          <a:bodyPr>
            <a:normAutofit fontScale="92500" lnSpcReduction="10000"/>
          </a:bodyPr>
          <a:lstStyle/>
          <a:p>
            <a:r>
              <a:rPr lang="en-US" dirty="0"/>
              <a:t>Utilizing data analysis in education enhances the experience for all stakeholders.</a:t>
            </a:r>
          </a:p>
          <a:p>
            <a:pPr>
              <a:buFont typeface="Wingdings" panose="05000000000000000000" pitchFamily="2" charset="2"/>
              <a:buChar char="Ø"/>
            </a:pPr>
            <a:r>
              <a:rPr lang="en-US" b="1" dirty="0"/>
              <a:t>Students</a:t>
            </a:r>
            <a:r>
              <a:rPr lang="en-US" dirty="0"/>
              <a:t> benefit from personalized learning and progress tracking.</a:t>
            </a:r>
          </a:p>
          <a:p>
            <a:pPr>
              <a:buFont typeface="Wingdings" panose="05000000000000000000" pitchFamily="2" charset="2"/>
              <a:buChar char="Ø"/>
            </a:pPr>
            <a:r>
              <a:rPr lang="en-US" b="1" dirty="0"/>
              <a:t>Teachers</a:t>
            </a:r>
            <a:r>
              <a:rPr lang="en-US" dirty="0"/>
              <a:t> can improve engagement and curriculum effectiveness through informed insights.</a:t>
            </a:r>
          </a:p>
          <a:p>
            <a:pPr>
              <a:buFont typeface="Wingdings" panose="05000000000000000000" pitchFamily="2" charset="2"/>
              <a:buChar char="Ø"/>
            </a:pPr>
            <a:r>
              <a:rPr lang="en-US" b="1" dirty="0"/>
              <a:t>Institutions</a:t>
            </a:r>
            <a:r>
              <a:rPr lang="en-US" dirty="0"/>
              <a:t> optimize resources and boost retention by understanding student needs.</a:t>
            </a:r>
          </a:p>
          <a:p>
            <a:pPr>
              <a:buFont typeface="Wingdings" panose="05000000000000000000" pitchFamily="2" charset="2"/>
              <a:buChar char="Ø"/>
            </a:pPr>
            <a:r>
              <a:rPr lang="en-US" b="1" dirty="0"/>
              <a:t>Platform Developers </a:t>
            </a:r>
            <a:r>
              <a:rPr lang="en-US" dirty="0"/>
              <a:t>enhance user experience and prioritize features based on real user data.</a:t>
            </a:r>
          </a:p>
          <a:p>
            <a:pPr>
              <a:buFont typeface="Wingdings" panose="05000000000000000000" pitchFamily="2" charset="2"/>
              <a:buChar char="Ø"/>
            </a:pPr>
            <a:r>
              <a:rPr lang="en-US" b="1" dirty="0"/>
              <a:t>Researchers</a:t>
            </a:r>
            <a:r>
              <a:rPr lang="en-US" dirty="0"/>
              <a:t> refine learning theories and promote equity in education.</a:t>
            </a:r>
          </a:p>
          <a:p>
            <a:pPr>
              <a:buFont typeface="Wingdings" panose="05000000000000000000" pitchFamily="2" charset="2"/>
              <a:buChar char="Ø"/>
            </a:pPr>
            <a:r>
              <a:rPr lang="en-US" b="1" dirty="0"/>
              <a:t>Communities</a:t>
            </a:r>
            <a:r>
              <a:rPr lang="en-US" dirty="0"/>
              <a:t> leverage data to identify gaps, support initiatives, and inform policy, fostering a collaborative educational environment.</a:t>
            </a:r>
          </a:p>
          <a:p>
            <a:r>
              <a:rPr lang="en-US" dirty="0"/>
              <a:t>Overall, data-driven approaches are essential for advancing educational quality and accessibility.</a:t>
            </a:r>
          </a:p>
        </p:txBody>
      </p:sp>
    </p:spTree>
    <p:extLst>
      <p:ext uri="{BB962C8B-B14F-4D97-AF65-F5344CB8AC3E}">
        <p14:creationId xmlns:p14="http://schemas.microsoft.com/office/powerpoint/2010/main" val="209063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77BC-49F7-A65F-8B5C-CB23E999EAC9}"/>
              </a:ext>
            </a:extLst>
          </p:cNvPr>
          <p:cNvSpPr>
            <a:spLocks noGrp="1"/>
          </p:cNvSpPr>
          <p:nvPr>
            <p:ph type="title"/>
          </p:nvPr>
        </p:nvSpPr>
        <p:spPr>
          <a:xfrm>
            <a:off x="3092367" y="741221"/>
            <a:ext cx="8789255" cy="1212134"/>
          </a:xfrm>
        </p:spPr>
        <p:txBody>
          <a:bodyPr>
            <a:noAutofit/>
          </a:bodyPr>
          <a:lstStyle/>
          <a:p>
            <a:r>
              <a:rPr lang="en-US" sz="6600" b="1" kern="100" dirty="0">
                <a:effectLst/>
                <a:latin typeface="Algerian" panose="04020705040A02060702" pitchFamily="82" charset="0"/>
                <a:ea typeface="Calibri" panose="020F0502020204030204" pitchFamily="34" charset="0"/>
                <a:cs typeface="Times New Roman" panose="02020603050405020304" pitchFamily="18" charset="0"/>
              </a:rPr>
              <a:t>INTRODUCTION</a:t>
            </a:r>
            <a:br>
              <a:rPr lang="en-US" sz="6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6600" dirty="0"/>
          </a:p>
        </p:txBody>
      </p:sp>
      <p:sp>
        <p:nvSpPr>
          <p:cNvPr id="3" name="Content Placeholder 2">
            <a:extLst>
              <a:ext uri="{FF2B5EF4-FFF2-40B4-BE49-F238E27FC236}">
                <a16:creationId xmlns:a16="http://schemas.microsoft.com/office/drawing/2014/main" id="{D1A58462-67E8-0B42-F15A-DE6E76693AB7}"/>
              </a:ext>
            </a:extLst>
          </p:cNvPr>
          <p:cNvSpPr>
            <a:spLocks noGrp="1"/>
          </p:cNvSpPr>
          <p:nvPr>
            <p:ph idx="1"/>
          </p:nvPr>
        </p:nvSpPr>
        <p:spPr>
          <a:xfrm>
            <a:off x="150471" y="2092654"/>
            <a:ext cx="11506200" cy="4024125"/>
          </a:xfrm>
        </p:spPr>
        <p:txBody>
          <a:bodyPr>
            <a:normAutofit/>
          </a:bodyPr>
          <a:lstStyle/>
          <a:p>
            <a:pPr marL="0" indent="0">
              <a:buNone/>
            </a:pPr>
            <a:r>
              <a:rPr lang="en-US" sz="1900" b="1" dirty="0">
                <a:latin typeface="Algerian" panose="04020705040A02060702" pitchFamily="82" charset="0"/>
              </a:rPr>
              <a:t>An online learning platform is a digital environment that facilitates the delivery of educational content and courses via the internet. These platforms allow learners to access a variety of materials, including videos, quizzes, assignments, and interactive activities, often enabling flexible, self-paced learning. They can cater to various subjects, levels, and learning styles, making education more accessible to a global audience.</a:t>
            </a:r>
          </a:p>
          <a:p>
            <a:pPr marL="0" indent="0">
              <a:buNone/>
            </a:pPr>
            <a:endParaRPr lang="en-US" sz="2000" b="1" kern="100" dirty="0">
              <a:effectLst/>
              <a:latin typeface="Algerian" panose="04020705040A02060702" pitchFamily="82" charset="0"/>
              <a:ea typeface="Calibri" panose="020F0502020204030204" pitchFamily="34" charset="0"/>
              <a:cs typeface="Times New Roman" panose="02020603050405020304" pitchFamily="18" charset="0"/>
            </a:endParaRPr>
          </a:p>
          <a:p>
            <a:pPr marL="0" indent="0">
              <a:buNone/>
            </a:pPr>
            <a:endParaRPr lang="en-US" b="1" dirty="0">
              <a:latin typeface="Algerian" panose="04020705040A02060702" pitchFamily="82" charset="0"/>
            </a:endParaRPr>
          </a:p>
          <a:p>
            <a:pPr marL="0" indent="0">
              <a:buNone/>
            </a:pPr>
            <a:r>
              <a:rPr lang="en-US" b="1" dirty="0">
                <a:latin typeface="Algerian" panose="04020705040A02060702" pitchFamily="82" charset="0"/>
              </a:rPr>
              <a:t>This report presents the findings from a survey conducted on users of online learning platforms. The survey aimed to gather insights into usage patterns, platform effectiveness, user satisfaction, and emerging trends.</a:t>
            </a:r>
          </a:p>
        </p:txBody>
      </p:sp>
    </p:spTree>
    <p:extLst>
      <p:ext uri="{BB962C8B-B14F-4D97-AF65-F5344CB8AC3E}">
        <p14:creationId xmlns:p14="http://schemas.microsoft.com/office/powerpoint/2010/main" val="19926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3780-0A47-B9AD-0134-2C1E264DEE0B}"/>
              </a:ext>
            </a:extLst>
          </p:cNvPr>
          <p:cNvSpPr>
            <a:spLocks noGrp="1"/>
          </p:cNvSpPr>
          <p:nvPr>
            <p:ph type="title"/>
          </p:nvPr>
        </p:nvSpPr>
        <p:spPr/>
        <p:txBody>
          <a:bodyPr/>
          <a:lstStyle/>
          <a:p>
            <a:r>
              <a:rPr lang="en-US" b="1" dirty="0">
                <a:latin typeface="Algerian" panose="04020705040A02060702" pitchFamily="82" charset="0"/>
              </a:rPr>
              <a:t>PROBLEM STATEMENT</a:t>
            </a:r>
          </a:p>
        </p:txBody>
      </p:sp>
      <p:sp>
        <p:nvSpPr>
          <p:cNvPr id="5" name="Content Placeholder 4">
            <a:extLst>
              <a:ext uri="{FF2B5EF4-FFF2-40B4-BE49-F238E27FC236}">
                <a16:creationId xmlns:a16="http://schemas.microsoft.com/office/drawing/2014/main" id="{6F72600E-F2A7-05DF-A53F-2FE0DC4E64DB}"/>
              </a:ext>
            </a:extLst>
          </p:cNvPr>
          <p:cNvSpPr>
            <a:spLocks noGrp="1"/>
          </p:cNvSpPr>
          <p:nvPr>
            <p:ph idx="1"/>
          </p:nvPr>
        </p:nvSpPr>
        <p:spPr>
          <a:xfrm>
            <a:off x="431158" y="1919032"/>
            <a:ext cx="10820400" cy="4024125"/>
          </a:xfrm>
        </p:spPr>
        <p:txBody>
          <a:bodyPr>
            <a:normAutofit fontScale="92500" lnSpcReduction="10000"/>
          </a:bodyPr>
          <a:lstStyle/>
          <a:p>
            <a:pPr marL="0" indent="0">
              <a:buNone/>
            </a:pPr>
            <a:r>
              <a:rPr lang="en-GB" sz="2000" dirty="0">
                <a:effectLst/>
                <a:latin typeface="Algerian" panose="04020705040A02060702" pitchFamily="82" charset="0"/>
                <a:ea typeface="Arial" panose="020B0604020202020204" pitchFamily="34" charset="0"/>
              </a:rPr>
              <a:t>With the increasing number of online learning platforms available, users and institutions face difficulties in selecting the most suitable options. The lack of comprehensive comparative analysis regarding platform features, user experiences, and effectiveness can lead to suboptimal choices. This gap in information affects the quality of education and learner outcomes, making it crucial to identify key factors influencing platform choice.</a:t>
            </a:r>
          </a:p>
          <a:p>
            <a:endParaRPr lang="en-GB" sz="2000" dirty="0">
              <a:latin typeface="Algerian" panose="04020705040A02060702" pitchFamily="82" charset="0"/>
              <a:ea typeface="Arial" panose="020B0604020202020204" pitchFamily="34" charset="0"/>
            </a:endParaRPr>
          </a:p>
          <a:p>
            <a:pPr marL="0" indent="0">
              <a:buNone/>
            </a:pPr>
            <a:r>
              <a:rPr lang="en-US" sz="2000" b="1" dirty="0">
                <a:effectLst/>
                <a:latin typeface="Algerian" panose="04020705040A02060702" pitchFamily="82" charset="0"/>
                <a:ea typeface="Arial" panose="020B0604020202020204" pitchFamily="34" charset="0"/>
              </a:rPr>
              <a:t>How to Fill the Gap:</a:t>
            </a:r>
          </a:p>
          <a:p>
            <a:pPr marL="0" indent="0">
              <a:buNone/>
            </a:pPr>
            <a:r>
              <a:rPr lang="en-US" sz="2000" dirty="0">
                <a:effectLst/>
                <a:latin typeface="Algerian" panose="04020705040A02060702" pitchFamily="82" charset="0"/>
                <a:ea typeface="Arial" panose="020B0604020202020204" pitchFamily="34" charset="0"/>
              </a:rPr>
              <a:t>To address this issue, I conducted a detailed comparative analysis of major online learning platforms. This involved evaluating key factors such as user engagement metrics, content quality, and overall cost. I gathered data through user surveys, platform reviews, and performance analytics to provide a clear, data-driven overview. By creating a comprehensive report with actionable insights and recommendations, I aim to help users and institutions make informed decisions and select platforms that best meet their educational needs.</a:t>
            </a:r>
          </a:p>
          <a:p>
            <a:endParaRPr lang="en-US" dirty="0"/>
          </a:p>
        </p:txBody>
      </p:sp>
    </p:spTree>
    <p:extLst>
      <p:ext uri="{BB962C8B-B14F-4D97-AF65-F5344CB8AC3E}">
        <p14:creationId xmlns:p14="http://schemas.microsoft.com/office/powerpoint/2010/main" val="130558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D2C-D286-755B-3606-F3C572418DF7}"/>
              </a:ext>
            </a:extLst>
          </p:cNvPr>
          <p:cNvSpPr>
            <a:spLocks noGrp="1"/>
          </p:cNvSpPr>
          <p:nvPr>
            <p:ph type="title"/>
          </p:nvPr>
        </p:nvSpPr>
        <p:spPr/>
        <p:txBody>
          <a:bodyPr>
            <a:noAutofit/>
          </a:bodyPr>
          <a:lstStyle/>
          <a:p>
            <a:r>
              <a:rPr lang="en-GB" sz="4400" b="1" dirty="0">
                <a:effectLst/>
                <a:latin typeface="Algerian" panose="04020705040A02060702" pitchFamily="82" charset="0"/>
              </a:rPr>
              <a:t>PROJECT  Objectives</a:t>
            </a:r>
            <a:br>
              <a:rPr lang="en-US" sz="4400" b="1" dirty="0">
                <a:effectLst/>
                <a:latin typeface="Algerian" panose="04020705040A02060702" pitchFamily="82" charset="0"/>
              </a:rPr>
            </a:br>
            <a:endParaRPr lang="en-US"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5DAA272-38E6-D576-668C-92C65EBB372A}"/>
              </a:ext>
            </a:extLst>
          </p:cNvPr>
          <p:cNvSpPr>
            <a:spLocks noGrp="1"/>
          </p:cNvSpPr>
          <p:nvPr>
            <p:ph idx="1"/>
          </p:nvPr>
        </p:nvSpPr>
        <p:spPr>
          <a:xfrm>
            <a:off x="257537" y="1605988"/>
            <a:ext cx="10820400" cy="4024125"/>
          </a:xfrm>
        </p:spPr>
        <p:txBody>
          <a:bodyPr>
            <a:normAutofit fontScale="25000" lnSpcReduction="20000"/>
          </a:bodyPr>
          <a:lstStyle/>
          <a:p>
            <a:pPr marL="0" marR="0" lvl="0" indent="0">
              <a:lnSpc>
                <a:spcPct val="115000"/>
              </a:lnSpc>
              <a:spcBef>
                <a:spcPts val="0"/>
              </a:spcBef>
              <a:spcAft>
                <a:spcPts val="0"/>
              </a:spcAft>
              <a:buNone/>
            </a:pPr>
            <a:r>
              <a:rPr lang="en-GB" sz="5600" b="1" u="none" strike="noStrike" dirty="0">
                <a:effectLst/>
                <a:latin typeface="Arial Black" panose="020B0A04020102020204" pitchFamily="34" charset="0"/>
                <a:ea typeface="Arial" panose="020B0604020202020204" pitchFamily="34" charset="0"/>
              </a:rPr>
              <a:t>1</a:t>
            </a:r>
            <a:r>
              <a:rPr lang="en-GB" sz="8000" b="1" u="none" strike="noStrike" dirty="0">
                <a:effectLst/>
                <a:latin typeface="Algerian" panose="04020705040A02060702" pitchFamily="82" charset="0"/>
                <a:ea typeface="Arial" panose="020B0604020202020204" pitchFamily="34" charset="0"/>
              </a:rPr>
              <a:t>. Evaluate User Satisfaction</a:t>
            </a:r>
            <a:r>
              <a:rPr lang="en-GB" sz="8000" u="none" strike="noStrike" dirty="0">
                <a:effectLst/>
                <a:latin typeface="Algerian" panose="04020705040A02060702" pitchFamily="82" charset="0"/>
                <a:ea typeface="Arial" panose="020B0604020202020204" pitchFamily="34" charset="0"/>
              </a:rPr>
              <a:t>: Assess the satisfaction levels of users with various online learning platforms.</a:t>
            </a:r>
            <a:endParaRPr lang="en-US" sz="8000" u="none" strike="noStrike" dirty="0">
              <a:effectLst/>
              <a:latin typeface="Algerian" panose="04020705040A02060702" pitchFamily="82" charset="0"/>
              <a:ea typeface="Arial" panose="020B0604020202020204" pitchFamily="34" charset="0"/>
            </a:endParaRPr>
          </a:p>
          <a:p>
            <a:pPr marL="0" marR="0" indent="0">
              <a:lnSpc>
                <a:spcPct val="115000"/>
              </a:lnSpc>
              <a:spcBef>
                <a:spcPts val="0"/>
              </a:spcBef>
              <a:spcAft>
                <a:spcPts val="0"/>
              </a:spcAft>
              <a:buNone/>
            </a:pPr>
            <a:endParaRPr lang="en-US" sz="8000" dirty="0">
              <a:effectLst/>
              <a:latin typeface="Algerian" panose="04020705040A02060702" pitchFamily="82" charset="0"/>
              <a:ea typeface="Arial" panose="020B0604020202020204" pitchFamily="34" charset="0"/>
            </a:endParaRPr>
          </a:p>
          <a:p>
            <a:pPr marL="0" marR="0" lvl="0" indent="0">
              <a:lnSpc>
                <a:spcPct val="115000"/>
              </a:lnSpc>
              <a:spcBef>
                <a:spcPts val="0"/>
              </a:spcBef>
              <a:spcAft>
                <a:spcPts val="0"/>
              </a:spcAft>
              <a:buNone/>
            </a:pPr>
            <a:r>
              <a:rPr lang="en-GB" sz="8000" b="1" u="none" strike="noStrike" dirty="0">
                <a:effectLst/>
                <a:latin typeface="Algerian" panose="04020705040A02060702" pitchFamily="82" charset="0"/>
                <a:ea typeface="Arial" panose="020B0604020202020204" pitchFamily="34" charset="0"/>
              </a:rPr>
              <a:t>2. Compare Platform Features:</a:t>
            </a:r>
            <a:r>
              <a:rPr lang="en-GB" sz="8000" u="none" strike="noStrike" dirty="0">
                <a:effectLst/>
                <a:latin typeface="Algerian" panose="04020705040A02060702" pitchFamily="82" charset="0"/>
                <a:ea typeface="Arial" panose="020B0604020202020204" pitchFamily="34" charset="0"/>
              </a:rPr>
              <a:t> Identify and compare the features offered by different platforms</a:t>
            </a:r>
            <a:r>
              <a:rPr lang="en-GB" sz="8000" dirty="0">
                <a:latin typeface="Algerian" panose="04020705040A02060702" pitchFamily="82" charset="0"/>
                <a:ea typeface="Arial" panose="020B0604020202020204" pitchFamily="34" charset="0"/>
              </a:rPr>
              <a:t>.</a:t>
            </a:r>
          </a:p>
          <a:p>
            <a:pPr marL="0" marR="0" lvl="0" indent="0">
              <a:lnSpc>
                <a:spcPct val="115000"/>
              </a:lnSpc>
              <a:spcBef>
                <a:spcPts val="0"/>
              </a:spcBef>
              <a:spcAft>
                <a:spcPts val="0"/>
              </a:spcAft>
              <a:buNone/>
            </a:pPr>
            <a:endParaRPr lang="en-US" sz="8000" u="none" strike="noStrike" dirty="0">
              <a:effectLst/>
              <a:latin typeface="Algerian" panose="04020705040A02060702" pitchFamily="82" charset="0"/>
              <a:ea typeface="Arial" panose="020B0604020202020204" pitchFamily="34" charset="0"/>
            </a:endParaRPr>
          </a:p>
          <a:p>
            <a:pPr marL="0" marR="0" indent="0">
              <a:lnSpc>
                <a:spcPct val="115000"/>
              </a:lnSpc>
              <a:spcBef>
                <a:spcPts val="0"/>
              </a:spcBef>
              <a:spcAft>
                <a:spcPts val="0"/>
              </a:spcAft>
              <a:buNone/>
            </a:pPr>
            <a:r>
              <a:rPr lang="en-GB" sz="8000" b="1" u="none" strike="noStrike" dirty="0">
                <a:effectLst/>
                <a:latin typeface="Algerian" panose="04020705040A02060702" pitchFamily="82" charset="0"/>
                <a:ea typeface="Arial" panose="020B0604020202020204" pitchFamily="34" charset="0"/>
              </a:rPr>
              <a:t>3.  Assess Learning Outcomes</a:t>
            </a:r>
            <a:r>
              <a:rPr lang="en-GB" sz="8000" u="none" strike="noStrike" dirty="0">
                <a:effectLst/>
                <a:latin typeface="Algerian" panose="04020705040A02060702" pitchFamily="82" charset="0"/>
                <a:ea typeface="Arial" panose="020B0604020202020204" pitchFamily="34" charset="0"/>
              </a:rPr>
              <a:t>: Measure the effectiveness of the platforms in achieving educational goals.</a:t>
            </a:r>
            <a:endParaRPr lang="en-US" sz="8000" u="none" strike="noStrike" dirty="0">
              <a:effectLst/>
              <a:latin typeface="Algerian" panose="04020705040A02060702" pitchFamily="82" charset="0"/>
              <a:ea typeface="Arial" panose="020B0604020202020204" pitchFamily="34" charset="0"/>
            </a:endParaRPr>
          </a:p>
          <a:p>
            <a:pPr marL="0" marR="0" indent="0">
              <a:lnSpc>
                <a:spcPct val="115000"/>
              </a:lnSpc>
              <a:spcBef>
                <a:spcPts val="0"/>
              </a:spcBef>
              <a:spcAft>
                <a:spcPts val="0"/>
              </a:spcAft>
              <a:buNone/>
            </a:pPr>
            <a:endParaRPr lang="en-GB" sz="8000" u="none" strike="noStrike" dirty="0">
              <a:effectLst/>
              <a:latin typeface="Algerian" panose="04020705040A02060702" pitchFamily="82" charset="0"/>
              <a:ea typeface="Arial" panose="020B0604020202020204" pitchFamily="34" charset="0"/>
            </a:endParaRPr>
          </a:p>
          <a:p>
            <a:pPr marL="0" marR="0" indent="0">
              <a:lnSpc>
                <a:spcPct val="115000"/>
              </a:lnSpc>
              <a:spcBef>
                <a:spcPts val="0"/>
              </a:spcBef>
              <a:spcAft>
                <a:spcPts val="0"/>
              </a:spcAft>
              <a:buNone/>
            </a:pPr>
            <a:r>
              <a:rPr lang="en-GB" sz="8000" b="1" dirty="0">
                <a:latin typeface="Algerian" panose="04020705040A02060702" pitchFamily="82" charset="0"/>
                <a:ea typeface="Arial" panose="020B0604020202020204" pitchFamily="34" charset="0"/>
              </a:rPr>
              <a:t>4. </a:t>
            </a:r>
            <a:r>
              <a:rPr lang="en-GB" sz="8000" b="1" u="none" strike="noStrike" dirty="0">
                <a:effectLst/>
                <a:latin typeface="Algerian" panose="04020705040A02060702" pitchFamily="82" charset="0"/>
                <a:ea typeface="Arial" panose="020B0604020202020204" pitchFamily="34" charset="0"/>
              </a:rPr>
              <a:t> Evaluate User Demographics:</a:t>
            </a:r>
            <a:r>
              <a:rPr lang="en-GB" sz="8000" u="none" strike="noStrike" dirty="0">
                <a:effectLst/>
                <a:latin typeface="Algerian" panose="04020705040A02060702" pitchFamily="82" charset="0"/>
                <a:ea typeface="Arial" panose="020B0604020202020204" pitchFamily="34" charset="0"/>
              </a:rPr>
              <a:t> Understand the backgrounds of users engaging with online learning platforms.</a:t>
            </a:r>
          </a:p>
          <a:p>
            <a:pPr marL="0" marR="0" lvl="0" indent="0">
              <a:lnSpc>
                <a:spcPct val="115000"/>
              </a:lnSpc>
              <a:spcBef>
                <a:spcPts val="1200"/>
              </a:spcBef>
              <a:spcAft>
                <a:spcPts val="0"/>
              </a:spcAft>
              <a:buNone/>
            </a:pPr>
            <a:endParaRPr lang="en-US" sz="8000" u="none" strike="noStrike" dirty="0">
              <a:effectLst/>
              <a:latin typeface="Algerian" panose="04020705040A02060702" pitchFamily="82" charset="0"/>
              <a:ea typeface="Arial" panose="020B0604020202020204" pitchFamily="34" charset="0"/>
            </a:endParaRPr>
          </a:p>
          <a:p>
            <a:pPr marL="0" marR="0" lvl="0" indent="0">
              <a:lnSpc>
                <a:spcPct val="115000"/>
              </a:lnSpc>
              <a:spcBef>
                <a:spcPts val="0"/>
              </a:spcBef>
              <a:spcAft>
                <a:spcPts val="1200"/>
              </a:spcAft>
              <a:buNone/>
            </a:pPr>
            <a:r>
              <a:rPr lang="en-GB" sz="8000" b="1" dirty="0">
                <a:latin typeface="Algerian" panose="04020705040A02060702" pitchFamily="82" charset="0"/>
                <a:ea typeface="Arial" panose="020B0604020202020204" pitchFamily="34" charset="0"/>
              </a:rPr>
              <a:t>5</a:t>
            </a:r>
            <a:r>
              <a:rPr lang="en-GB" sz="8000" b="1" u="none" strike="noStrike" dirty="0">
                <a:effectLst/>
                <a:latin typeface="Algerian" panose="04020705040A02060702" pitchFamily="82" charset="0"/>
                <a:ea typeface="Arial" panose="020B0604020202020204" pitchFamily="34" charset="0"/>
              </a:rPr>
              <a:t>. Explore Motivational Factors:</a:t>
            </a:r>
            <a:r>
              <a:rPr lang="en-GB" sz="8000" u="none" strike="noStrike" dirty="0">
                <a:effectLst/>
                <a:latin typeface="Algerian" panose="04020705040A02060702" pitchFamily="82" charset="0"/>
                <a:ea typeface="Arial" panose="020B0604020202020204" pitchFamily="34" charset="0"/>
              </a:rPr>
              <a:t> Investigate the primary learning goals and trends influencing user choices.</a:t>
            </a:r>
            <a:endParaRPr lang="en-US" sz="8000" u="none" strike="noStrike" dirty="0">
              <a:effectLst/>
              <a:latin typeface="Algerian" panose="04020705040A02060702" pitchFamily="82" charset="0"/>
              <a:ea typeface="Arial" panose="020B0604020202020204" pitchFamily="34" charset="0"/>
            </a:endParaRPr>
          </a:p>
          <a:p>
            <a:pPr marL="0" marR="0" indent="0">
              <a:lnSpc>
                <a:spcPct val="115000"/>
              </a:lnSpc>
              <a:spcBef>
                <a:spcPts val="1200"/>
              </a:spcBef>
              <a:spcAft>
                <a:spcPts val="1200"/>
              </a:spcAft>
              <a:buNone/>
            </a:pPr>
            <a:r>
              <a:rPr lang="en-GB" sz="8000" dirty="0">
                <a:effectLst/>
                <a:latin typeface="Algerian" panose="04020705040A02060702" pitchFamily="82" charset="0"/>
                <a:ea typeface="Arial" panose="020B0604020202020204" pitchFamily="34" charset="0"/>
              </a:rPr>
              <a:t> </a:t>
            </a:r>
            <a:endParaRPr lang="en-US" sz="8000" dirty="0">
              <a:effectLst/>
              <a:latin typeface="Algerian" panose="04020705040A02060702" pitchFamily="82" charset="0"/>
              <a:ea typeface="Arial" panose="020B0604020202020204" pitchFamily="34" charset="0"/>
            </a:endParaRPr>
          </a:p>
          <a:p>
            <a:endParaRPr lang="en-US" dirty="0"/>
          </a:p>
        </p:txBody>
      </p:sp>
    </p:spTree>
    <p:extLst>
      <p:ext uri="{BB962C8B-B14F-4D97-AF65-F5344CB8AC3E}">
        <p14:creationId xmlns:p14="http://schemas.microsoft.com/office/powerpoint/2010/main" val="1263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CB5D-FE88-D082-C419-B8904BDF9942}"/>
              </a:ext>
            </a:extLst>
          </p:cNvPr>
          <p:cNvSpPr>
            <a:spLocks noGrp="1"/>
          </p:cNvSpPr>
          <p:nvPr>
            <p:ph type="title"/>
          </p:nvPr>
        </p:nvSpPr>
        <p:spPr/>
        <p:txBody>
          <a:bodyPr>
            <a:normAutofit/>
          </a:bodyPr>
          <a:lstStyle/>
          <a:p>
            <a:r>
              <a:rPr lang="en-US" sz="5400" dirty="0">
                <a:latin typeface="Algerian" panose="04020705040A02060702" pitchFamily="82" charset="0"/>
              </a:rPr>
              <a:t>KeY FINDINGS</a:t>
            </a:r>
          </a:p>
        </p:txBody>
      </p:sp>
      <p:sp>
        <p:nvSpPr>
          <p:cNvPr id="3" name="Content Placeholder 2">
            <a:extLst>
              <a:ext uri="{FF2B5EF4-FFF2-40B4-BE49-F238E27FC236}">
                <a16:creationId xmlns:a16="http://schemas.microsoft.com/office/drawing/2014/main" id="{24AE8547-08CD-BD05-8552-19FD3ED131A2}"/>
              </a:ext>
            </a:extLst>
          </p:cNvPr>
          <p:cNvSpPr>
            <a:spLocks noGrp="1"/>
          </p:cNvSpPr>
          <p:nvPr>
            <p:ph sz="half" idx="1"/>
          </p:nvPr>
        </p:nvSpPr>
        <p:spPr/>
        <p:txBody>
          <a:bodyPr>
            <a:normAutofit fontScale="85000" lnSpcReduction="20000"/>
          </a:bodyPr>
          <a:lstStyle/>
          <a:p>
            <a:pPr marL="0" indent="0">
              <a:buNone/>
            </a:pPr>
            <a:r>
              <a:rPr lang="en-US" b="1" dirty="0"/>
              <a:t>1. Demographics and User Profiles</a:t>
            </a:r>
            <a:r>
              <a:rPr lang="en-US" dirty="0"/>
              <a:t>:</a:t>
            </a:r>
          </a:p>
          <a:p>
            <a:pPr>
              <a:buFont typeface="Wingdings" panose="05000000000000000000" pitchFamily="2" charset="2"/>
              <a:buChar char="Ø"/>
            </a:pPr>
            <a:r>
              <a:rPr lang="en-US" dirty="0"/>
              <a:t>Balanced gender representation; diverse educational backgrounds (high school to doctoral).</a:t>
            </a:r>
          </a:p>
          <a:p>
            <a:pPr>
              <a:buFont typeface="Wingdings" panose="05000000000000000000" pitchFamily="2" charset="2"/>
              <a:buChar char="Ø"/>
            </a:pPr>
            <a:r>
              <a:rPr lang="en-US" dirty="0"/>
              <a:t>Majority are professionals or students, with many unemployed, focusing on skill development.</a:t>
            </a:r>
          </a:p>
          <a:p>
            <a:pPr>
              <a:buFont typeface="Arial" panose="020B0604020202020204" pitchFamily="34" charset="0"/>
              <a:buChar char="•"/>
            </a:pPr>
            <a:endParaRPr lang="en-US" dirty="0"/>
          </a:p>
          <a:p>
            <a:pPr marL="0" indent="0">
              <a:buNone/>
            </a:pPr>
            <a:r>
              <a:rPr lang="en-US" b="1" dirty="0"/>
              <a:t>2. Platform Usage and Preferences</a:t>
            </a:r>
            <a:r>
              <a:rPr lang="en-US" dirty="0"/>
              <a:t>:</a:t>
            </a:r>
          </a:p>
          <a:p>
            <a:pPr>
              <a:buFont typeface="Wingdings" panose="05000000000000000000" pitchFamily="2" charset="2"/>
              <a:buChar char="Ø"/>
            </a:pPr>
            <a:r>
              <a:rPr lang="en-US" b="1" dirty="0"/>
              <a:t>Most Preferred</a:t>
            </a:r>
            <a:r>
              <a:rPr lang="en-US" dirty="0"/>
              <a:t>: LinkedIn Learning, especially among professionals and students.</a:t>
            </a:r>
          </a:p>
          <a:p>
            <a:pPr>
              <a:buFont typeface="Wingdings" panose="05000000000000000000" pitchFamily="2" charset="2"/>
              <a:buChar char="Ø"/>
            </a:pPr>
            <a:r>
              <a:rPr lang="en-US" dirty="0"/>
              <a:t>Other favorites: Coursera, Alison, and edX for their flexibility and course offerings</a:t>
            </a:r>
          </a:p>
          <a:p>
            <a:endParaRPr lang="en-US" dirty="0"/>
          </a:p>
        </p:txBody>
      </p:sp>
      <p:sp>
        <p:nvSpPr>
          <p:cNvPr id="5" name="Rectangle 1">
            <a:extLst>
              <a:ext uri="{FF2B5EF4-FFF2-40B4-BE49-F238E27FC236}">
                <a16:creationId xmlns:a16="http://schemas.microsoft.com/office/drawing/2014/main" id="{F41526B9-BAC2-7417-22A9-5DC211EC2D3F}"/>
              </a:ext>
            </a:extLst>
          </p:cNvPr>
          <p:cNvSpPr>
            <a:spLocks noChangeArrowheads="1"/>
          </p:cNvSpPr>
          <p:nvPr/>
        </p:nvSpPr>
        <p:spPr bwMode="auto">
          <a:xfrm>
            <a:off x="0" y="-3231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0ED45143-DF53-38D9-3D5E-530097D38C1C}"/>
              </a:ext>
            </a:extLst>
          </p:cNvPr>
          <p:cNvSpPr>
            <a:spLocks noGrp="1"/>
          </p:cNvSpPr>
          <p:nvPr>
            <p:ph sz="half" idx="2"/>
          </p:nvPr>
        </p:nvSpPr>
        <p:spPr/>
        <p:txBody>
          <a:bodyPr>
            <a:normAutofit fontScale="85000" lnSpcReduction="20000"/>
          </a:bodyPr>
          <a:lstStyle/>
          <a:p>
            <a:pPr marL="0" indent="0">
              <a:buNone/>
            </a:pPr>
            <a:r>
              <a:rPr lang="en-US" b="1" dirty="0"/>
              <a:t>3. Motivational Factors</a:t>
            </a:r>
            <a:r>
              <a:rPr lang="en-US" dirty="0"/>
              <a:t>:</a:t>
            </a:r>
          </a:p>
          <a:p>
            <a:pPr>
              <a:buFont typeface="Wingdings" panose="05000000000000000000" pitchFamily="2" charset="2"/>
              <a:buChar char="Ø"/>
            </a:pPr>
            <a:r>
              <a:rPr lang="en-US" dirty="0"/>
              <a:t>Main goals: skill enhancement, certification, and career advancement.</a:t>
            </a:r>
          </a:p>
          <a:p>
            <a:pPr>
              <a:buFont typeface="Wingdings" panose="05000000000000000000" pitchFamily="2" charset="2"/>
              <a:buChar char="Ø"/>
            </a:pPr>
            <a:r>
              <a:rPr lang="en-US" dirty="0"/>
              <a:t>Increasing interest in AI and gamification, highlighting tech-focused learning trends.</a:t>
            </a:r>
          </a:p>
          <a:p>
            <a:pPr>
              <a:buFont typeface="Arial" panose="020B0604020202020204" pitchFamily="34" charset="0"/>
              <a:buChar char="•"/>
            </a:pPr>
            <a:endParaRPr lang="en-US" dirty="0"/>
          </a:p>
          <a:p>
            <a:pPr marL="0" indent="0">
              <a:buNone/>
            </a:pPr>
            <a:r>
              <a:rPr lang="en-US" b="1" dirty="0"/>
              <a:t>4. Content Relevance</a:t>
            </a:r>
            <a:r>
              <a:rPr lang="en-US" dirty="0"/>
              <a:t>:</a:t>
            </a:r>
          </a:p>
          <a:p>
            <a:pPr>
              <a:buFont typeface="Wingdings" panose="05000000000000000000" pitchFamily="2" charset="2"/>
              <a:buChar char="Ø"/>
            </a:pPr>
            <a:r>
              <a:rPr lang="en-US" dirty="0"/>
              <a:t>Emphasis on practical, job-ready skills significantly impacts learning outcomes and relevance to current job market demands.</a:t>
            </a:r>
          </a:p>
          <a:p>
            <a:endParaRPr lang="en-US" dirty="0"/>
          </a:p>
        </p:txBody>
      </p:sp>
    </p:spTree>
    <p:extLst>
      <p:ext uri="{BB962C8B-B14F-4D97-AF65-F5344CB8AC3E}">
        <p14:creationId xmlns:p14="http://schemas.microsoft.com/office/powerpoint/2010/main" val="389563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ACA88-9E70-131F-328D-A7B373B97914}"/>
              </a:ext>
            </a:extLst>
          </p:cNvPr>
          <p:cNvSpPr txBox="1"/>
          <p:nvPr/>
        </p:nvSpPr>
        <p:spPr>
          <a:xfrm>
            <a:off x="567159" y="477238"/>
            <a:ext cx="11065397" cy="5909310"/>
          </a:xfrm>
          <a:prstGeom prst="rect">
            <a:avLst/>
          </a:prstGeom>
          <a:noFill/>
        </p:spPr>
        <p:txBody>
          <a:bodyPr wrap="square">
            <a:spAutoFit/>
          </a:bodyPr>
          <a:lstStyle/>
          <a:p>
            <a:endParaRPr lang="en-US" b="1" dirty="0"/>
          </a:p>
          <a:p>
            <a:endParaRPr lang="en-US" b="1" dirty="0"/>
          </a:p>
          <a:p>
            <a:endParaRPr lang="en-US" b="1" dirty="0"/>
          </a:p>
          <a:p>
            <a:endParaRPr lang="en-US" b="1" dirty="0"/>
          </a:p>
          <a:p>
            <a:r>
              <a:rPr lang="en-US" b="1" dirty="0">
                <a:latin typeface="Algerian" panose="04020705040A02060702" pitchFamily="82" charset="0"/>
              </a:rPr>
              <a:t>METHODOLOGY:</a:t>
            </a:r>
          </a:p>
          <a:p>
            <a:endParaRPr lang="en-US" b="1" dirty="0">
              <a:latin typeface="Algerian" panose="04020705040A02060702" pitchFamily="82" charset="0"/>
            </a:endParaRPr>
          </a:p>
          <a:p>
            <a:pPr>
              <a:buFont typeface="+mj-lt"/>
              <a:buAutoNum type="arabicPeriod"/>
            </a:pPr>
            <a:r>
              <a:rPr lang="en-US" b="1" dirty="0">
                <a:latin typeface="Algerian" panose="04020705040A02060702" pitchFamily="82" charset="0"/>
              </a:rPr>
              <a:t>Data Preparation</a:t>
            </a:r>
            <a:r>
              <a:rPr lang="en-US" dirty="0">
                <a:latin typeface="Algerian" panose="04020705040A02060702" pitchFamily="82" charset="0"/>
              </a:rPr>
              <a:t>:</a:t>
            </a:r>
          </a:p>
          <a:p>
            <a:pPr marL="742950" lvl="1" indent="-285750">
              <a:buFont typeface="Wingdings" panose="05000000000000000000" pitchFamily="2" charset="2"/>
              <a:buChar char="Ø"/>
            </a:pPr>
            <a:r>
              <a:rPr lang="en-US" dirty="0">
                <a:latin typeface="Algerian" panose="04020705040A02060702" pitchFamily="82" charset="0"/>
              </a:rPr>
              <a:t>Clean and preprocess the data using tools like Excel</a:t>
            </a:r>
          </a:p>
          <a:p>
            <a:pPr marL="742950" lvl="1" indent="-285750">
              <a:buFont typeface="Wingdings" panose="05000000000000000000" pitchFamily="2" charset="2"/>
              <a:buChar char="Ø"/>
            </a:pPr>
            <a:r>
              <a:rPr lang="en-US" dirty="0">
                <a:latin typeface="Algerian" panose="04020705040A02060702" pitchFamily="82" charset="0"/>
              </a:rPr>
              <a:t>Structure data to align with objectives (e.g., satisfaction scores, feature presence).</a:t>
            </a:r>
          </a:p>
          <a:p>
            <a:pPr>
              <a:buFont typeface="+mj-lt"/>
              <a:buAutoNum type="arabicPeriod"/>
            </a:pPr>
            <a:r>
              <a:rPr lang="en-US" b="1" dirty="0">
                <a:latin typeface="Algerian" panose="04020705040A02060702" pitchFamily="82" charset="0"/>
              </a:rPr>
              <a:t>Data Analysis</a:t>
            </a:r>
            <a:r>
              <a:rPr lang="en-US" dirty="0">
                <a:latin typeface="Algerian" panose="04020705040A02060702" pitchFamily="82" charset="0"/>
              </a:rPr>
              <a:t>:</a:t>
            </a:r>
          </a:p>
          <a:p>
            <a:pPr marL="742950" lvl="1" indent="-285750">
              <a:buFont typeface="Wingdings" panose="05000000000000000000" pitchFamily="2" charset="2"/>
              <a:buChar char="Ø"/>
            </a:pPr>
            <a:r>
              <a:rPr lang="en-US" dirty="0">
                <a:latin typeface="Algerian" panose="04020705040A02060702" pitchFamily="82" charset="0"/>
              </a:rPr>
              <a:t>Use descriptive statistics to summarize user satisfaction and demographics.</a:t>
            </a:r>
          </a:p>
          <a:p>
            <a:pPr marL="742950" lvl="1" indent="-285750">
              <a:buFont typeface="Wingdings" panose="05000000000000000000" pitchFamily="2" charset="2"/>
              <a:buChar char="Ø"/>
            </a:pPr>
            <a:r>
              <a:rPr lang="en-US" dirty="0">
                <a:latin typeface="Algerian" panose="04020705040A02060702" pitchFamily="82" charset="0"/>
              </a:rPr>
              <a:t>Perform comparative analysis to evaluate platform features and learning outcomes.</a:t>
            </a:r>
          </a:p>
          <a:p>
            <a:pPr>
              <a:buFont typeface="+mj-lt"/>
              <a:buAutoNum type="arabicPeriod"/>
            </a:pPr>
            <a:r>
              <a:rPr lang="en-US" b="1" dirty="0">
                <a:latin typeface="Algerian" panose="04020705040A02060702" pitchFamily="82" charset="0"/>
              </a:rPr>
              <a:t>Visualization</a:t>
            </a:r>
            <a:r>
              <a:rPr lang="en-US" dirty="0">
                <a:latin typeface="Algerian" panose="04020705040A02060702" pitchFamily="82" charset="0"/>
              </a:rPr>
              <a:t>:</a:t>
            </a:r>
          </a:p>
          <a:p>
            <a:pPr marL="742950" lvl="1" indent="-285750">
              <a:buFont typeface="Wingdings" panose="05000000000000000000" pitchFamily="2" charset="2"/>
              <a:buChar char="§"/>
            </a:pPr>
            <a:r>
              <a:rPr lang="en-US" dirty="0">
                <a:latin typeface="Algerian" panose="04020705040A02060702" pitchFamily="82" charset="0"/>
              </a:rPr>
              <a:t>Create interactive visualizations using Power BI, AND PYTHON including:</a:t>
            </a:r>
          </a:p>
          <a:p>
            <a:pPr marL="1200150" lvl="2" indent="-285750">
              <a:buFont typeface="Wingdings" panose="05000000000000000000" pitchFamily="2" charset="2"/>
              <a:buChar char="Ø"/>
            </a:pPr>
            <a:r>
              <a:rPr lang="en-US" b="1" dirty="0">
                <a:latin typeface="Algerian" panose="04020705040A02060702" pitchFamily="82" charset="0"/>
              </a:rPr>
              <a:t>Platform Satisfaction Levels</a:t>
            </a:r>
            <a:r>
              <a:rPr lang="en-US" dirty="0">
                <a:latin typeface="Algerian" panose="04020705040A02060702" pitchFamily="82" charset="0"/>
              </a:rPr>
              <a:t> (PIE Chart)</a:t>
            </a:r>
          </a:p>
          <a:p>
            <a:pPr marL="1200150" lvl="2" indent="-285750">
              <a:buFont typeface="Wingdings" panose="05000000000000000000" pitchFamily="2" charset="2"/>
              <a:buChar char="Ø"/>
            </a:pPr>
            <a:r>
              <a:rPr lang="en-US" b="1" dirty="0">
                <a:latin typeface="Algerian" panose="04020705040A02060702" pitchFamily="82" charset="0"/>
              </a:rPr>
              <a:t>Platform MENTIONS</a:t>
            </a:r>
            <a:r>
              <a:rPr lang="en-US" dirty="0">
                <a:latin typeface="Algerian" panose="04020705040A02060702" pitchFamily="82" charset="0"/>
              </a:rPr>
              <a:t> (BAR CHART)</a:t>
            </a:r>
          </a:p>
          <a:p>
            <a:pPr marL="1200150" lvl="2" indent="-285750">
              <a:buFont typeface="Wingdings" panose="05000000000000000000" pitchFamily="2" charset="2"/>
              <a:buChar char="Ø"/>
            </a:pPr>
            <a:r>
              <a:rPr lang="en-US" b="1" dirty="0">
                <a:latin typeface="Algerian" panose="04020705040A02060702" pitchFamily="82" charset="0"/>
              </a:rPr>
              <a:t>Learning Outcomes Over Time</a:t>
            </a:r>
            <a:r>
              <a:rPr lang="en-US" dirty="0">
                <a:latin typeface="Algerian" panose="04020705040A02060702" pitchFamily="82" charset="0"/>
              </a:rPr>
              <a:t> (Line Chart)</a:t>
            </a:r>
          </a:p>
          <a:p>
            <a:pPr marL="1200150" lvl="2" indent="-285750">
              <a:buFont typeface="Wingdings" panose="05000000000000000000" pitchFamily="2" charset="2"/>
              <a:buChar char="Ø"/>
            </a:pPr>
            <a:r>
              <a:rPr lang="en-US" b="1" dirty="0">
                <a:latin typeface="Algerian" panose="04020705040A02060702" pitchFamily="82" charset="0"/>
              </a:rPr>
              <a:t>User Demographics Breakdown</a:t>
            </a:r>
            <a:r>
              <a:rPr lang="en-US" dirty="0">
                <a:latin typeface="Algerian" panose="04020705040A02060702" pitchFamily="82" charset="0"/>
              </a:rPr>
              <a:t> (Pie Chart)</a:t>
            </a:r>
          </a:p>
          <a:p>
            <a:pPr marL="1200150" lvl="2" indent="-285750">
              <a:buFont typeface="Wingdings" panose="05000000000000000000" pitchFamily="2" charset="2"/>
              <a:buChar char="Ø"/>
            </a:pPr>
            <a:r>
              <a:rPr lang="en-US" b="1" dirty="0">
                <a:latin typeface="Algerian" panose="04020705040A02060702" pitchFamily="82" charset="0"/>
              </a:rPr>
              <a:t>Motivational Factors Trends</a:t>
            </a:r>
            <a:r>
              <a:rPr lang="en-US" dirty="0">
                <a:latin typeface="Algerian" panose="04020705040A02060702" pitchFamily="82" charset="0"/>
              </a:rPr>
              <a:t> (Word Cloud or Bar Chart)</a:t>
            </a:r>
          </a:p>
        </p:txBody>
      </p:sp>
    </p:spTree>
    <p:extLst>
      <p:ext uri="{BB962C8B-B14F-4D97-AF65-F5344CB8AC3E}">
        <p14:creationId xmlns:p14="http://schemas.microsoft.com/office/powerpoint/2010/main" val="404770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8971-97F6-8F58-893B-81B19D12135D}"/>
              </a:ext>
            </a:extLst>
          </p:cNvPr>
          <p:cNvSpPr>
            <a:spLocks noGrp="1"/>
          </p:cNvSpPr>
          <p:nvPr>
            <p:ph type="title"/>
          </p:nvPr>
        </p:nvSpPr>
        <p:spPr/>
        <p:txBody>
          <a:bodyPr/>
          <a:lstStyle/>
          <a:p>
            <a:r>
              <a:rPr lang="en-US" dirty="0">
                <a:latin typeface="Algerian" panose="04020705040A02060702" pitchFamily="82" charset="0"/>
              </a:rPr>
              <a:t>DATA CLEANING AND COLLECTION</a:t>
            </a:r>
            <a:r>
              <a:rPr lang="en-US" dirty="0"/>
              <a:t>.</a:t>
            </a:r>
          </a:p>
        </p:txBody>
      </p:sp>
      <p:sp>
        <p:nvSpPr>
          <p:cNvPr id="3" name="Text Placeholder 2">
            <a:extLst>
              <a:ext uri="{FF2B5EF4-FFF2-40B4-BE49-F238E27FC236}">
                <a16:creationId xmlns:a16="http://schemas.microsoft.com/office/drawing/2014/main" id="{398E4D24-CCE9-C5E4-F42F-8A33C55056F4}"/>
              </a:ext>
            </a:extLst>
          </p:cNvPr>
          <p:cNvSpPr>
            <a:spLocks noGrp="1"/>
          </p:cNvSpPr>
          <p:nvPr>
            <p:ph type="body" idx="1"/>
          </p:nvPr>
        </p:nvSpPr>
        <p:spPr/>
        <p:txBody>
          <a:bodyPr>
            <a:normAutofit lnSpcReduction="10000"/>
          </a:bodyPr>
          <a:lstStyle/>
          <a:p>
            <a:r>
              <a:rPr lang="en-US" dirty="0">
                <a:latin typeface="Algerian" panose="04020705040A02060702" pitchFamily="82" charset="0"/>
              </a:rPr>
              <a:t>DATA CLEANING AND MANIPULATION</a:t>
            </a:r>
          </a:p>
        </p:txBody>
      </p:sp>
      <p:sp>
        <p:nvSpPr>
          <p:cNvPr id="4" name="Content Placeholder 3">
            <a:extLst>
              <a:ext uri="{FF2B5EF4-FFF2-40B4-BE49-F238E27FC236}">
                <a16:creationId xmlns:a16="http://schemas.microsoft.com/office/drawing/2014/main" id="{AC2C22FD-C085-4ED5-72F5-2C89A2B8BE27}"/>
              </a:ext>
            </a:extLst>
          </p:cNvPr>
          <p:cNvSpPr>
            <a:spLocks noGrp="1"/>
          </p:cNvSpPr>
          <p:nvPr>
            <p:ph sz="half" idx="2"/>
          </p:nvPr>
        </p:nvSpPr>
        <p:spPr/>
        <p:txBody>
          <a:bodyPr>
            <a:normAutofit fontScale="92500"/>
          </a:bodyPr>
          <a:lstStyle/>
          <a:p>
            <a:pPr marL="0" indent="0">
              <a:buNone/>
            </a:pPr>
            <a:r>
              <a:rPr lang="en-US" b="1" dirty="0"/>
              <a:t>● Python Libraries Used:</a:t>
            </a:r>
          </a:p>
          <a:p>
            <a:pPr>
              <a:buFont typeface="Wingdings" panose="05000000000000000000" pitchFamily="2" charset="2"/>
              <a:buChar char="Ø"/>
            </a:pPr>
            <a:r>
              <a:rPr lang="en-US" dirty="0"/>
              <a:t>Pandas for data manipulation</a:t>
            </a:r>
          </a:p>
          <a:p>
            <a:pPr>
              <a:buFont typeface="Wingdings" panose="05000000000000000000" pitchFamily="2" charset="2"/>
              <a:buChar char="Ø"/>
            </a:pPr>
            <a:r>
              <a:rPr lang="en-US" dirty="0"/>
              <a:t>IO for input/output streams</a:t>
            </a:r>
          </a:p>
          <a:p>
            <a:pPr marL="0" indent="0">
              <a:buNone/>
            </a:pPr>
            <a:r>
              <a:rPr lang="en-US" b="1" dirty="0"/>
              <a:t>● Key Steps</a:t>
            </a:r>
            <a:r>
              <a:rPr lang="en-US" dirty="0"/>
              <a:t>:</a:t>
            </a:r>
          </a:p>
          <a:p>
            <a:pPr>
              <a:buFont typeface="Wingdings" panose="05000000000000000000" pitchFamily="2" charset="2"/>
              <a:buChar char="Ø"/>
            </a:pPr>
            <a:r>
              <a:rPr lang="en-US" dirty="0"/>
              <a:t>Handling missing values</a:t>
            </a:r>
          </a:p>
          <a:p>
            <a:pPr>
              <a:buFont typeface="Wingdings" panose="05000000000000000000" pitchFamily="2" charset="2"/>
              <a:buChar char="Ø"/>
            </a:pPr>
            <a:r>
              <a:rPr lang="en-US" dirty="0"/>
              <a:t>Data type conversions</a:t>
            </a:r>
          </a:p>
          <a:p>
            <a:pPr>
              <a:buFont typeface="Wingdings" panose="05000000000000000000" pitchFamily="2" charset="2"/>
              <a:buChar char="Ø"/>
            </a:pPr>
            <a:r>
              <a:rPr lang="en-US" dirty="0"/>
              <a:t>Filtering and aggregating data</a:t>
            </a:r>
          </a:p>
        </p:txBody>
      </p:sp>
      <p:sp>
        <p:nvSpPr>
          <p:cNvPr id="5" name="Text Placeholder 4">
            <a:extLst>
              <a:ext uri="{FF2B5EF4-FFF2-40B4-BE49-F238E27FC236}">
                <a16:creationId xmlns:a16="http://schemas.microsoft.com/office/drawing/2014/main" id="{452B3788-933C-CA5F-6D29-D2C6B65D6638}"/>
              </a:ext>
            </a:extLst>
          </p:cNvPr>
          <p:cNvSpPr>
            <a:spLocks noGrp="1"/>
          </p:cNvSpPr>
          <p:nvPr>
            <p:ph type="body" sz="quarter" idx="3"/>
          </p:nvPr>
        </p:nvSpPr>
        <p:spPr/>
        <p:txBody>
          <a:bodyPr>
            <a:normAutofit lnSpcReduction="10000"/>
          </a:bodyPr>
          <a:lstStyle/>
          <a:p>
            <a:r>
              <a:rPr lang="en-US" dirty="0">
                <a:latin typeface="Algerian" panose="04020705040A02060702" pitchFamily="82" charset="0"/>
              </a:rPr>
              <a:t>DATA COLLECTION</a:t>
            </a:r>
          </a:p>
        </p:txBody>
      </p:sp>
      <p:sp>
        <p:nvSpPr>
          <p:cNvPr id="6" name="Content Placeholder 5">
            <a:extLst>
              <a:ext uri="{FF2B5EF4-FFF2-40B4-BE49-F238E27FC236}">
                <a16:creationId xmlns:a16="http://schemas.microsoft.com/office/drawing/2014/main" id="{3CDAA5B8-DB1E-144A-4C5A-9BD66051C77C}"/>
              </a:ext>
            </a:extLst>
          </p:cNvPr>
          <p:cNvSpPr>
            <a:spLocks noGrp="1"/>
          </p:cNvSpPr>
          <p:nvPr>
            <p:ph sz="quarter" idx="4"/>
          </p:nvPr>
        </p:nvSpPr>
        <p:spPr/>
        <p:txBody>
          <a:bodyPr>
            <a:normAutofit fontScale="92500"/>
          </a:bodyPr>
          <a:lstStyle/>
          <a:p>
            <a:pPr marL="0" indent="0">
              <a:buNone/>
            </a:pPr>
            <a:r>
              <a:rPr lang="en-US" dirty="0"/>
              <a:t>● </a:t>
            </a:r>
            <a:r>
              <a:rPr lang="en-US" b="1" dirty="0"/>
              <a:t>Survey Design</a:t>
            </a:r>
          </a:p>
          <a:p>
            <a:pPr>
              <a:buFont typeface="Wingdings" panose="05000000000000000000" pitchFamily="2" charset="2"/>
              <a:buChar char="Ø"/>
            </a:pPr>
            <a:r>
              <a:rPr lang="en-US" dirty="0"/>
              <a:t>Key metrics collected (satisfaction, features, cost)</a:t>
            </a:r>
          </a:p>
          <a:p>
            <a:pPr marL="0" indent="0">
              <a:buNone/>
            </a:pPr>
            <a:r>
              <a:rPr lang="en-US" dirty="0"/>
              <a:t>● </a:t>
            </a:r>
            <a:r>
              <a:rPr lang="en-US" b="1" dirty="0"/>
              <a:t>Demographics:</a:t>
            </a:r>
          </a:p>
          <a:p>
            <a:pPr>
              <a:buFont typeface="Wingdings" panose="05000000000000000000" pitchFamily="2" charset="2"/>
              <a:buChar char="Ø"/>
            </a:pPr>
            <a:r>
              <a:rPr lang="en-US" dirty="0"/>
              <a:t>Age, education level, occupation</a:t>
            </a:r>
          </a:p>
          <a:p>
            <a:endParaRPr lang="en-US" dirty="0"/>
          </a:p>
          <a:p>
            <a:pPr marL="0" indent="0">
              <a:buNone/>
            </a:pPr>
            <a:r>
              <a:rPr lang="en-US" dirty="0"/>
              <a:t>● </a:t>
            </a:r>
            <a:r>
              <a:rPr lang="en-US" b="1" dirty="0"/>
              <a:t>Data Sources</a:t>
            </a:r>
            <a:r>
              <a:rPr lang="en-US" dirty="0"/>
              <a:t>:</a:t>
            </a:r>
          </a:p>
          <a:p>
            <a:pPr>
              <a:buFont typeface="Wingdings" panose="05000000000000000000" pitchFamily="2" charset="2"/>
              <a:buChar char="Ø"/>
            </a:pPr>
            <a:r>
              <a:rPr lang="en-US" dirty="0"/>
              <a:t>Online platforms used, user feedback</a:t>
            </a:r>
          </a:p>
        </p:txBody>
      </p:sp>
    </p:spTree>
    <p:extLst>
      <p:ext uri="{BB962C8B-B14F-4D97-AF65-F5344CB8AC3E}">
        <p14:creationId xmlns:p14="http://schemas.microsoft.com/office/powerpoint/2010/main" val="387378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D15B-7338-40FA-20BF-6750EDADF81D}"/>
              </a:ext>
            </a:extLst>
          </p:cNvPr>
          <p:cNvSpPr>
            <a:spLocks noGrp="1"/>
          </p:cNvSpPr>
          <p:nvPr>
            <p:ph type="title"/>
          </p:nvPr>
        </p:nvSpPr>
        <p:spPr/>
        <p:txBody>
          <a:bodyPr/>
          <a:lstStyle/>
          <a:p>
            <a:r>
              <a:rPr lang="en-US" dirty="0">
                <a:latin typeface="Algerian" panose="04020705040A02060702" pitchFamily="82" charset="0"/>
              </a:rPr>
              <a:t>TECHNIQUES/VISUALIZATIONS OVERVIEW</a:t>
            </a:r>
          </a:p>
        </p:txBody>
      </p:sp>
      <p:sp>
        <p:nvSpPr>
          <p:cNvPr id="3" name="Text Placeholder 2">
            <a:extLst>
              <a:ext uri="{FF2B5EF4-FFF2-40B4-BE49-F238E27FC236}">
                <a16:creationId xmlns:a16="http://schemas.microsoft.com/office/drawing/2014/main" id="{A37C941D-9CD8-AA73-5C11-BB5AF694DB7A}"/>
              </a:ext>
            </a:extLst>
          </p:cNvPr>
          <p:cNvSpPr>
            <a:spLocks noGrp="1"/>
          </p:cNvSpPr>
          <p:nvPr>
            <p:ph type="body" idx="1"/>
          </p:nvPr>
        </p:nvSpPr>
        <p:spPr/>
        <p:txBody>
          <a:bodyPr/>
          <a:lstStyle/>
          <a:p>
            <a:r>
              <a:rPr lang="en-US" dirty="0">
                <a:latin typeface="Algerian" panose="04020705040A02060702" pitchFamily="82" charset="0"/>
              </a:rPr>
              <a:t>Visualizations Overview</a:t>
            </a:r>
          </a:p>
        </p:txBody>
      </p:sp>
      <p:sp>
        <p:nvSpPr>
          <p:cNvPr id="4" name="Content Placeholder 3">
            <a:extLst>
              <a:ext uri="{FF2B5EF4-FFF2-40B4-BE49-F238E27FC236}">
                <a16:creationId xmlns:a16="http://schemas.microsoft.com/office/drawing/2014/main" id="{A2331232-9BAE-4C66-533C-11A82B01AA93}"/>
              </a:ext>
            </a:extLst>
          </p:cNvPr>
          <p:cNvSpPr>
            <a:spLocks noGrp="1"/>
          </p:cNvSpPr>
          <p:nvPr>
            <p:ph sz="half" idx="2"/>
          </p:nvPr>
        </p:nvSpPr>
        <p:spPr/>
        <p:txBody>
          <a:bodyPr>
            <a:normAutofit/>
          </a:bodyPr>
          <a:lstStyle/>
          <a:p>
            <a:pPr marL="0" indent="0">
              <a:buNone/>
            </a:pPr>
            <a:r>
              <a:rPr lang="en-US" dirty="0"/>
              <a:t>● </a:t>
            </a:r>
            <a:r>
              <a:rPr lang="en-US" b="1" dirty="0"/>
              <a:t>Tools Used:</a:t>
            </a:r>
          </a:p>
          <a:p>
            <a:pPr>
              <a:buFont typeface="Wingdings" panose="05000000000000000000" pitchFamily="2" charset="2"/>
              <a:buChar char="Ø"/>
            </a:pPr>
            <a:r>
              <a:rPr lang="en-US" dirty="0"/>
              <a:t>Power BI for interactive dashboards</a:t>
            </a:r>
          </a:p>
          <a:p>
            <a:pPr>
              <a:buFont typeface="Wingdings" panose="05000000000000000000" pitchFamily="2" charset="2"/>
              <a:buChar char="Ø"/>
            </a:pPr>
            <a:r>
              <a:rPr lang="en-US" dirty="0"/>
              <a:t>Matplotlib and Seaborn for additional visualizations in Python</a:t>
            </a:r>
          </a:p>
          <a:p>
            <a:pPr marL="0" indent="0">
              <a:buNone/>
            </a:pPr>
            <a:r>
              <a:rPr lang="en-US" dirty="0"/>
              <a:t>● </a:t>
            </a:r>
            <a:r>
              <a:rPr lang="en-US" b="1" dirty="0"/>
              <a:t>Examples of visualizations</a:t>
            </a:r>
            <a:r>
              <a:rPr lang="en-US" dirty="0"/>
              <a:t>:</a:t>
            </a:r>
          </a:p>
          <a:p>
            <a:pPr>
              <a:buFont typeface="Wingdings" panose="05000000000000000000" pitchFamily="2" charset="2"/>
              <a:buChar char="Ø"/>
            </a:pPr>
            <a:r>
              <a:rPr lang="en-US" dirty="0"/>
              <a:t>User satisfaction by platform</a:t>
            </a:r>
          </a:p>
          <a:p>
            <a:pPr>
              <a:buFont typeface="Wingdings" panose="05000000000000000000" pitchFamily="2" charset="2"/>
              <a:buChar char="Ø"/>
            </a:pPr>
            <a:r>
              <a:rPr lang="en-US" dirty="0"/>
              <a:t>Feature comparison charts</a:t>
            </a:r>
          </a:p>
        </p:txBody>
      </p:sp>
      <p:sp>
        <p:nvSpPr>
          <p:cNvPr id="5" name="Text Placeholder 4">
            <a:extLst>
              <a:ext uri="{FF2B5EF4-FFF2-40B4-BE49-F238E27FC236}">
                <a16:creationId xmlns:a16="http://schemas.microsoft.com/office/drawing/2014/main" id="{AAE4A3E9-0C8D-CF4B-92E8-3F2B1EC08A96}"/>
              </a:ext>
            </a:extLst>
          </p:cNvPr>
          <p:cNvSpPr>
            <a:spLocks noGrp="1"/>
          </p:cNvSpPr>
          <p:nvPr>
            <p:ph type="body" sz="quarter" idx="3"/>
          </p:nvPr>
        </p:nvSpPr>
        <p:spPr/>
        <p:txBody>
          <a:bodyPr/>
          <a:lstStyle/>
          <a:p>
            <a:r>
              <a:rPr lang="en-US" dirty="0">
                <a:latin typeface="Algerian" panose="04020705040A02060702" pitchFamily="82" charset="0"/>
              </a:rPr>
              <a:t>Data Analysis Techniques</a:t>
            </a:r>
          </a:p>
        </p:txBody>
      </p:sp>
      <p:sp>
        <p:nvSpPr>
          <p:cNvPr id="6" name="Content Placeholder 5">
            <a:extLst>
              <a:ext uri="{FF2B5EF4-FFF2-40B4-BE49-F238E27FC236}">
                <a16:creationId xmlns:a16="http://schemas.microsoft.com/office/drawing/2014/main" id="{C94E83C2-D840-C832-156C-C56F6324142E}"/>
              </a:ext>
            </a:extLst>
          </p:cNvPr>
          <p:cNvSpPr>
            <a:spLocks noGrp="1"/>
          </p:cNvSpPr>
          <p:nvPr>
            <p:ph sz="quarter" idx="4"/>
          </p:nvPr>
        </p:nvSpPr>
        <p:spPr/>
        <p:txBody>
          <a:bodyPr>
            <a:normAutofit/>
          </a:bodyPr>
          <a:lstStyle/>
          <a:p>
            <a:pPr>
              <a:buFont typeface="Wingdings" panose="05000000000000000000" pitchFamily="2" charset="2"/>
              <a:buChar char="Ø"/>
            </a:pPr>
            <a:r>
              <a:rPr lang="en-US" dirty="0"/>
              <a:t>Statistical analysis for correlations</a:t>
            </a:r>
          </a:p>
          <a:p>
            <a:pPr>
              <a:buFont typeface="Wingdings" panose="05000000000000000000" pitchFamily="2" charset="2"/>
              <a:buChar char="Ø"/>
            </a:pPr>
            <a:r>
              <a:rPr lang="en-US" dirty="0"/>
              <a:t>Comparing user satisfaction across platforms</a:t>
            </a:r>
          </a:p>
          <a:p>
            <a:pPr>
              <a:buFont typeface="Wingdings" panose="05000000000000000000" pitchFamily="2" charset="2"/>
              <a:buChar char="Ø"/>
            </a:pPr>
            <a:r>
              <a:rPr lang="en-US" dirty="0"/>
              <a:t>Evaluating learning outcomes</a:t>
            </a:r>
          </a:p>
        </p:txBody>
      </p:sp>
      <p:pic>
        <p:nvPicPr>
          <p:cNvPr id="8" name="Picture 7" descr="Businessperson on a computer">
            <a:extLst>
              <a:ext uri="{FF2B5EF4-FFF2-40B4-BE49-F238E27FC236}">
                <a16:creationId xmlns:a16="http://schemas.microsoft.com/office/drawing/2014/main" id="{D5991E54-F321-4414-1AF9-219FD86DF53D}"/>
              </a:ext>
            </a:extLst>
          </p:cNvPr>
          <p:cNvPicPr>
            <a:picLocks noChangeAspect="1"/>
          </p:cNvPicPr>
          <p:nvPr/>
        </p:nvPicPr>
        <p:blipFill>
          <a:blip r:embed="rId2"/>
          <a:stretch>
            <a:fillRect/>
          </a:stretch>
        </p:blipFill>
        <p:spPr>
          <a:xfrm>
            <a:off x="6601429" y="4649632"/>
            <a:ext cx="3931533" cy="2003329"/>
          </a:xfrm>
          <a:prstGeom prst="rect">
            <a:avLst/>
          </a:prstGeom>
        </p:spPr>
      </p:pic>
    </p:spTree>
    <p:extLst>
      <p:ext uri="{BB962C8B-B14F-4D97-AF65-F5344CB8AC3E}">
        <p14:creationId xmlns:p14="http://schemas.microsoft.com/office/powerpoint/2010/main" val="276655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531A-7E56-4887-14F0-D1CAFC4385AC}"/>
              </a:ext>
            </a:extLst>
          </p:cNvPr>
          <p:cNvSpPr>
            <a:spLocks noGrp="1"/>
          </p:cNvSpPr>
          <p:nvPr>
            <p:ph type="title"/>
          </p:nvPr>
        </p:nvSpPr>
        <p:spPr/>
        <p:txBody>
          <a:bodyPr/>
          <a:lstStyle/>
          <a:p>
            <a:r>
              <a:rPr lang="en-US" dirty="0">
                <a:latin typeface="Algerian" panose="04020705040A02060702" pitchFamily="82" charset="0"/>
              </a:rPr>
              <a:t>RECOMMENDATIONS</a:t>
            </a:r>
          </a:p>
        </p:txBody>
      </p:sp>
      <p:sp>
        <p:nvSpPr>
          <p:cNvPr id="4" name="Rectangle 1">
            <a:extLst>
              <a:ext uri="{FF2B5EF4-FFF2-40B4-BE49-F238E27FC236}">
                <a16:creationId xmlns:a16="http://schemas.microsoft.com/office/drawing/2014/main" id="{DBE680AD-A356-1FBC-8B2F-1AB99830C8DA}"/>
              </a:ext>
            </a:extLst>
          </p:cNvPr>
          <p:cNvSpPr>
            <a:spLocks noGrp="1" noChangeArrowheads="1"/>
          </p:cNvSpPr>
          <p:nvPr>
            <p:ph idx="1"/>
          </p:nvPr>
        </p:nvSpPr>
        <p:spPr bwMode="auto">
          <a:xfrm>
            <a:off x="685801" y="2329186"/>
            <a:ext cx="1137502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For Users: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Define Goals</a:t>
            </a:r>
            <a:r>
              <a:rPr kumimoji="0" lang="en-US" altLang="en-US" sz="2000" b="0" i="0" u="none" strike="noStrike" cap="none" normalizeH="0" baseline="0" dirty="0">
                <a:ln>
                  <a:noFill/>
                </a:ln>
                <a:solidFill>
                  <a:schemeClr val="tx1"/>
                </a:solidFill>
                <a:effectLst/>
                <a:latin typeface="Arial" panose="020B0604020202020204" pitchFamily="34" charset="0"/>
              </a:rPr>
              <a:t>: Ensure learning objectives align with content and certification recognition.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Use Free Trials</a:t>
            </a:r>
            <a:r>
              <a:rPr kumimoji="0" lang="en-US" altLang="en-US" sz="2000" b="0" i="0" u="none" strike="noStrike" cap="none" normalizeH="0" baseline="0" dirty="0">
                <a:ln>
                  <a:noFill/>
                </a:ln>
                <a:solidFill>
                  <a:schemeClr val="tx1"/>
                </a:solidFill>
                <a:effectLst/>
                <a:latin typeface="Arial" panose="020B0604020202020204" pitchFamily="34" charset="0"/>
              </a:rPr>
              <a:t>: Evaluate platforms through available free courses.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For Institutions: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Assess Skills Gaps</a:t>
            </a:r>
            <a:r>
              <a:rPr kumimoji="0" lang="en-US" altLang="en-US" sz="2000" b="0" i="0" u="none" strike="noStrike" cap="none" normalizeH="0" baseline="0" dirty="0">
                <a:ln>
                  <a:noFill/>
                </a:ln>
                <a:solidFill>
                  <a:schemeClr val="tx1"/>
                </a:solidFill>
                <a:effectLst/>
                <a:latin typeface="Arial" panose="020B0604020202020204" pitchFamily="34" charset="0"/>
              </a:rPr>
              <a:t>: Identify training needs to recommend appropriate platforms.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Form Partnerships</a:t>
            </a:r>
            <a:r>
              <a:rPr kumimoji="0" lang="en-US" altLang="en-US" sz="2000" b="0" i="0" u="none" strike="noStrike" cap="none" normalizeH="0" baseline="0" dirty="0">
                <a:ln>
                  <a:noFill/>
                </a:ln>
                <a:solidFill>
                  <a:schemeClr val="tx1"/>
                </a:solidFill>
                <a:effectLst/>
                <a:latin typeface="Arial" panose="020B0604020202020204" pitchFamily="34" charset="0"/>
              </a:rPr>
              <a:t>: Collaborate with recognized platforms for enhanced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For Platform Developers: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Improve UX</a:t>
            </a:r>
            <a:r>
              <a:rPr kumimoji="0" lang="en-US" altLang="en-US" sz="2000" b="0" i="0" u="none" strike="noStrike" cap="none" normalizeH="0" baseline="0" dirty="0">
                <a:ln>
                  <a:noFill/>
                </a:ln>
                <a:solidFill>
                  <a:schemeClr val="tx1"/>
                </a:solidFill>
                <a:effectLst/>
                <a:latin typeface="Arial" panose="020B0604020202020204" pitchFamily="34" charset="0"/>
              </a:rPr>
              <a:t>: Enhance user engagement with better interfaces and personalized paths.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Update Content</a:t>
            </a:r>
            <a:r>
              <a:rPr kumimoji="0" lang="en-US" altLang="en-US" sz="2000" b="0" i="0" u="none" strike="noStrike" cap="none" normalizeH="0" baseline="0" dirty="0">
                <a:ln>
                  <a:noFill/>
                </a:ln>
                <a:solidFill>
                  <a:schemeClr val="tx1"/>
                </a:solidFill>
                <a:effectLst/>
                <a:latin typeface="Arial" panose="020B0604020202020204" pitchFamily="34" charset="0"/>
              </a:rPr>
              <a:t>: Regularly refresh courses to cover in-demand skills, especially in tech and AI.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95278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1813</TotalTime>
  <Words>928</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Century Gothic</vt:lpstr>
      <vt:lpstr>Times New Roman</vt:lpstr>
      <vt:lpstr>Wingdings</vt:lpstr>
      <vt:lpstr>Vapor Trail</vt:lpstr>
      <vt:lpstr>ANALYZING ONLINE LEARNING PLATFORMS</vt:lpstr>
      <vt:lpstr>INTRODUCTION </vt:lpstr>
      <vt:lpstr>PROBLEM STATEMENT</vt:lpstr>
      <vt:lpstr>PROJECT  Objectives </vt:lpstr>
      <vt:lpstr>KeY FINDINGS</vt:lpstr>
      <vt:lpstr>PowerPoint Presentation</vt:lpstr>
      <vt:lpstr>DATA CLEANING AND COLLECTION.</vt:lpstr>
      <vt:lpstr>TECHNIQUES/VISUALIZATIONS OVERVIEW</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her254</dc:creator>
  <cp:lastModifiedBy>her254</cp:lastModifiedBy>
  <cp:revision>11</cp:revision>
  <dcterms:created xsi:type="dcterms:W3CDTF">2024-09-11T14:05:17Z</dcterms:created>
  <dcterms:modified xsi:type="dcterms:W3CDTF">2024-10-03T07:04:40Z</dcterms:modified>
</cp:coreProperties>
</file>