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509B"/>
    <a:srgbClr val="05327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533CF-3540-4072-AF41-A59BDABBA865}" v="13" dt="2024-02-28T04:21:46.37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57"/>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A66-4793-A984-A2219392DF1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A66-4793-A984-A2219392DF1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A66-4793-A984-A2219392DF1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A66-4793-A984-A2219392DF1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CA7-49CD-B1D0-1F470F63A44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Category 1</cx:pt>
          <cx:pt idx="1">Category 2</cx:pt>
          <cx:pt idx="2">Category 3</cx:pt>
          <cx:pt idx="3">Category 4</cx:pt>
          <cx:pt idx="4">Category 5</cx:pt>
        </cx:lvl>
      </cx:strDim>
      <cx:numDim type="val">
        <cx:f>Sheet1!$B$2:$B$6</cx:f>
        <cx:lvl ptCount="5" formatCode="General">
          <cx:pt idx="0">5000</cx:pt>
          <cx:pt idx="1">4000</cx:pt>
          <cx:pt idx="2">3000</cx:pt>
          <cx:pt idx="3">1000</cx:pt>
          <cx:pt idx="4">250</cx:pt>
        </cx:lvl>
      </cx:numDim>
    </cx:data>
  </cx:chartData>
  <cx:chart>
    <cx:plotArea>
      <cx:plotAreaRegion>
        <cx:series layoutId="funnel" uniqueId="{26435FBD-18AC-46FA-BC78-C6F4060D421B}">
          <cx:tx>
            <cx:txData>
              <cx:f>Sheet1!$B$1</cx:f>
              <cx:v>Series1</cx:v>
            </cx:txData>
          </cx:tx>
          <cx:dataPt idx="0">
            <cx:spPr>
              <a:pattFill prst="pct80">
                <a:fgClr>
                  <a:srgbClr val="4472C4"/>
                </a:fgClr>
                <a:bgClr>
                  <a:prstClr val="white"/>
                </a:bgClr>
              </a:pattFill>
            </cx:spPr>
          </cx:dataPt>
          <cx:dataPt idx="1">
            <cx:spPr>
              <a:pattFill prst="narHorz">
                <a:fgClr>
                  <a:srgbClr val="4472C4"/>
                </a:fgClr>
                <a:bgClr>
                  <a:prstClr val="white"/>
                </a:bgClr>
              </a:pattFill>
            </cx:spPr>
          </cx:dataPt>
          <cx:dataPt idx="2">
            <cx:spPr>
              <a:pattFill prst="wdDnDiag">
                <a:fgClr>
                  <a:srgbClr val="4472C4"/>
                </a:fgClr>
                <a:bgClr>
                  <a:prstClr val="white"/>
                </a:bgClr>
              </a:patt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cx:spPr>
          </cx:dataPt>
          <cx:dataPt idx="3">
            <cx:spPr>
              <a:pattFill prst="trellis">
                <a:fgClr>
                  <a:srgbClr val="4472C4"/>
                </a:fgClr>
                <a:bgClr>
                  <a:prstClr val="white"/>
                </a:bgClr>
              </a:pattFill>
            </cx:spPr>
          </cx:dataPt>
          <cx:dataPt idx="4">
            <cx:spPr>
              <a:pattFill prst="sphere">
                <a:fgClr>
                  <a:srgbClr val="4472C4"/>
                </a:fgClr>
                <a:bgClr>
                  <a:prstClr val="white"/>
                </a:bgClr>
              </a:pattFill>
            </cx:spPr>
          </cx:dataPt>
          <cx:dataId val="0"/>
        </cx:series>
      </cx:plotAreaRegion>
      <cx:axis id="0" hidden="1">
        <cx:valScaling/>
        <cx:tickLabels/>
      </cx:axis>
      <cx:axis id="1" hidden="1">
        <cx:catScaling gapWidth="0.0599999987"/>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Category 1</cx:pt>
          <cx:pt idx="1">Category 3</cx:pt>
          <cx:pt idx="2">Category 1</cx:pt>
          <cx:pt idx="3">Category 2</cx:pt>
          <cx:pt idx="4">Category 4</cx:pt>
          <cx:pt idx="5">Category 1</cx:pt>
          <cx:pt idx="6">Category 4</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Sheet1!$B$2:$B$51</cx:f>
        <cx:lvl ptCount="50"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plotArea>
      <cx:plotAreaRegion>
        <cx:series layoutId="clusteredColumn" uniqueId="{E0EB3666-1853-460A-8CD5-C63182999FEE}">
          <cx:tx>
            <cx:txData>
              <cx:f>Sheet1!$B$1</cx:f>
              <cx:v>Series1</cx:v>
            </cx:txData>
          </cx:tx>
          <cx:dataId val="0"/>
          <cx:layoutPr>
            <cx:aggregation/>
          </cx:layoutPr>
          <cx:axisId val="1"/>
        </cx:series>
        <cx:series layoutId="paretoLine" ownerIdx="0" uniqueId="{490A9E36-12F7-4925-BB02-7783FCC5F296}">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19:40.79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20:05.10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19:42.002"/>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22 1,'0'5,"0"5,0 7,0 4,0 4,-4-3,-3 0,2 1,0-4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19:42.56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19:43.447"/>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119 1,'-5'4,"-6"3,-5-2,-6 0,-3-1,3 2,4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20:06.66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20:07.944"/>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0,'0'5,"0"5,0 7,0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20:24.99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7T19:20:25.53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6E53-B2DB-5779-4A33-683C5E3A5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19F0BC-D578-37C1-060D-3C5ACD3BC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3756A5-A3E1-24C1-0AF7-BC29FD8DD8F3}"/>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A556C70C-9E42-598E-8508-D831254E3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6821A-D9A5-7392-0956-EEFB7E322F84}"/>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367697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D30E-763F-202B-C1B6-9B130AB6D3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CD7A24-29D6-7057-2E70-F012D6F85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1838B-581D-3E7B-30D6-E911343DFD49}"/>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4DBD936E-443A-55E6-3038-D538F0F38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24930-8B0E-CAB6-9049-2D41FFBB08ED}"/>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388089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BA63B-A57B-D9FB-1F31-36E062A3D1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62FEC-BBE2-1824-6F96-265F6FD174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468D1-BE53-7FA5-C8A1-EA7074D26668}"/>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27DC329F-CC17-354F-4639-CC7A575E8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83DBA-03D7-EC87-B48E-D0BB2EC71F78}"/>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229094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5B7-540D-C197-9DA3-447EA5568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CE008-BD2F-D73F-7996-5B6D70A64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B42F0-DCE5-7039-6A24-D8F7D133D3A5}"/>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B75203A4-5551-B654-8A61-F569B5349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896EF-B21B-CB54-5C0F-17D15FD029EC}"/>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280743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A1FA-F3AB-86CB-9BFF-823077FD9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584EF7-7801-2CDE-6BC3-3FCF15843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06FCAB-52E1-6849-A5BA-81AC41C54BCD}"/>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25E76CE0-CCBE-BCE5-F500-2DF3294C5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6FECF-E5FF-43A3-7B90-FFCACF7D125B}"/>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71556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497D-2239-F5B6-2384-ADFC527177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B0D7BA-6802-2013-4857-E73627C1F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FE32D-A8A9-A148-FD0F-BD306DC3C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BCD08B-1A29-DF4A-AF28-7A7427EF481E}"/>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6" name="Footer Placeholder 5">
            <a:extLst>
              <a:ext uri="{FF2B5EF4-FFF2-40B4-BE49-F238E27FC236}">
                <a16:creationId xmlns:a16="http://schemas.microsoft.com/office/drawing/2014/main" id="{FFE2E5C3-9DE5-12B8-B635-ED1959FA14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3BE9D-2841-38B7-9954-E5E6FEEF9D0E}"/>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403023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0D4A-A9AF-BE13-F61A-8AB5F418DC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A259F-406E-8EA8-0E79-D2557A74C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FE900-3E2E-527C-1992-8D0A36659C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2521E-B461-C460-5134-E3956D68F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9FB1F-0069-DEEE-268D-5FE4DD84A8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30063E-BAA0-3163-37BF-FB42DE32CAA0}"/>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8" name="Footer Placeholder 7">
            <a:extLst>
              <a:ext uri="{FF2B5EF4-FFF2-40B4-BE49-F238E27FC236}">
                <a16:creationId xmlns:a16="http://schemas.microsoft.com/office/drawing/2014/main" id="{7203DF71-FDEB-EBBC-A76E-764AC3514E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77B31D-AE15-3B2F-B3CA-95A9240E1D7F}"/>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330701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272-C30E-F165-02DD-F807F274EC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2A4659-9284-6E53-815B-75029F025348}"/>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4" name="Footer Placeholder 3">
            <a:extLst>
              <a:ext uri="{FF2B5EF4-FFF2-40B4-BE49-F238E27FC236}">
                <a16:creationId xmlns:a16="http://schemas.microsoft.com/office/drawing/2014/main" id="{B4615D22-0840-6FE2-2547-70932419BB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980D56-129E-8C50-358A-E78F69DF9D72}"/>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400144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570C2-EDE9-B12E-4160-8EA614708079}"/>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3" name="Footer Placeholder 2">
            <a:extLst>
              <a:ext uri="{FF2B5EF4-FFF2-40B4-BE49-F238E27FC236}">
                <a16:creationId xmlns:a16="http://schemas.microsoft.com/office/drawing/2014/main" id="{6F170B60-2CEF-F3C3-9F8B-61B86302D8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B6FC5B-6BEB-8673-21EA-6F4F6B3D0F51}"/>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394961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7686-CE25-DE4E-ECE5-237A44021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C85D1-A128-88A4-CFBB-29B78186E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AC8742-EFE5-901C-BA86-158CB105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23C30-B594-C512-8F2A-7ED6EE1E0AD0}"/>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6" name="Footer Placeholder 5">
            <a:extLst>
              <a:ext uri="{FF2B5EF4-FFF2-40B4-BE49-F238E27FC236}">
                <a16:creationId xmlns:a16="http://schemas.microsoft.com/office/drawing/2014/main" id="{1CFC0E7E-84CB-C2D3-BA67-187BAAE7C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3AFE1-4224-50A4-B689-06DA4D60C4E6}"/>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404733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45C0-68B6-EFD4-A8C9-C079D559D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83A0C-558A-8639-BC71-F92136A3C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FE9653-07D2-22F7-69ED-1123CB463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C6CE9-F484-B9EA-6B88-03FA1FA481B9}"/>
              </a:ext>
            </a:extLst>
          </p:cNvPr>
          <p:cNvSpPr>
            <a:spLocks noGrp="1"/>
          </p:cNvSpPr>
          <p:nvPr>
            <p:ph type="dt" sz="half" idx="10"/>
          </p:nvPr>
        </p:nvSpPr>
        <p:spPr/>
        <p:txBody>
          <a:bodyPr/>
          <a:lstStyle/>
          <a:p>
            <a:fld id="{62E71F8A-E819-4765-8E9B-A290E63E572B}" type="datetimeFigureOut">
              <a:rPr lang="en-IN" smtClean="0"/>
              <a:t>28-02-2024</a:t>
            </a:fld>
            <a:endParaRPr lang="en-IN"/>
          </a:p>
        </p:txBody>
      </p:sp>
      <p:sp>
        <p:nvSpPr>
          <p:cNvPr id="6" name="Footer Placeholder 5">
            <a:extLst>
              <a:ext uri="{FF2B5EF4-FFF2-40B4-BE49-F238E27FC236}">
                <a16:creationId xmlns:a16="http://schemas.microsoft.com/office/drawing/2014/main" id="{27C03842-AA70-31C2-5B37-03AF69332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E506F4-05A0-D47C-2270-D02019FF37B5}"/>
              </a:ext>
            </a:extLst>
          </p:cNvPr>
          <p:cNvSpPr>
            <a:spLocks noGrp="1"/>
          </p:cNvSpPr>
          <p:nvPr>
            <p:ph type="sldNum" sz="quarter" idx="12"/>
          </p:nvPr>
        </p:nvSpPr>
        <p:spPr/>
        <p:txBody>
          <a:bodyPr/>
          <a:lstStyle/>
          <a:p>
            <a:fld id="{172F278E-6ADB-4FC4-BB68-6E3FFFC108CC}" type="slidenum">
              <a:rPr lang="en-IN" smtClean="0"/>
              <a:t>‹#›</a:t>
            </a:fld>
            <a:endParaRPr lang="en-IN"/>
          </a:p>
        </p:txBody>
      </p:sp>
    </p:spTree>
    <p:extLst>
      <p:ext uri="{BB962C8B-B14F-4D97-AF65-F5344CB8AC3E}">
        <p14:creationId xmlns:p14="http://schemas.microsoft.com/office/powerpoint/2010/main" val="66804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E2CF9-85B6-ADB7-0EE7-4EAC51A1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2BD5A-1F8A-26EA-FCE1-CC0A3AA22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16D84-3573-23E0-CEC7-1F30AEDCE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71F8A-E819-4765-8E9B-A290E63E572B}" type="datetimeFigureOut">
              <a:rPr lang="en-IN" smtClean="0"/>
              <a:t>28-02-2024</a:t>
            </a:fld>
            <a:endParaRPr lang="en-IN"/>
          </a:p>
        </p:txBody>
      </p:sp>
      <p:sp>
        <p:nvSpPr>
          <p:cNvPr id="5" name="Footer Placeholder 4">
            <a:extLst>
              <a:ext uri="{FF2B5EF4-FFF2-40B4-BE49-F238E27FC236}">
                <a16:creationId xmlns:a16="http://schemas.microsoft.com/office/drawing/2014/main" id="{1982D024-7F97-4AD1-0E8D-BB839A4D2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3D90E-B2E4-9BD5-BE2E-CD1ADA5A2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F278E-6ADB-4FC4-BB68-6E3FFFC108CC}" type="slidenum">
              <a:rPr lang="en-IN" smtClean="0"/>
              <a:t>‹#›</a:t>
            </a:fld>
            <a:endParaRPr lang="en-IN"/>
          </a:p>
        </p:txBody>
      </p:sp>
    </p:spTree>
    <p:extLst>
      <p:ext uri="{BB962C8B-B14F-4D97-AF65-F5344CB8AC3E}">
        <p14:creationId xmlns:p14="http://schemas.microsoft.com/office/powerpoint/2010/main" val="2125594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6.xml"/><Relationship Id="rId18" Type="http://schemas.openxmlformats.org/officeDocument/2006/relationships/image" Target="../media/image32.png"/><Relationship Id="rId3" Type="http://schemas.openxmlformats.org/officeDocument/2006/relationships/customXml" Target="../ink/ink1.xml"/><Relationship Id="rId21" Type="http://schemas.openxmlformats.org/officeDocument/2006/relationships/chart" Target="../charts/chart1.xml"/><Relationship Id="rId7" Type="http://schemas.openxmlformats.org/officeDocument/2006/relationships/customXml" Target="../ink/ink3.xml"/><Relationship Id="rId12" Type="http://schemas.openxmlformats.org/officeDocument/2006/relationships/image" Target="../media/image29.png"/><Relationship Id="rId17" Type="http://schemas.openxmlformats.org/officeDocument/2006/relationships/customXml" Target="../ink/ink8.xml"/><Relationship Id="rId2" Type="http://schemas.openxmlformats.org/officeDocument/2006/relationships/image" Target="../media/image23.jpeg"/><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8.png"/><Relationship Id="rId19" Type="http://schemas.openxmlformats.org/officeDocument/2006/relationships/customXml" Target="../ink/ink9.xml"/><Relationship Id="rId4" Type="http://schemas.openxmlformats.org/officeDocument/2006/relationships/image" Target="../media/image25.png"/><Relationship Id="rId9" Type="http://schemas.openxmlformats.org/officeDocument/2006/relationships/customXml" Target="../ink/ink4.xml"/><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35.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lue Powerpoint Images – Browse 57,286 Stock Photos, Vectors, and Video |  Adobe Stock">
            <a:extLst>
              <a:ext uri="{FF2B5EF4-FFF2-40B4-BE49-F238E27FC236}">
                <a16:creationId xmlns:a16="http://schemas.microsoft.com/office/drawing/2014/main" id="{B2E19068-6D3B-A25C-9013-819164295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39"/>
            <a:ext cx="12415427" cy="6983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9DAE36-3BAB-0732-CAB1-74B17D2374A1}"/>
              </a:ext>
            </a:extLst>
          </p:cNvPr>
          <p:cNvSpPr txBox="1"/>
          <p:nvPr/>
        </p:nvSpPr>
        <p:spPr>
          <a:xfrm>
            <a:off x="2761861" y="51604"/>
            <a:ext cx="6916316" cy="830997"/>
          </a:xfrm>
          <a:prstGeom prst="rect">
            <a:avLst/>
          </a:prstGeom>
          <a:noFill/>
        </p:spPr>
        <p:txBody>
          <a:bodyPr wrap="square">
            <a:spAutoFit/>
          </a:bodyPr>
          <a:lstStyle/>
          <a:p>
            <a:pPr algn="ctr"/>
            <a:r>
              <a:rPr lang="en-US" sz="4800" dirty="0">
                <a:solidFill>
                  <a:schemeClr val="bg1"/>
                </a:solidFill>
                <a:latin typeface="Algerian" panose="04020705040A02060702" pitchFamily="82" charset="0"/>
              </a:rPr>
              <a:t>CAR </a:t>
            </a:r>
            <a:r>
              <a:rPr lang="en-US" sz="4800" dirty="0" err="1">
                <a:solidFill>
                  <a:schemeClr val="bg1"/>
                </a:solidFill>
                <a:latin typeface="Algerian" panose="04020705040A02060702" pitchFamily="82" charset="0"/>
              </a:rPr>
              <a:t>DAtASET</a:t>
            </a:r>
            <a:endParaRPr lang="en-IN" sz="4800" dirty="0">
              <a:latin typeface="Algerian" panose="04020705040A02060702" pitchFamily="82" charset="0"/>
            </a:endParaRPr>
          </a:p>
        </p:txBody>
      </p:sp>
      <p:sp>
        <p:nvSpPr>
          <p:cNvPr id="5" name="TextBox 4">
            <a:extLst>
              <a:ext uri="{FF2B5EF4-FFF2-40B4-BE49-F238E27FC236}">
                <a16:creationId xmlns:a16="http://schemas.microsoft.com/office/drawing/2014/main" id="{127E366A-2FD6-D745-402B-60BF23095E04}"/>
              </a:ext>
            </a:extLst>
          </p:cNvPr>
          <p:cNvSpPr txBox="1"/>
          <p:nvPr/>
        </p:nvSpPr>
        <p:spPr>
          <a:xfrm>
            <a:off x="2444621" y="2134118"/>
            <a:ext cx="6599076" cy="523220"/>
          </a:xfrm>
          <a:prstGeom prst="rect">
            <a:avLst/>
          </a:prstGeom>
          <a:noFill/>
        </p:spPr>
        <p:txBody>
          <a:bodyPr wrap="square">
            <a:spAutoFit/>
          </a:bodyPr>
          <a:lstStyle/>
          <a:p>
            <a:pPr algn="ctr"/>
            <a:r>
              <a:rPr lang="en-US" sz="2800" dirty="0">
                <a:solidFill>
                  <a:schemeClr val="bg1"/>
                </a:solidFill>
                <a:latin typeface="Arial Rounded MT Bold" panose="020F0704030504030204" pitchFamily="34" charset="0"/>
              </a:rPr>
              <a:t>NAME  :Salomia Pillai</a:t>
            </a:r>
            <a:endParaRPr lang="en-IN" sz="2800"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4488B01B-751E-13F0-A9CA-6928A54BAFC8}"/>
              </a:ext>
            </a:extLst>
          </p:cNvPr>
          <p:cNvSpPr txBox="1"/>
          <p:nvPr/>
        </p:nvSpPr>
        <p:spPr>
          <a:xfrm>
            <a:off x="1268963" y="3908856"/>
            <a:ext cx="8780106" cy="1200329"/>
          </a:xfrm>
          <a:prstGeom prst="rect">
            <a:avLst/>
          </a:prstGeom>
          <a:noFill/>
        </p:spPr>
        <p:txBody>
          <a:bodyPr wrap="square">
            <a:spAutoFit/>
          </a:bodyPr>
          <a:lstStyle/>
          <a:p>
            <a:r>
              <a:rPr lang="en-US" sz="2400" dirty="0">
                <a:solidFill>
                  <a:schemeClr val="bg1"/>
                </a:solidFill>
                <a:latin typeface="Script MT Bold" panose="03040602040607080904" pitchFamily="66" charset="0"/>
              </a:rPr>
              <a:t>We have a dataset in this project that’s cars data and in this presentation we explain and understand the all data like car’s selling price, mileage, what’s the engine [CC] used and so many things</a:t>
            </a:r>
            <a:r>
              <a:rPr lang="en-US" sz="1800" dirty="0">
                <a:solidFill>
                  <a:schemeClr val="bg1"/>
                </a:solidFill>
                <a:latin typeface="Script MT Bold" panose="03040602040607080904" pitchFamily="66" charset="0"/>
              </a:rPr>
              <a:t>.</a:t>
            </a:r>
          </a:p>
        </p:txBody>
      </p:sp>
    </p:spTree>
    <p:extLst>
      <p:ext uri="{BB962C8B-B14F-4D97-AF65-F5344CB8AC3E}">
        <p14:creationId xmlns:p14="http://schemas.microsoft.com/office/powerpoint/2010/main" val="96275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3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abstract-presentation-backgrounds-powerpoint-within-profes… |  Background for powerpoint presentation, Presentation backgrounds, Powerpoint  background templates">
            <a:extLst>
              <a:ext uri="{FF2B5EF4-FFF2-40B4-BE49-F238E27FC236}">
                <a16:creationId xmlns:a16="http://schemas.microsoft.com/office/drawing/2014/main" id="{9F403328-343C-04F0-5F41-FFFDFD0E7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51" y="-630616"/>
            <a:ext cx="13568785" cy="76324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94E34B-F970-3E44-CA58-74C6E62467E8}"/>
              </a:ext>
            </a:extLst>
          </p:cNvPr>
          <p:cNvSpPr txBox="1"/>
          <p:nvPr/>
        </p:nvSpPr>
        <p:spPr>
          <a:xfrm>
            <a:off x="2220686" y="-474043"/>
            <a:ext cx="7158912" cy="707886"/>
          </a:xfrm>
          <a:prstGeom prst="rect">
            <a:avLst/>
          </a:prstGeom>
          <a:noFill/>
        </p:spPr>
        <p:txBody>
          <a:bodyPr wrap="square">
            <a:spAutoFit/>
          </a:bodyPr>
          <a:lstStyle/>
          <a:p>
            <a:pPr algn="ctr"/>
            <a:r>
              <a:rPr lang="en-US" sz="4000" dirty="0">
                <a:solidFill>
                  <a:schemeClr val="bg2">
                    <a:lumMod val="10000"/>
                  </a:schemeClr>
                </a:solidFill>
                <a:latin typeface="Algerian" panose="04020705040A02060702" pitchFamily="82" charset="0"/>
              </a:rPr>
              <a:t>CAR DATASET</a:t>
            </a:r>
            <a:endParaRPr lang="en-IN" sz="4000" dirty="0">
              <a:solidFill>
                <a:schemeClr val="bg2">
                  <a:lumMod val="10000"/>
                </a:schemeClr>
              </a:solidFill>
              <a:latin typeface="Algerian" panose="04020705040A02060702" pitchFamily="82" charset="0"/>
            </a:endParaRPr>
          </a:p>
        </p:txBody>
      </p:sp>
      <p:sp>
        <p:nvSpPr>
          <p:cNvPr id="9" name="TextBox 8">
            <a:extLst>
              <a:ext uri="{FF2B5EF4-FFF2-40B4-BE49-F238E27FC236}">
                <a16:creationId xmlns:a16="http://schemas.microsoft.com/office/drawing/2014/main" id="{BF0D3FC1-C143-13BA-7F9C-DDED6C4DB85C}"/>
              </a:ext>
            </a:extLst>
          </p:cNvPr>
          <p:cNvSpPr txBox="1"/>
          <p:nvPr/>
        </p:nvSpPr>
        <p:spPr>
          <a:xfrm>
            <a:off x="2687217" y="443790"/>
            <a:ext cx="5656684" cy="1938992"/>
          </a:xfrm>
          <a:prstGeom prst="rect">
            <a:avLst/>
          </a:prstGeom>
          <a:noFill/>
        </p:spPr>
        <p:txBody>
          <a:bodyPr wrap="square">
            <a:spAutoFit/>
          </a:bodyPr>
          <a:lstStyle/>
          <a:p>
            <a:r>
              <a:rPr lang="en-US" sz="2400" dirty="0" err="1">
                <a:solidFill>
                  <a:schemeClr val="bg2">
                    <a:lumMod val="25000"/>
                  </a:schemeClr>
                </a:solidFill>
                <a:latin typeface="Poor Richard" panose="02080502050505020702" pitchFamily="18" charset="0"/>
              </a:rPr>
              <a:t>things.We</a:t>
            </a:r>
            <a:r>
              <a:rPr lang="en-US" sz="2400" dirty="0">
                <a:solidFill>
                  <a:schemeClr val="bg2">
                    <a:lumMod val="25000"/>
                  </a:schemeClr>
                </a:solidFill>
                <a:latin typeface="Poor Richard" panose="02080502050505020702" pitchFamily="18" charset="0"/>
              </a:rPr>
              <a:t> have a </a:t>
            </a:r>
            <a:r>
              <a:rPr lang="en-US" sz="2400" dirty="0">
                <a:solidFill>
                  <a:schemeClr val="tx1">
                    <a:lumMod val="95000"/>
                    <a:lumOff val="5000"/>
                  </a:schemeClr>
                </a:solidFill>
                <a:latin typeface="Poor Richard" panose="02080502050505020702" pitchFamily="18" charset="0"/>
              </a:rPr>
              <a:t>dataset in this project that’s cars data and in this presentation we explain and understand the all data like car’s selling price, mileage, what’s the engine [CC] used and so many</a:t>
            </a:r>
          </a:p>
        </p:txBody>
      </p:sp>
      <p:pic>
        <p:nvPicPr>
          <p:cNvPr id="11" name="Graphic 10" descr="Back with solid fill">
            <a:extLst>
              <a:ext uri="{FF2B5EF4-FFF2-40B4-BE49-F238E27FC236}">
                <a16:creationId xmlns:a16="http://schemas.microsoft.com/office/drawing/2014/main" id="{8741BDC3-0E90-995C-71DD-068739C6C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6286" y="613512"/>
            <a:ext cx="1116563" cy="914400"/>
          </a:xfrm>
          <a:prstGeom prst="rect">
            <a:avLst/>
          </a:prstGeom>
        </p:spPr>
      </p:pic>
      <p:sp>
        <p:nvSpPr>
          <p:cNvPr id="12" name="Rectangle: Rounded Corners 11">
            <a:extLst>
              <a:ext uri="{FF2B5EF4-FFF2-40B4-BE49-F238E27FC236}">
                <a16:creationId xmlns:a16="http://schemas.microsoft.com/office/drawing/2014/main" id="{12A6E04E-9E0C-EEDA-D104-AEDC29F82617}"/>
              </a:ext>
            </a:extLst>
          </p:cNvPr>
          <p:cNvSpPr/>
          <p:nvPr/>
        </p:nvSpPr>
        <p:spPr>
          <a:xfrm>
            <a:off x="2687217" y="2382782"/>
            <a:ext cx="5766318" cy="5831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ptos Display" panose="020B0004020202020204" pitchFamily="34" charset="0"/>
              </a:rPr>
              <a:t>Significance of the analysis</a:t>
            </a:r>
            <a:endParaRPr lang="en-IN" sz="2800"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BC9125F1-A922-8B63-9BB1-B35E3DDF9D23}"/>
              </a:ext>
            </a:extLst>
          </p:cNvPr>
          <p:cNvSpPr txBox="1"/>
          <p:nvPr/>
        </p:nvSpPr>
        <p:spPr>
          <a:xfrm>
            <a:off x="2687217" y="3072348"/>
            <a:ext cx="6172200" cy="3785652"/>
          </a:xfrm>
          <a:prstGeom prst="rect">
            <a:avLst/>
          </a:prstGeom>
          <a:noFill/>
        </p:spPr>
        <p:txBody>
          <a:bodyPr wrap="square">
            <a:spAutoFit/>
          </a:bodyPr>
          <a:lstStyle/>
          <a:p>
            <a:r>
              <a:rPr lang="en-IN" sz="2400" dirty="0">
                <a:latin typeface="Poor Richard" panose="02080502050505020702" pitchFamily="18" charset="0"/>
              </a:rPr>
              <a:t>Analysis is significant as it unveils insights hidden within data, guiding informed decisions. It transforms raw information into actionable knowledge, aiding problem-solving and strategy formulation. Through analysis, patterns emerge, allowing for predictive capabilities and optimization of outcomes. It empowers businesses, researchers, and policymakers to understand complexities and drive progress effectively. In essence, analysis is the cornerstone of informed decision-making in various domains.</a:t>
            </a:r>
          </a:p>
        </p:txBody>
      </p:sp>
      <p:pic>
        <p:nvPicPr>
          <p:cNvPr id="16" name="Graphic 15" descr="Back with solid fill">
            <a:extLst>
              <a:ext uri="{FF2B5EF4-FFF2-40B4-BE49-F238E27FC236}">
                <a16:creationId xmlns:a16="http://schemas.microsoft.com/office/drawing/2014/main" id="{9E450400-D8B7-5882-43AE-F177E8B6F9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9330" y="3151975"/>
            <a:ext cx="914400" cy="914400"/>
          </a:xfrm>
          <a:prstGeom prst="rect">
            <a:avLst/>
          </a:prstGeom>
        </p:spPr>
      </p:pic>
    </p:spTree>
    <p:extLst>
      <p:ext uri="{BB962C8B-B14F-4D97-AF65-F5344CB8AC3E}">
        <p14:creationId xmlns:p14="http://schemas.microsoft.com/office/powerpoint/2010/main" val="299670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Powerpoint Templates Wallpapers Peakpx, 40% OFF">
            <a:extLst>
              <a:ext uri="{FF2B5EF4-FFF2-40B4-BE49-F238E27FC236}">
                <a16:creationId xmlns:a16="http://schemas.microsoft.com/office/drawing/2014/main" id="{2529E1CF-AD78-E5C8-714F-445B6FCDC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9A4F6B-0738-9B3E-888D-6CCD3FF1234E}"/>
              </a:ext>
            </a:extLst>
          </p:cNvPr>
          <p:cNvSpPr txBox="1"/>
          <p:nvPr/>
        </p:nvSpPr>
        <p:spPr>
          <a:xfrm>
            <a:off x="-384887" y="1"/>
            <a:ext cx="6172200" cy="646331"/>
          </a:xfrm>
          <a:prstGeom prst="rect">
            <a:avLst/>
          </a:prstGeom>
          <a:noFill/>
        </p:spPr>
        <p:txBody>
          <a:bodyPr wrap="square">
            <a:spAutoFit/>
          </a:bodyPr>
          <a:lstStyle/>
          <a:p>
            <a:pPr algn="ctr"/>
            <a:r>
              <a:rPr lang="en-US" sz="3600" dirty="0">
                <a:solidFill>
                  <a:schemeClr val="tx2">
                    <a:lumMod val="50000"/>
                  </a:schemeClr>
                </a:solidFill>
                <a:latin typeface="Algerian" panose="04020705040A02060702" pitchFamily="82" charset="0"/>
              </a:rPr>
              <a:t>CAR DATASET</a:t>
            </a:r>
            <a:endParaRPr lang="en-IN" sz="3600" dirty="0">
              <a:solidFill>
                <a:schemeClr val="tx2">
                  <a:lumMod val="50000"/>
                </a:schemeClr>
              </a:solidFill>
              <a:latin typeface="Algerian" panose="04020705040A02060702" pitchFamily="82" charset="0"/>
            </a:endParaRPr>
          </a:p>
        </p:txBody>
      </p:sp>
      <p:pic>
        <p:nvPicPr>
          <p:cNvPr id="5" name="Graphic 4" descr="Arrow circle with solid fill">
            <a:extLst>
              <a:ext uri="{FF2B5EF4-FFF2-40B4-BE49-F238E27FC236}">
                <a16:creationId xmlns:a16="http://schemas.microsoft.com/office/drawing/2014/main" id="{F03DA7BA-65E6-F367-6039-06F4C311F6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369" y="0"/>
            <a:ext cx="696684" cy="646332"/>
          </a:xfrm>
          <a:prstGeom prst="rect">
            <a:avLst/>
          </a:prstGeom>
        </p:spPr>
      </p:pic>
      <p:sp>
        <p:nvSpPr>
          <p:cNvPr id="7" name="TextBox 6">
            <a:extLst>
              <a:ext uri="{FF2B5EF4-FFF2-40B4-BE49-F238E27FC236}">
                <a16:creationId xmlns:a16="http://schemas.microsoft.com/office/drawing/2014/main" id="{3C4209E6-74B9-8792-50A4-7B8E903A179E}"/>
              </a:ext>
            </a:extLst>
          </p:cNvPr>
          <p:cNvSpPr txBox="1"/>
          <p:nvPr/>
        </p:nvSpPr>
        <p:spPr>
          <a:xfrm>
            <a:off x="1212982" y="863835"/>
            <a:ext cx="6482442" cy="1323439"/>
          </a:xfrm>
          <a:prstGeom prst="rect">
            <a:avLst/>
          </a:prstGeom>
          <a:noFill/>
        </p:spPr>
        <p:txBody>
          <a:bodyPr wrap="square">
            <a:spAutoFit/>
          </a:bodyPr>
          <a:lstStyle/>
          <a:p>
            <a:r>
              <a:rPr lang="en-US" sz="2000" dirty="0">
                <a:solidFill>
                  <a:schemeClr val="bg1"/>
                </a:solidFill>
                <a:latin typeface="Rockwell" panose="02060603020205020403" pitchFamily="18" charset="0"/>
              </a:rPr>
              <a:t>We have a dataset in this project that’s cars data and in this presentation we explain and understand the all data like car’s selling price, mileage, what’s the engine [CC] used and so many things.</a:t>
            </a:r>
          </a:p>
        </p:txBody>
      </p:sp>
      <p:pic>
        <p:nvPicPr>
          <p:cNvPr id="9" name="Graphic 8" descr="Back with solid fill">
            <a:extLst>
              <a:ext uri="{FF2B5EF4-FFF2-40B4-BE49-F238E27FC236}">
                <a16:creationId xmlns:a16="http://schemas.microsoft.com/office/drawing/2014/main" id="{3F5653A5-154C-5F22-93EA-45B95BCFC9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291" y="1068355"/>
            <a:ext cx="914400" cy="914400"/>
          </a:xfrm>
          <a:prstGeom prst="rect">
            <a:avLst/>
          </a:prstGeom>
        </p:spPr>
      </p:pic>
      <p:sp>
        <p:nvSpPr>
          <p:cNvPr id="10" name="Rectangle: Rounded Corners 9">
            <a:extLst>
              <a:ext uri="{FF2B5EF4-FFF2-40B4-BE49-F238E27FC236}">
                <a16:creationId xmlns:a16="http://schemas.microsoft.com/office/drawing/2014/main" id="{B9257FD2-8AAE-59B7-E2B4-10DCACBE07C1}"/>
              </a:ext>
            </a:extLst>
          </p:cNvPr>
          <p:cNvSpPr/>
          <p:nvPr/>
        </p:nvSpPr>
        <p:spPr>
          <a:xfrm>
            <a:off x="2885495" y="2481383"/>
            <a:ext cx="2901818" cy="541175"/>
          </a:xfrm>
          <a:prstGeom prst="roundRect">
            <a:avLst/>
          </a:prstGeom>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bg2">
                    <a:lumMod val="10000"/>
                  </a:schemeClr>
                </a:solidFill>
                <a:latin typeface="Arial Black" panose="020B0A04020102020204" pitchFamily="34" charset="0"/>
              </a:rPr>
              <a:t>Key Columns</a:t>
            </a:r>
            <a:endParaRPr lang="en-IN" sz="2400" dirty="0">
              <a:solidFill>
                <a:schemeClr val="bg2">
                  <a:lumMod val="10000"/>
                </a:schemeClr>
              </a:solidFill>
              <a:latin typeface="Arial Black" panose="020B0A04020102020204" pitchFamily="34" charset="0"/>
            </a:endParaRPr>
          </a:p>
        </p:txBody>
      </p:sp>
      <p:sp>
        <p:nvSpPr>
          <p:cNvPr id="12" name="TextBox 11">
            <a:extLst>
              <a:ext uri="{FF2B5EF4-FFF2-40B4-BE49-F238E27FC236}">
                <a16:creationId xmlns:a16="http://schemas.microsoft.com/office/drawing/2014/main" id="{F9EE380E-409B-0323-EC8B-12802CF3D9AD}"/>
              </a:ext>
            </a:extLst>
          </p:cNvPr>
          <p:cNvSpPr txBox="1"/>
          <p:nvPr/>
        </p:nvSpPr>
        <p:spPr>
          <a:xfrm>
            <a:off x="264369" y="3316667"/>
            <a:ext cx="6326154" cy="3266663"/>
          </a:xfrm>
          <a:prstGeom prst="rect">
            <a:avLst/>
          </a:prstGeom>
          <a:noFill/>
        </p:spPr>
        <p:txBody>
          <a:bodyPr wrap="square">
            <a:spAutoFit/>
          </a:bodyPr>
          <a:lstStyle/>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Name</a:t>
            </a:r>
            <a:r>
              <a:rPr lang="en-US" sz="2000" dirty="0">
                <a:solidFill>
                  <a:schemeClr val="bg1"/>
                </a:solidFill>
                <a:latin typeface="PMingLiU-ExtB" panose="02020500000000000000" pitchFamily="18" charset="-120"/>
                <a:ea typeface="PMingLiU-ExtB" panose="02020500000000000000" pitchFamily="18" charset="-120"/>
              </a:rPr>
              <a:t> : The name or model of the car.</a:t>
            </a:r>
          </a:p>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Year</a:t>
            </a:r>
            <a:r>
              <a:rPr lang="en-US" sz="2000" dirty="0">
                <a:solidFill>
                  <a:schemeClr val="bg1"/>
                </a:solidFill>
                <a:latin typeface="PMingLiU-ExtB" panose="02020500000000000000" pitchFamily="18" charset="-120"/>
                <a:ea typeface="PMingLiU-ExtB" panose="02020500000000000000" pitchFamily="18" charset="-120"/>
              </a:rPr>
              <a:t> : The manufacturing year of the                                     </a:t>
            </a:r>
          </a:p>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Selling</a:t>
            </a:r>
            <a:r>
              <a:rPr lang="en-US" sz="2000" dirty="0">
                <a:solidFill>
                  <a:schemeClr val="bg1"/>
                </a:solidFill>
                <a:latin typeface="PMingLiU-ExtB" panose="02020500000000000000" pitchFamily="18" charset="-120"/>
                <a:ea typeface="PMingLiU-ExtB" panose="02020500000000000000" pitchFamily="18" charset="-120"/>
              </a:rPr>
              <a:t> </a:t>
            </a:r>
            <a:r>
              <a:rPr lang="en-US" sz="2000" b="1" dirty="0">
                <a:solidFill>
                  <a:schemeClr val="bg1"/>
                </a:solidFill>
                <a:latin typeface="PMingLiU-ExtB" panose="02020500000000000000" pitchFamily="18" charset="-120"/>
                <a:ea typeface="PMingLiU-ExtB" panose="02020500000000000000" pitchFamily="18" charset="-120"/>
              </a:rPr>
              <a:t>Price</a:t>
            </a:r>
            <a:r>
              <a:rPr lang="en-US" sz="2000" dirty="0">
                <a:solidFill>
                  <a:schemeClr val="bg1"/>
                </a:solidFill>
                <a:latin typeface="PMingLiU-ExtB" panose="02020500000000000000" pitchFamily="18" charset="-120"/>
                <a:ea typeface="PMingLiU-ExtB" panose="02020500000000000000" pitchFamily="18" charset="-120"/>
              </a:rPr>
              <a:t> : The price at which the car was sold.</a:t>
            </a:r>
          </a:p>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Km</a:t>
            </a:r>
            <a:r>
              <a:rPr lang="en-US" sz="2000" dirty="0">
                <a:solidFill>
                  <a:schemeClr val="bg1"/>
                </a:solidFill>
                <a:latin typeface="PMingLiU-ExtB" panose="02020500000000000000" pitchFamily="18" charset="-120"/>
                <a:ea typeface="PMingLiU-ExtB" panose="02020500000000000000" pitchFamily="18" charset="-120"/>
              </a:rPr>
              <a:t> </a:t>
            </a:r>
            <a:r>
              <a:rPr lang="en-US" sz="2000" b="1" dirty="0">
                <a:solidFill>
                  <a:schemeClr val="bg1"/>
                </a:solidFill>
                <a:latin typeface="PMingLiU-ExtB" panose="02020500000000000000" pitchFamily="18" charset="-120"/>
                <a:ea typeface="PMingLiU-ExtB" panose="02020500000000000000" pitchFamily="18" charset="-120"/>
              </a:rPr>
              <a:t>Driven</a:t>
            </a:r>
            <a:r>
              <a:rPr lang="en-US" sz="2000" dirty="0">
                <a:solidFill>
                  <a:schemeClr val="bg1"/>
                </a:solidFill>
                <a:latin typeface="PMingLiU-ExtB" panose="02020500000000000000" pitchFamily="18" charset="-120"/>
                <a:ea typeface="PMingLiU-ExtB" panose="02020500000000000000" pitchFamily="18" charset="-120"/>
              </a:rPr>
              <a:t> : The number of kilometers driven by the car.</a:t>
            </a:r>
          </a:p>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Fuel</a:t>
            </a:r>
            <a:r>
              <a:rPr lang="en-US" sz="2000" dirty="0">
                <a:solidFill>
                  <a:schemeClr val="bg1"/>
                </a:solidFill>
                <a:latin typeface="PMingLiU-ExtB" panose="02020500000000000000" pitchFamily="18" charset="-120"/>
                <a:ea typeface="PMingLiU-ExtB" panose="02020500000000000000" pitchFamily="18" charset="-120"/>
              </a:rPr>
              <a:t> : The type of fuel the car uses.</a:t>
            </a:r>
          </a:p>
          <a:p>
            <a:pPr>
              <a:lnSpc>
                <a:spcPct val="150000"/>
              </a:lnSpc>
            </a:pPr>
            <a:r>
              <a:rPr lang="en-US" sz="2000" b="1" dirty="0">
                <a:solidFill>
                  <a:schemeClr val="bg1"/>
                </a:solidFill>
                <a:latin typeface="PMingLiU-ExtB" panose="02020500000000000000" pitchFamily="18" charset="-120"/>
                <a:ea typeface="PMingLiU-ExtB" panose="02020500000000000000" pitchFamily="18" charset="-120"/>
              </a:rPr>
              <a:t>Seller Type</a:t>
            </a:r>
            <a:r>
              <a:rPr lang="en-US" sz="2000" dirty="0">
                <a:solidFill>
                  <a:schemeClr val="bg1"/>
                </a:solidFill>
                <a:latin typeface="PMingLiU-ExtB" panose="02020500000000000000" pitchFamily="18" charset="-120"/>
                <a:ea typeface="PMingLiU-ExtB" panose="02020500000000000000" pitchFamily="18" charset="-120"/>
              </a:rPr>
              <a:t> : The type of seller (individual, dealer, or Trustmark dealer).</a:t>
            </a:r>
          </a:p>
        </p:txBody>
      </p:sp>
      <p:sp>
        <p:nvSpPr>
          <p:cNvPr id="14" name="TextBox 13">
            <a:extLst>
              <a:ext uri="{FF2B5EF4-FFF2-40B4-BE49-F238E27FC236}">
                <a16:creationId xmlns:a16="http://schemas.microsoft.com/office/drawing/2014/main" id="{4210F99E-373B-C034-6014-919FC6FEDC49}"/>
              </a:ext>
            </a:extLst>
          </p:cNvPr>
          <p:cNvSpPr txBox="1"/>
          <p:nvPr/>
        </p:nvSpPr>
        <p:spPr>
          <a:xfrm>
            <a:off x="6172200" y="2565651"/>
            <a:ext cx="5420032" cy="3780202"/>
          </a:xfrm>
          <a:prstGeom prst="rect">
            <a:avLst/>
          </a:prstGeom>
          <a:noFill/>
        </p:spPr>
        <p:txBody>
          <a:bodyPr wrap="square">
            <a:spAutoFit/>
          </a:bodyPr>
          <a:lstStyle/>
          <a:p>
            <a:pPr>
              <a:lnSpc>
                <a:spcPct val="150000"/>
              </a:lnSpc>
            </a:pPr>
            <a:r>
              <a:rPr lang="en-US" b="1" dirty="0">
                <a:solidFill>
                  <a:schemeClr val="bg1"/>
                </a:solidFill>
                <a:latin typeface="PMingLiU-ExtB" panose="02020500000000000000" pitchFamily="18" charset="-120"/>
                <a:ea typeface="PMingLiU-ExtB" panose="02020500000000000000" pitchFamily="18" charset="-120"/>
              </a:rPr>
              <a:t>Transmission</a:t>
            </a:r>
            <a:r>
              <a:rPr lang="en-US" dirty="0">
                <a:solidFill>
                  <a:schemeClr val="bg1"/>
                </a:solidFill>
                <a:latin typeface="PMingLiU-ExtB" panose="02020500000000000000" pitchFamily="18" charset="-120"/>
                <a:ea typeface="PMingLiU-ExtB" panose="02020500000000000000" pitchFamily="18" charset="-120"/>
              </a:rPr>
              <a:t> : The type of transmission (manual or automatic).</a:t>
            </a:r>
          </a:p>
          <a:p>
            <a:pPr>
              <a:lnSpc>
                <a:spcPct val="150000"/>
              </a:lnSpc>
            </a:pPr>
            <a:r>
              <a:rPr lang="en-US" b="1" dirty="0">
                <a:solidFill>
                  <a:schemeClr val="bg1"/>
                </a:solidFill>
                <a:latin typeface="PMingLiU-ExtB" panose="02020500000000000000" pitchFamily="18" charset="-120"/>
                <a:ea typeface="PMingLiU-ExtB" panose="02020500000000000000" pitchFamily="18" charset="-120"/>
              </a:rPr>
              <a:t>Owner</a:t>
            </a:r>
            <a:r>
              <a:rPr lang="en-US" dirty="0">
                <a:solidFill>
                  <a:schemeClr val="bg1"/>
                </a:solidFill>
                <a:latin typeface="PMingLiU-ExtB" panose="02020500000000000000" pitchFamily="18" charset="-120"/>
                <a:ea typeface="PMingLiU-ExtB" panose="02020500000000000000" pitchFamily="18" charset="-120"/>
              </a:rPr>
              <a:t> : The number of previous owners of the car.</a:t>
            </a:r>
          </a:p>
          <a:p>
            <a:pPr>
              <a:lnSpc>
                <a:spcPct val="150000"/>
              </a:lnSpc>
            </a:pPr>
            <a:r>
              <a:rPr lang="en-US" b="1" dirty="0">
                <a:solidFill>
                  <a:schemeClr val="bg1"/>
                </a:solidFill>
                <a:latin typeface="PMingLiU-ExtB" panose="02020500000000000000" pitchFamily="18" charset="-120"/>
                <a:ea typeface="PMingLiU-ExtB" panose="02020500000000000000" pitchFamily="18" charset="-120"/>
              </a:rPr>
              <a:t>Mileage</a:t>
            </a:r>
            <a:r>
              <a:rPr lang="en-US" dirty="0">
                <a:solidFill>
                  <a:schemeClr val="bg1"/>
                </a:solidFill>
                <a:latin typeface="PMingLiU-ExtB" panose="02020500000000000000" pitchFamily="18" charset="-120"/>
                <a:ea typeface="PMingLiU-ExtB" panose="02020500000000000000" pitchFamily="18" charset="-120"/>
              </a:rPr>
              <a:t> : The mileage of the car in kilometers per liter.</a:t>
            </a:r>
          </a:p>
          <a:p>
            <a:pPr>
              <a:lnSpc>
                <a:spcPct val="150000"/>
              </a:lnSpc>
            </a:pPr>
            <a:r>
              <a:rPr lang="en-US" b="1" dirty="0">
                <a:solidFill>
                  <a:schemeClr val="bg1"/>
                </a:solidFill>
                <a:latin typeface="PMingLiU-ExtB" panose="02020500000000000000" pitchFamily="18" charset="-120"/>
                <a:ea typeface="PMingLiU-ExtB" panose="02020500000000000000" pitchFamily="18" charset="-120"/>
              </a:rPr>
              <a:t>Engine</a:t>
            </a:r>
            <a:r>
              <a:rPr lang="en-US" dirty="0">
                <a:solidFill>
                  <a:schemeClr val="bg1"/>
                </a:solidFill>
                <a:latin typeface="PMingLiU-ExtB" panose="02020500000000000000" pitchFamily="18" charset="-120"/>
                <a:ea typeface="PMingLiU-ExtB" panose="02020500000000000000" pitchFamily="18" charset="-120"/>
              </a:rPr>
              <a:t> </a:t>
            </a:r>
            <a:r>
              <a:rPr lang="en-US" b="1" dirty="0">
                <a:solidFill>
                  <a:schemeClr val="bg1"/>
                </a:solidFill>
                <a:latin typeface="PMingLiU-ExtB" panose="02020500000000000000" pitchFamily="18" charset="-120"/>
                <a:ea typeface="PMingLiU-ExtB" panose="02020500000000000000" pitchFamily="18" charset="-120"/>
              </a:rPr>
              <a:t>[CC</a:t>
            </a:r>
            <a:r>
              <a:rPr lang="en-US" dirty="0">
                <a:solidFill>
                  <a:schemeClr val="bg1"/>
                </a:solidFill>
                <a:latin typeface="PMingLiU-ExtB" panose="02020500000000000000" pitchFamily="18" charset="-120"/>
                <a:ea typeface="PMingLiU-ExtB" panose="02020500000000000000" pitchFamily="18" charset="-120"/>
              </a:rPr>
              <a:t>] : The engine displacement in cubic centimeters (CC).</a:t>
            </a:r>
          </a:p>
          <a:p>
            <a:pPr>
              <a:lnSpc>
                <a:spcPct val="150000"/>
              </a:lnSpc>
            </a:pPr>
            <a:r>
              <a:rPr lang="en-US" b="1" dirty="0">
                <a:solidFill>
                  <a:schemeClr val="bg1"/>
                </a:solidFill>
                <a:latin typeface="PMingLiU-ExtB" panose="02020500000000000000" pitchFamily="18" charset="-120"/>
                <a:ea typeface="PMingLiU-ExtB" panose="02020500000000000000" pitchFamily="18" charset="-120"/>
              </a:rPr>
              <a:t>Max Power </a:t>
            </a:r>
            <a:r>
              <a:rPr lang="en-US" dirty="0">
                <a:solidFill>
                  <a:schemeClr val="bg1"/>
                </a:solidFill>
                <a:latin typeface="PMingLiU-ExtB" panose="02020500000000000000" pitchFamily="18" charset="-120"/>
                <a:ea typeface="PMingLiU-ExtB" panose="02020500000000000000" pitchFamily="18" charset="-120"/>
              </a:rPr>
              <a:t>: The maximum power output of the car's engine.</a:t>
            </a:r>
          </a:p>
          <a:p>
            <a:pPr>
              <a:lnSpc>
                <a:spcPct val="150000"/>
              </a:lnSpc>
            </a:pPr>
            <a:r>
              <a:rPr lang="en-US" b="1" dirty="0">
                <a:solidFill>
                  <a:schemeClr val="bg1"/>
                </a:solidFill>
                <a:latin typeface="PMingLiU-ExtB" panose="02020500000000000000" pitchFamily="18" charset="-120"/>
                <a:ea typeface="PMingLiU-ExtB" panose="02020500000000000000" pitchFamily="18" charset="-120"/>
              </a:rPr>
              <a:t>Seats</a:t>
            </a:r>
            <a:r>
              <a:rPr lang="en-US" dirty="0">
                <a:solidFill>
                  <a:schemeClr val="bg1"/>
                </a:solidFill>
                <a:latin typeface="PMingLiU-ExtB" panose="02020500000000000000" pitchFamily="18" charset="-120"/>
                <a:ea typeface="PMingLiU-ExtB" panose="02020500000000000000" pitchFamily="18" charset="-120"/>
              </a:rPr>
              <a:t> : The number of seats in the car.</a:t>
            </a:r>
          </a:p>
        </p:txBody>
      </p:sp>
      <p:pic>
        <p:nvPicPr>
          <p:cNvPr id="16" name="Graphic 15" descr="Car with solid fill">
            <a:extLst>
              <a:ext uri="{FF2B5EF4-FFF2-40B4-BE49-F238E27FC236}">
                <a16:creationId xmlns:a16="http://schemas.microsoft.com/office/drawing/2014/main" id="{F63BC119-FA47-CE8E-B500-666712E7FF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0311" y="-1"/>
            <a:ext cx="3427844" cy="2565651"/>
          </a:xfrm>
          <a:prstGeom prst="rect">
            <a:avLst/>
          </a:prstGeom>
        </p:spPr>
      </p:pic>
    </p:spTree>
    <p:extLst>
      <p:ext uri="{BB962C8B-B14F-4D97-AF65-F5344CB8AC3E}">
        <p14:creationId xmlns:p14="http://schemas.microsoft.com/office/powerpoint/2010/main" val="152290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Blue Background Template PowerPoint Google Slides, 46% OFF">
            <a:extLst>
              <a:ext uri="{FF2B5EF4-FFF2-40B4-BE49-F238E27FC236}">
                <a16:creationId xmlns:a16="http://schemas.microsoft.com/office/drawing/2014/main" id="{1B11C490-7C92-2AFF-00ED-F0CA5C392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8ACF96-535F-8569-6021-527AD7124EB3}"/>
              </a:ext>
            </a:extLst>
          </p:cNvPr>
          <p:cNvSpPr txBox="1"/>
          <p:nvPr/>
        </p:nvSpPr>
        <p:spPr>
          <a:xfrm>
            <a:off x="4827639" y="156958"/>
            <a:ext cx="6469625" cy="646331"/>
          </a:xfrm>
          <a:prstGeom prst="rect">
            <a:avLst/>
          </a:prstGeom>
          <a:noFill/>
        </p:spPr>
        <p:txBody>
          <a:bodyPr wrap="square">
            <a:spAutoFit/>
          </a:bodyPr>
          <a:lstStyle/>
          <a:p>
            <a:r>
              <a:rPr lang="en-US" sz="3600" dirty="0">
                <a:solidFill>
                  <a:schemeClr val="bg1"/>
                </a:solidFill>
                <a:highlight>
                  <a:srgbClr val="000080"/>
                </a:highlight>
                <a:latin typeface="Algerian" panose="04020705040A02060702" pitchFamily="82" charset="0"/>
              </a:rPr>
              <a:t>CAR DATASET</a:t>
            </a:r>
            <a:endParaRPr lang="en-IN" sz="3600" dirty="0">
              <a:highlight>
                <a:srgbClr val="000080"/>
              </a:highlight>
              <a:latin typeface="Algerian" panose="04020705040A02060702" pitchFamily="82" charset="0"/>
            </a:endParaRPr>
          </a:p>
        </p:txBody>
      </p:sp>
      <p:sp>
        <p:nvSpPr>
          <p:cNvPr id="4" name="Rectangle: Rounded Corners 3">
            <a:extLst>
              <a:ext uri="{FF2B5EF4-FFF2-40B4-BE49-F238E27FC236}">
                <a16:creationId xmlns:a16="http://schemas.microsoft.com/office/drawing/2014/main" id="{79129C34-25A5-D2FC-2C04-32D1F3738A5A}"/>
              </a:ext>
            </a:extLst>
          </p:cNvPr>
          <p:cNvSpPr/>
          <p:nvPr/>
        </p:nvSpPr>
        <p:spPr>
          <a:xfrm>
            <a:off x="1730476" y="1966443"/>
            <a:ext cx="4866967" cy="523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highlight>
                  <a:srgbClr val="000000"/>
                </a:highlight>
                <a:latin typeface="Arial" panose="020B0604020202020204" pitchFamily="34" charset="0"/>
                <a:cs typeface="Arial" panose="020B0604020202020204" pitchFamily="34" charset="0"/>
              </a:rPr>
              <a:t>Explain the SQL queries and methods</a:t>
            </a:r>
            <a:endParaRPr lang="en-IN" sz="2000" dirty="0">
              <a:highlight>
                <a:srgbClr val="000000"/>
              </a:highlight>
              <a:latin typeface="Arial" panose="020B0604020202020204" pitchFamily="34" charset="0"/>
              <a:cs typeface="Arial" panose="020B0604020202020204" pitchFamily="34" charset="0"/>
            </a:endParaRPr>
          </a:p>
        </p:txBody>
      </p:sp>
      <p:pic>
        <p:nvPicPr>
          <p:cNvPr id="6" name="Graphic 5" descr="Star with solid fill">
            <a:extLst>
              <a:ext uri="{FF2B5EF4-FFF2-40B4-BE49-F238E27FC236}">
                <a16:creationId xmlns:a16="http://schemas.microsoft.com/office/drawing/2014/main" id="{CD082AC9-C136-5DD3-8FD2-FE3FCF8D66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7628" y="263982"/>
            <a:ext cx="500011" cy="432281"/>
          </a:xfrm>
          <a:prstGeom prst="rect">
            <a:avLst/>
          </a:prstGeom>
        </p:spPr>
      </p:pic>
      <p:sp>
        <p:nvSpPr>
          <p:cNvPr id="8" name="TextBox 7">
            <a:extLst>
              <a:ext uri="{FF2B5EF4-FFF2-40B4-BE49-F238E27FC236}">
                <a16:creationId xmlns:a16="http://schemas.microsoft.com/office/drawing/2014/main" id="{714467AA-7166-7C3D-2F52-EC5F204AC048}"/>
              </a:ext>
            </a:extLst>
          </p:cNvPr>
          <p:cNvSpPr txBox="1"/>
          <p:nvPr/>
        </p:nvSpPr>
        <p:spPr>
          <a:xfrm>
            <a:off x="1528915" y="3514172"/>
            <a:ext cx="6174658" cy="461665"/>
          </a:xfrm>
          <a:prstGeom prst="rect">
            <a:avLst/>
          </a:prstGeom>
          <a:noFill/>
        </p:spPr>
        <p:txBody>
          <a:bodyPr wrap="square">
            <a:spAutoFit/>
          </a:bodyPr>
          <a:lstStyle/>
          <a:p>
            <a:pPr algn="ctr"/>
            <a:r>
              <a:rPr lang="en-IN" sz="2400" dirty="0">
                <a:solidFill>
                  <a:schemeClr val="accent3">
                    <a:lumMod val="20000"/>
                    <a:lumOff val="80000"/>
                  </a:schemeClr>
                </a:solidFill>
                <a:latin typeface="Aptos Display" panose="020B0004020202020204" pitchFamily="34" charset="0"/>
              </a:rPr>
              <a:t>1. </a:t>
            </a:r>
            <a:r>
              <a:rPr lang="en-US" sz="2400" dirty="0">
                <a:solidFill>
                  <a:schemeClr val="accent3">
                    <a:lumMod val="20000"/>
                    <a:lumOff val="80000"/>
                  </a:schemeClr>
                </a:solidFill>
                <a:latin typeface="Aptos Display" panose="020B0004020202020204" pitchFamily="34" charset="0"/>
              </a:rPr>
              <a:t>Read all the table from the data set </a:t>
            </a:r>
            <a:r>
              <a:rPr lang="en-IN" sz="2400" dirty="0">
                <a:solidFill>
                  <a:schemeClr val="accent3">
                    <a:lumMod val="20000"/>
                    <a:lumOff val="80000"/>
                  </a:schemeClr>
                </a:solidFill>
                <a:latin typeface="Aptos Display" panose="020B0004020202020204" pitchFamily="34" charset="0"/>
              </a:rPr>
              <a:t>? </a:t>
            </a:r>
          </a:p>
        </p:txBody>
      </p:sp>
      <p:sp>
        <p:nvSpPr>
          <p:cNvPr id="10" name="TextBox 9">
            <a:extLst>
              <a:ext uri="{FF2B5EF4-FFF2-40B4-BE49-F238E27FC236}">
                <a16:creationId xmlns:a16="http://schemas.microsoft.com/office/drawing/2014/main" id="{4DF7C557-C6C5-608C-0BF6-091517768EBD}"/>
              </a:ext>
            </a:extLst>
          </p:cNvPr>
          <p:cNvSpPr txBox="1"/>
          <p:nvPr/>
        </p:nvSpPr>
        <p:spPr>
          <a:xfrm>
            <a:off x="1582993" y="4087349"/>
            <a:ext cx="6174658" cy="461665"/>
          </a:xfrm>
          <a:prstGeom prst="rect">
            <a:avLst/>
          </a:prstGeom>
          <a:noFill/>
        </p:spPr>
        <p:txBody>
          <a:bodyPr wrap="square">
            <a:spAutoFit/>
          </a:bodyPr>
          <a:lstStyle/>
          <a:p>
            <a:pPr algn="ctr"/>
            <a:r>
              <a:rPr lang="en-US" sz="2400" dirty="0">
                <a:solidFill>
                  <a:schemeClr val="bg1"/>
                </a:solidFill>
                <a:latin typeface="Aptos Narrow" panose="020B0004020202020204" pitchFamily="34" charset="0"/>
              </a:rPr>
              <a:t>2.   Group by the all fuel from the data set ?</a:t>
            </a:r>
            <a:endParaRPr lang="en-IN" sz="2400" dirty="0">
              <a:solidFill>
                <a:schemeClr val="bg1"/>
              </a:solidFill>
              <a:latin typeface="Aptos Narrow" panose="020B0004020202020204" pitchFamily="34" charset="0"/>
            </a:endParaRPr>
          </a:p>
        </p:txBody>
      </p:sp>
      <p:sp>
        <p:nvSpPr>
          <p:cNvPr id="12" name="TextBox 11">
            <a:extLst>
              <a:ext uri="{FF2B5EF4-FFF2-40B4-BE49-F238E27FC236}">
                <a16:creationId xmlns:a16="http://schemas.microsoft.com/office/drawing/2014/main" id="{05C25AF7-90D2-2FB8-5175-FB9635812E87}"/>
              </a:ext>
            </a:extLst>
          </p:cNvPr>
          <p:cNvSpPr txBox="1"/>
          <p:nvPr/>
        </p:nvSpPr>
        <p:spPr>
          <a:xfrm>
            <a:off x="1582993" y="4727238"/>
            <a:ext cx="6282813" cy="1200329"/>
          </a:xfrm>
          <a:prstGeom prst="rect">
            <a:avLst/>
          </a:prstGeom>
          <a:noFill/>
        </p:spPr>
        <p:txBody>
          <a:bodyPr wrap="square">
            <a:spAutoFit/>
          </a:bodyPr>
          <a:lstStyle/>
          <a:p>
            <a:pPr algn="ctr"/>
            <a:r>
              <a:rPr lang="en-IN" sz="2400" dirty="0">
                <a:solidFill>
                  <a:schemeClr val="bg1"/>
                </a:solidFill>
                <a:latin typeface="Aptos Narrow" panose="020B0004020202020204" pitchFamily="34" charset="0"/>
              </a:rPr>
              <a:t>3.  Read the all name in </a:t>
            </a:r>
            <a:r>
              <a:rPr lang="en-IN" sz="2400" dirty="0" err="1">
                <a:solidFill>
                  <a:schemeClr val="bg1"/>
                </a:solidFill>
                <a:latin typeface="Aptos Narrow" panose="020B0004020202020204" pitchFamily="34" charset="0"/>
              </a:rPr>
              <a:t>Asending</a:t>
            </a:r>
            <a:r>
              <a:rPr lang="en-IN" sz="2400" dirty="0">
                <a:solidFill>
                  <a:schemeClr val="bg1"/>
                </a:solidFill>
                <a:latin typeface="Aptos Narrow" panose="020B0004020202020204" pitchFamily="34" charset="0"/>
              </a:rPr>
              <a:t> order ?</a:t>
            </a:r>
          </a:p>
          <a:p>
            <a:endParaRPr lang="en-IN" sz="2400" dirty="0">
              <a:solidFill>
                <a:schemeClr val="bg1"/>
              </a:solidFill>
              <a:latin typeface="Aptos Narrow" panose="020B0004020202020204" pitchFamily="34" charset="0"/>
            </a:endParaRPr>
          </a:p>
          <a:p>
            <a:endParaRPr lang="en-IN" sz="2400" dirty="0">
              <a:solidFill>
                <a:schemeClr val="bg1"/>
              </a:solidFill>
              <a:latin typeface="Aptos Narrow" panose="020B0004020202020204" pitchFamily="34" charset="0"/>
            </a:endParaRPr>
          </a:p>
        </p:txBody>
      </p:sp>
      <p:sp>
        <p:nvSpPr>
          <p:cNvPr id="14" name="TextBox 13">
            <a:extLst>
              <a:ext uri="{FF2B5EF4-FFF2-40B4-BE49-F238E27FC236}">
                <a16:creationId xmlns:a16="http://schemas.microsoft.com/office/drawing/2014/main" id="{00643CC3-51F0-DA6E-F191-EF9DA3A971BC}"/>
              </a:ext>
            </a:extLst>
          </p:cNvPr>
          <p:cNvSpPr txBox="1"/>
          <p:nvPr/>
        </p:nvSpPr>
        <p:spPr>
          <a:xfrm>
            <a:off x="2143433" y="5354390"/>
            <a:ext cx="6469624" cy="461665"/>
          </a:xfrm>
          <a:prstGeom prst="rect">
            <a:avLst/>
          </a:prstGeom>
          <a:noFill/>
        </p:spPr>
        <p:txBody>
          <a:bodyPr wrap="square">
            <a:spAutoFit/>
          </a:bodyPr>
          <a:lstStyle/>
          <a:p>
            <a:pPr algn="ctr"/>
            <a:r>
              <a:rPr lang="en-US" sz="2400" dirty="0">
                <a:solidFill>
                  <a:schemeClr val="bg1"/>
                </a:solidFill>
                <a:latin typeface="Aptos Narrow" panose="020B0004020202020204" pitchFamily="34" charset="0"/>
              </a:rPr>
              <a:t>4.     Read the Top 5 selling _price in </a:t>
            </a:r>
            <a:r>
              <a:rPr lang="en-US" sz="2400" dirty="0" err="1">
                <a:solidFill>
                  <a:schemeClr val="bg1"/>
                </a:solidFill>
                <a:latin typeface="Aptos Narrow" panose="020B0004020202020204" pitchFamily="34" charset="0"/>
              </a:rPr>
              <a:t>desending</a:t>
            </a:r>
            <a:r>
              <a:rPr lang="en-US" sz="2400" dirty="0">
                <a:solidFill>
                  <a:schemeClr val="bg1"/>
                </a:solidFill>
                <a:latin typeface="Aptos Narrow" panose="020B0004020202020204" pitchFamily="34" charset="0"/>
              </a:rPr>
              <a:t> order </a:t>
            </a:r>
            <a:endParaRPr lang="en-IN" sz="2400" dirty="0">
              <a:solidFill>
                <a:schemeClr val="bg1"/>
              </a:solidFill>
              <a:latin typeface="Aptos Narrow" panose="020B0004020202020204" pitchFamily="34" charset="0"/>
            </a:endParaRPr>
          </a:p>
        </p:txBody>
      </p:sp>
      <p:sp>
        <p:nvSpPr>
          <p:cNvPr id="16" name="TextBox 15">
            <a:extLst>
              <a:ext uri="{FF2B5EF4-FFF2-40B4-BE49-F238E27FC236}">
                <a16:creationId xmlns:a16="http://schemas.microsoft.com/office/drawing/2014/main" id="{5A0FAC7F-9FA4-1991-520D-CBCCBF55FF64}"/>
              </a:ext>
            </a:extLst>
          </p:cNvPr>
          <p:cNvSpPr txBox="1"/>
          <p:nvPr/>
        </p:nvSpPr>
        <p:spPr>
          <a:xfrm>
            <a:off x="2290916" y="6093054"/>
            <a:ext cx="6174658" cy="461665"/>
          </a:xfrm>
          <a:prstGeom prst="rect">
            <a:avLst/>
          </a:prstGeom>
          <a:noFill/>
        </p:spPr>
        <p:txBody>
          <a:bodyPr wrap="square">
            <a:spAutoFit/>
          </a:bodyPr>
          <a:lstStyle/>
          <a:p>
            <a:r>
              <a:rPr lang="en-IN" sz="2400" dirty="0">
                <a:solidFill>
                  <a:schemeClr val="bg1"/>
                </a:solidFill>
              </a:rPr>
              <a:t>5</a:t>
            </a:r>
            <a:r>
              <a:rPr lang="en-IN" sz="2400" dirty="0"/>
              <a:t>.   </a:t>
            </a:r>
            <a:r>
              <a:rPr lang="en-IN" sz="2400" dirty="0">
                <a:solidFill>
                  <a:schemeClr val="bg1"/>
                </a:solidFill>
              </a:rPr>
              <a:t>Read the all name in </a:t>
            </a:r>
            <a:r>
              <a:rPr lang="en-IN" sz="2400" dirty="0" err="1">
                <a:solidFill>
                  <a:schemeClr val="bg1"/>
                </a:solidFill>
              </a:rPr>
              <a:t>desending</a:t>
            </a:r>
            <a:r>
              <a:rPr lang="en-IN" sz="2400" dirty="0">
                <a:solidFill>
                  <a:schemeClr val="bg1"/>
                </a:solidFill>
              </a:rPr>
              <a:t> order ?</a:t>
            </a:r>
          </a:p>
        </p:txBody>
      </p:sp>
      <p:pic>
        <p:nvPicPr>
          <p:cNvPr id="18" name="Graphic 17" descr="Database with solid fill">
            <a:extLst>
              <a:ext uri="{FF2B5EF4-FFF2-40B4-BE49-F238E27FC236}">
                <a16:creationId xmlns:a16="http://schemas.microsoft.com/office/drawing/2014/main" id="{D72E6D8C-ACC3-7B4D-0325-C2EF9E1BC0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58442" y="1327130"/>
            <a:ext cx="2340078" cy="2502061"/>
          </a:xfrm>
          <a:prstGeom prst="rect">
            <a:avLst/>
          </a:prstGeom>
        </p:spPr>
      </p:pic>
    </p:spTree>
    <p:extLst>
      <p:ext uri="{BB962C8B-B14F-4D97-AF65-F5344CB8AC3E}">
        <p14:creationId xmlns:p14="http://schemas.microsoft.com/office/powerpoint/2010/main" val="202850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ree Blue and Green Professional PowerPoint Background Vector">
            <a:extLst>
              <a:ext uri="{FF2B5EF4-FFF2-40B4-BE49-F238E27FC236}">
                <a16:creationId xmlns:a16="http://schemas.microsoft.com/office/drawing/2014/main" id="{D6B57067-1FC9-5808-2269-7233A91DD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24" y="-85725"/>
            <a:ext cx="13347292" cy="7029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BBCE73-65CC-5009-DDDC-55936B572B36}"/>
              </a:ext>
            </a:extLst>
          </p:cNvPr>
          <p:cNvSpPr txBox="1"/>
          <p:nvPr/>
        </p:nvSpPr>
        <p:spPr>
          <a:xfrm>
            <a:off x="4336027" y="255128"/>
            <a:ext cx="6902245" cy="584775"/>
          </a:xfrm>
          <a:prstGeom prst="rect">
            <a:avLst/>
          </a:prstGeom>
          <a:noFill/>
        </p:spPr>
        <p:txBody>
          <a:bodyPr wrap="square">
            <a:spAutoFit/>
          </a:bodyPr>
          <a:lstStyle/>
          <a:p>
            <a:r>
              <a:rPr lang="en-US" sz="3200" dirty="0">
                <a:solidFill>
                  <a:schemeClr val="bg1"/>
                </a:solidFill>
                <a:latin typeface="Algerian" panose="04020705040A02060702" pitchFamily="82" charset="0"/>
              </a:rPr>
              <a:t>CAR DATASET</a:t>
            </a:r>
            <a:endParaRPr lang="en-IN" sz="3200" dirty="0">
              <a:latin typeface="Algerian" panose="04020705040A02060702" pitchFamily="82" charset="0"/>
            </a:endParaRPr>
          </a:p>
        </p:txBody>
      </p:sp>
      <p:sp>
        <p:nvSpPr>
          <p:cNvPr id="2" name="Rectangle: Rounded Corners 1">
            <a:extLst>
              <a:ext uri="{FF2B5EF4-FFF2-40B4-BE49-F238E27FC236}">
                <a16:creationId xmlns:a16="http://schemas.microsoft.com/office/drawing/2014/main" id="{1B4AACD6-309C-0CC0-F6E4-7797F15DDFA6}"/>
              </a:ext>
            </a:extLst>
          </p:cNvPr>
          <p:cNvSpPr/>
          <p:nvPr/>
        </p:nvSpPr>
        <p:spPr>
          <a:xfrm>
            <a:off x="1691148" y="1907457"/>
            <a:ext cx="4306529" cy="766917"/>
          </a:xfrm>
          <a:prstGeom prst="roundRect">
            <a:avLst>
              <a:gd name="adj" fmla="val 50000"/>
            </a:avLst>
          </a:prstGeom>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lumMod val="95000"/>
                    <a:lumOff val="5000"/>
                  </a:schemeClr>
                </a:solidFill>
                <a:latin typeface="Baskerville Old Face" panose="02020602080505020303" pitchFamily="18" charset="0"/>
              </a:rPr>
              <a:t>Explain the SQL queries and methods</a:t>
            </a:r>
            <a:endParaRPr lang="en-IN" sz="2000" dirty="0">
              <a:solidFill>
                <a:schemeClr val="tx1">
                  <a:lumMod val="95000"/>
                  <a:lumOff val="5000"/>
                </a:schemeClr>
              </a:solidFill>
              <a:latin typeface="Baskerville Old Face" panose="02020602080505020303" pitchFamily="18" charset="0"/>
            </a:endParaRPr>
          </a:p>
        </p:txBody>
      </p:sp>
      <p:sp>
        <p:nvSpPr>
          <p:cNvPr id="5" name="TextBox 4">
            <a:extLst>
              <a:ext uri="{FF2B5EF4-FFF2-40B4-BE49-F238E27FC236}">
                <a16:creationId xmlns:a16="http://schemas.microsoft.com/office/drawing/2014/main" id="{46191C72-A9A6-C7C2-6E78-4EA5E09C1B6F}"/>
              </a:ext>
            </a:extLst>
          </p:cNvPr>
          <p:cNvSpPr txBox="1"/>
          <p:nvPr/>
        </p:nvSpPr>
        <p:spPr>
          <a:xfrm>
            <a:off x="1482213" y="3280263"/>
            <a:ext cx="6324600" cy="461665"/>
          </a:xfrm>
          <a:prstGeom prst="rect">
            <a:avLst/>
          </a:prstGeom>
          <a:noFill/>
        </p:spPr>
        <p:txBody>
          <a:bodyPr wrap="square">
            <a:spAutoFit/>
          </a:bodyPr>
          <a:lstStyle/>
          <a:p>
            <a:pPr algn="ctr"/>
            <a:r>
              <a:rPr lang="en-IN" sz="2400" dirty="0"/>
              <a:t> </a:t>
            </a:r>
            <a:r>
              <a:rPr lang="en-IN" sz="2400" dirty="0">
                <a:solidFill>
                  <a:schemeClr val="accent3">
                    <a:lumMod val="20000"/>
                    <a:lumOff val="80000"/>
                  </a:schemeClr>
                </a:solidFill>
              </a:rPr>
              <a:t>6</a:t>
            </a:r>
            <a:r>
              <a:rPr lang="en-IN" sz="2400" dirty="0"/>
              <a:t>.  </a:t>
            </a:r>
            <a:r>
              <a:rPr lang="en-IN" sz="2400" dirty="0">
                <a:solidFill>
                  <a:schemeClr val="accent3">
                    <a:lumMod val="20000"/>
                    <a:lumOff val="80000"/>
                  </a:schemeClr>
                </a:solidFill>
              </a:rPr>
              <a:t>Read all name the table from dataset ?</a:t>
            </a:r>
            <a:endParaRPr lang="en-IN" dirty="0">
              <a:solidFill>
                <a:schemeClr val="accent3">
                  <a:lumMod val="20000"/>
                  <a:lumOff val="80000"/>
                </a:schemeClr>
              </a:solidFill>
            </a:endParaRPr>
          </a:p>
        </p:txBody>
      </p:sp>
      <p:sp>
        <p:nvSpPr>
          <p:cNvPr id="7" name="TextBox 6">
            <a:extLst>
              <a:ext uri="{FF2B5EF4-FFF2-40B4-BE49-F238E27FC236}">
                <a16:creationId xmlns:a16="http://schemas.microsoft.com/office/drawing/2014/main" id="{08F69C5C-4A0E-226F-01ED-CC66CAC1A17D}"/>
              </a:ext>
            </a:extLst>
          </p:cNvPr>
          <p:cNvSpPr txBox="1"/>
          <p:nvPr/>
        </p:nvSpPr>
        <p:spPr>
          <a:xfrm>
            <a:off x="1610032" y="3900602"/>
            <a:ext cx="6432755" cy="461665"/>
          </a:xfrm>
          <a:prstGeom prst="rect">
            <a:avLst/>
          </a:prstGeom>
          <a:noFill/>
        </p:spPr>
        <p:txBody>
          <a:bodyPr wrap="square">
            <a:spAutoFit/>
          </a:bodyPr>
          <a:lstStyle/>
          <a:p>
            <a:pPr algn="ctr"/>
            <a:r>
              <a:rPr lang="en-IN" sz="2400" dirty="0">
                <a:solidFill>
                  <a:schemeClr val="accent1">
                    <a:lumMod val="20000"/>
                    <a:lumOff val="80000"/>
                  </a:schemeClr>
                </a:solidFill>
              </a:rPr>
              <a:t>7</a:t>
            </a:r>
            <a:r>
              <a:rPr lang="en-IN" dirty="0"/>
              <a:t>.  </a:t>
            </a:r>
            <a:r>
              <a:rPr lang="en-IN" sz="2000" dirty="0">
                <a:solidFill>
                  <a:schemeClr val="bg2"/>
                </a:solidFill>
              </a:rPr>
              <a:t>Group by the all KM_DRVIEN from the data set</a:t>
            </a:r>
            <a:r>
              <a:rPr lang="en-IN" sz="2400" dirty="0">
                <a:solidFill>
                  <a:schemeClr val="bg2"/>
                </a:solidFill>
              </a:rPr>
              <a:t>?</a:t>
            </a:r>
            <a:endParaRPr lang="en-IN" dirty="0">
              <a:solidFill>
                <a:schemeClr val="bg2"/>
              </a:solidFill>
            </a:endParaRPr>
          </a:p>
        </p:txBody>
      </p:sp>
      <p:sp>
        <p:nvSpPr>
          <p:cNvPr id="9" name="TextBox 8">
            <a:extLst>
              <a:ext uri="{FF2B5EF4-FFF2-40B4-BE49-F238E27FC236}">
                <a16:creationId xmlns:a16="http://schemas.microsoft.com/office/drawing/2014/main" id="{A71B002C-77E8-7FBF-48F1-8FF2AE8186CA}"/>
              </a:ext>
            </a:extLst>
          </p:cNvPr>
          <p:cNvSpPr txBox="1"/>
          <p:nvPr/>
        </p:nvSpPr>
        <p:spPr>
          <a:xfrm>
            <a:off x="2075836" y="4442613"/>
            <a:ext cx="6228734" cy="400110"/>
          </a:xfrm>
          <a:prstGeom prst="rect">
            <a:avLst/>
          </a:prstGeom>
          <a:noFill/>
        </p:spPr>
        <p:txBody>
          <a:bodyPr wrap="square">
            <a:spAutoFit/>
          </a:bodyPr>
          <a:lstStyle/>
          <a:p>
            <a:r>
              <a:rPr lang="en-IN" sz="2000" dirty="0">
                <a:solidFill>
                  <a:schemeClr val="bg2"/>
                </a:solidFill>
              </a:rPr>
              <a:t>8.  Read all the </a:t>
            </a:r>
            <a:r>
              <a:rPr lang="en-IN" sz="2000" dirty="0" err="1">
                <a:solidFill>
                  <a:schemeClr val="bg2"/>
                </a:solidFill>
              </a:rPr>
              <a:t>tabel</a:t>
            </a:r>
            <a:r>
              <a:rPr lang="en-IN" sz="2000" dirty="0">
                <a:solidFill>
                  <a:schemeClr val="bg2"/>
                </a:solidFill>
              </a:rPr>
              <a:t> MAX_POWER from  SUM the cars24 ?</a:t>
            </a:r>
          </a:p>
        </p:txBody>
      </p:sp>
      <p:sp>
        <p:nvSpPr>
          <p:cNvPr id="11" name="TextBox 10">
            <a:extLst>
              <a:ext uri="{FF2B5EF4-FFF2-40B4-BE49-F238E27FC236}">
                <a16:creationId xmlns:a16="http://schemas.microsoft.com/office/drawing/2014/main" id="{8D6A15CA-8168-6E66-530B-99A78D5D9F59}"/>
              </a:ext>
            </a:extLst>
          </p:cNvPr>
          <p:cNvSpPr txBox="1"/>
          <p:nvPr/>
        </p:nvSpPr>
        <p:spPr>
          <a:xfrm>
            <a:off x="2075836" y="5000573"/>
            <a:ext cx="6228734" cy="400110"/>
          </a:xfrm>
          <a:prstGeom prst="rect">
            <a:avLst/>
          </a:prstGeom>
          <a:noFill/>
        </p:spPr>
        <p:txBody>
          <a:bodyPr wrap="square">
            <a:spAutoFit/>
          </a:bodyPr>
          <a:lstStyle/>
          <a:p>
            <a:r>
              <a:rPr lang="en-IN" sz="2000" dirty="0">
                <a:solidFill>
                  <a:schemeClr val="bg2"/>
                </a:solidFill>
              </a:rPr>
              <a:t> 9. Read all the </a:t>
            </a:r>
            <a:r>
              <a:rPr lang="en-IN" sz="2000" dirty="0" err="1">
                <a:solidFill>
                  <a:schemeClr val="bg2"/>
                </a:solidFill>
              </a:rPr>
              <a:t>tabel</a:t>
            </a:r>
            <a:r>
              <a:rPr lang="en-IN" sz="2000" dirty="0">
                <a:solidFill>
                  <a:schemeClr val="bg2"/>
                </a:solidFill>
              </a:rPr>
              <a:t> transmission from count the cars24 ?</a:t>
            </a:r>
            <a:endParaRPr lang="en-IN" dirty="0">
              <a:solidFill>
                <a:schemeClr val="bg2"/>
              </a:solidFill>
            </a:endParaRPr>
          </a:p>
        </p:txBody>
      </p:sp>
      <p:sp>
        <p:nvSpPr>
          <p:cNvPr id="13" name="TextBox 12">
            <a:extLst>
              <a:ext uri="{FF2B5EF4-FFF2-40B4-BE49-F238E27FC236}">
                <a16:creationId xmlns:a16="http://schemas.microsoft.com/office/drawing/2014/main" id="{13682EA1-2FFA-A3AA-5E8A-73FFD1739110}"/>
              </a:ext>
            </a:extLst>
          </p:cNvPr>
          <p:cNvSpPr txBox="1"/>
          <p:nvPr/>
        </p:nvSpPr>
        <p:spPr>
          <a:xfrm>
            <a:off x="2183991" y="5615364"/>
            <a:ext cx="6228734" cy="400110"/>
          </a:xfrm>
          <a:prstGeom prst="rect">
            <a:avLst/>
          </a:prstGeom>
          <a:noFill/>
        </p:spPr>
        <p:txBody>
          <a:bodyPr wrap="square">
            <a:spAutoFit/>
          </a:bodyPr>
          <a:lstStyle/>
          <a:p>
            <a:r>
              <a:rPr lang="en-IN" sz="2000" dirty="0">
                <a:solidFill>
                  <a:schemeClr val="bg2"/>
                </a:solidFill>
              </a:rPr>
              <a:t>10.  Read all the </a:t>
            </a:r>
            <a:r>
              <a:rPr lang="en-IN" sz="2000" dirty="0" err="1">
                <a:solidFill>
                  <a:schemeClr val="bg2"/>
                </a:solidFill>
              </a:rPr>
              <a:t>tabel</a:t>
            </a:r>
            <a:r>
              <a:rPr lang="en-IN" sz="2000" dirty="0">
                <a:solidFill>
                  <a:schemeClr val="bg2"/>
                </a:solidFill>
              </a:rPr>
              <a:t> mileage from </a:t>
            </a:r>
            <a:r>
              <a:rPr lang="en-IN" sz="2000" dirty="0" err="1">
                <a:solidFill>
                  <a:schemeClr val="bg2"/>
                </a:solidFill>
              </a:rPr>
              <a:t>avg</a:t>
            </a:r>
            <a:r>
              <a:rPr lang="en-IN" sz="2000" dirty="0">
                <a:solidFill>
                  <a:schemeClr val="bg2"/>
                </a:solidFill>
              </a:rPr>
              <a:t> the cars24 ?</a:t>
            </a:r>
          </a:p>
        </p:txBody>
      </p:sp>
      <p:pic>
        <p:nvPicPr>
          <p:cNvPr id="15" name="Graphic 14" descr="Bar graph with downward trend with solid fill">
            <a:extLst>
              <a:ext uri="{FF2B5EF4-FFF2-40B4-BE49-F238E27FC236}">
                <a16:creationId xmlns:a16="http://schemas.microsoft.com/office/drawing/2014/main" id="{A58B35B8-CA1E-8FDC-B884-4EC6B42CAF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9600" y="2292618"/>
            <a:ext cx="5201265" cy="5100210"/>
          </a:xfrm>
          <a:prstGeom prst="rect">
            <a:avLst/>
          </a:prstGeom>
        </p:spPr>
      </p:pic>
    </p:spTree>
    <p:extLst>
      <p:ext uri="{BB962C8B-B14F-4D97-AF65-F5344CB8AC3E}">
        <p14:creationId xmlns:p14="http://schemas.microsoft.com/office/powerpoint/2010/main" val="425955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ink and Yellow PowerPoint Presentation Background">
            <a:extLst>
              <a:ext uri="{FF2B5EF4-FFF2-40B4-BE49-F238E27FC236}">
                <a16:creationId xmlns:a16="http://schemas.microsoft.com/office/drawing/2014/main" id="{7CE2BFDF-5CF3-4401-6132-D867F33E6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93" y="-120756"/>
            <a:ext cx="13658124" cy="7670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799A37-E8E0-23CB-66CF-499426934C7D}"/>
              </a:ext>
            </a:extLst>
          </p:cNvPr>
          <p:cNvSpPr txBox="1"/>
          <p:nvPr/>
        </p:nvSpPr>
        <p:spPr>
          <a:xfrm>
            <a:off x="2517057" y="125051"/>
            <a:ext cx="6784259" cy="646331"/>
          </a:xfrm>
          <a:prstGeom prst="rect">
            <a:avLst/>
          </a:prstGeom>
          <a:noFill/>
        </p:spPr>
        <p:txBody>
          <a:bodyPr wrap="square">
            <a:spAutoFit/>
          </a:bodyPr>
          <a:lstStyle/>
          <a:p>
            <a:pPr algn="ctr"/>
            <a:r>
              <a:rPr lang="en-US" sz="3600" dirty="0">
                <a:solidFill>
                  <a:schemeClr val="bg2">
                    <a:lumMod val="10000"/>
                  </a:schemeClr>
                </a:solidFill>
                <a:latin typeface="Algerian" panose="04020705040A02060702" pitchFamily="82" charset="0"/>
              </a:rPr>
              <a:t>CAR DATASET</a:t>
            </a:r>
            <a:endParaRPr lang="en-IN" sz="3600" dirty="0">
              <a:solidFill>
                <a:schemeClr val="bg2">
                  <a:lumMod val="10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id="{08DB2E38-5047-D006-79F5-4700D4FCB048}"/>
              </a:ext>
            </a:extLst>
          </p:cNvPr>
          <p:cNvSpPr txBox="1"/>
          <p:nvPr/>
        </p:nvSpPr>
        <p:spPr>
          <a:xfrm>
            <a:off x="4916" y="1138932"/>
            <a:ext cx="6130412" cy="461665"/>
          </a:xfrm>
          <a:prstGeom prst="rect">
            <a:avLst/>
          </a:prstGeom>
          <a:noFill/>
        </p:spPr>
        <p:txBody>
          <a:bodyPr wrap="square">
            <a:spAutoFit/>
          </a:bodyPr>
          <a:lstStyle/>
          <a:p>
            <a:pPr algn="ctr"/>
            <a:r>
              <a:rPr lang="en-IN" sz="2400" dirty="0">
                <a:solidFill>
                  <a:schemeClr val="tx1">
                    <a:lumMod val="95000"/>
                    <a:lumOff val="5000"/>
                  </a:schemeClr>
                </a:solidFill>
                <a:latin typeface="Baskerville Old Face" panose="02020602080505020303" pitchFamily="18" charset="0"/>
              </a:rPr>
              <a:t>1.  </a:t>
            </a:r>
            <a:r>
              <a:rPr lang="en-US" sz="2400" dirty="0">
                <a:solidFill>
                  <a:schemeClr val="tx1">
                    <a:lumMod val="95000"/>
                    <a:lumOff val="5000"/>
                  </a:schemeClr>
                </a:solidFill>
                <a:latin typeface="Baskerville Old Face" panose="02020602080505020303" pitchFamily="18" charset="0"/>
              </a:rPr>
              <a:t>Read all the table from the data set</a:t>
            </a:r>
            <a:r>
              <a:rPr lang="en-IN" sz="2400" dirty="0">
                <a:solidFill>
                  <a:schemeClr val="tx1">
                    <a:lumMod val="95000"/>
                    <a:lumOff val="5000"/>
                  </a:schemeClr>
                </a:solidFill>
                <a:latin typeface="Baskerville Old Face" panose="02020602080505020303" pitchFamily="18" charset="0"/>
              </a:rPr>
              <a:t> ? </a:t>
            </a:r>
          </a:p>
        </p:txBody>
      </p:sp>
      <p:pic>
        <p:nvPicPr>
          <p:cNvPr id="7" name="Picture 6">
            <a:extLst>
              <a:ext uri="{FF2B5EF4-FFF2-40B4-BE49-F238E27FC236}">
                <a16:creationId xmlns:a16="http://schemas.microsoft.com/office/drawing/2014/main" id="{BB31F814-F289-1483-789C-1815EE0B8C60}"/>
              </a:ext>
            </a:extLst>
          </p:cNvPr>
          <p:cNvPicPr>
            <a:picLocks noChangeAspect="1"/>
          </p:cNvPicPr>
          <p:nvPr/>
        </p:nvPicPr>
        <p:blipFill rotWithShape="1">
          <a:blip r:embed="rId3"/>
          <a:srcRect l="21374" t="34885" r="14553" b="7555"/>
          <a:stretch/>
        </p:blipFill>
        <p:spPr>
          <a:xfrm>
            <a:off x="3099179" y="1638184"/>
            <a:ext cx="9147401" cy="6120137"/>
          </a:xfrm>
          <a:prstGeom prst="rect">
            <a:avLst/>
          </a:prstGeom>
        </p:spPr>
      </p:pic>
    </p:spTree>
    <p:extLst>
      <p:ext uri="{BB962C8B-B14F-4D97-AF65-F5344CB8AC3E}">
        <p14:creationId xmlns:p14="http://schemas.microsoft.com/office/powerpoint/2010/main" val="75930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Red And Black Presentation Background, 47% OFF">
            <a:extLst>
              <a:ext uri="{FF2B5EF4-FFF2-40B4-BE49-F238E27FC236}">
                <a16:creationId xmlns:a16="http://schemas.microsoft.com/office/drawing/2014/main" id="{8F794E21-190F-F411-DA61-0F682EED6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5" y="-89086"/>
            <a:ext cx="12436765" cy="70896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39DE0B-270B-895E-EA3F-EE5BA84441B1}"/>
              </a:ext>
            </a:extLst>
          </p:cNvPr>
          <p:cNvSpPr txBox="1"/>
          <p:nvPr/>
        </p:nvSpPr>
        <p:spPr>
          <a:xfrm>
            <a:off x="2504768" y="257786"/>
            <a:ext cx="6140244" cy="584775"/>
          </a:xfrm>
          <a:prstGeom prst="rect">
            <a:avLst/>
          </a:prstGeom>
          <a:noFill/>
        </p:spPr>
        <p:txBody>
          <a:bodyPr wrap="square">
            <a:spAutoFit/>
          </a:bodyPr>
          <a:lstStyle/>
          <a:p>
            <a:pPr algn="ctr"/>
            <a:r>
              <a:rPr lang="en-US" sz="3200" dirty="0">
                <a:solidFill>
                  <a:schemeClr val="accent4"/>
                </a:solidFill>
                <a:latin typeface="Algerian" panose="04020705040A02060702" pitchFamily="82" charset="0"/>
              </a:rPr>
              <a:t>CAR DATASET</a:t>
            </a:r>
            <a:endParaRPr lang="en-IN" sz="3200" dirty="0">
              <a:solidFill>
                <a:schemeClr val="accent4"/>
              </a:solidFill>
              <a:latin typeface="Algerian" panose="04020705040A02060702" pitchFamily="82" charset="0"/>
            </a:endParaRPr>
          </a:p>
        </p:txBody>
      </p:sp>
      <p:sp>
        <p:nvSpPr>
          <p:cNvPr id="5" name="TextBox 4">
            <a:extLst>
              <a:ext uri="{FF2B5EF4-FFF2-40B4-BE49-F238E27FC236}">
                <a16:creationId xmlns:a16="http://schemas.microsoft.com/office/drawing/2014/main" id="{5E8E3445-2384-AA93-B091-324FA432333D}"/>
              </a:ext>
            </a:extLst>
          </p:cNvPr>
          <p:cNvSpPr txBox="1"/>
          <p:nvPr/>
        </p:nvSpPr>
        <p:spPr>
          <a:xfrm>
            <a:off x="1388807" y="1231180"/>
            <a:ext cx="6218902" cy="461665"/>
          </a:xfrm>
          <a:prstGeom prst="rect">
            <a:avLst/>
          </a:prstGeom>
          <a:noFill/>
        </p:spPr>
        <p:txBody>
          <a:bodyPr wrap="square">
            <a:spAutoFit/>
          </a:bodyPr>
          <a:lstStyle/>
          <a:p>
            <a:r>
              <a:rPr lang="en-IN" sz="2400" dirty="0"/>
              <a:t>2. Group by the all fuel from the data set 2.</a:t>
            </a:r>
          </a:p>
        </p:txBody>
      </p:sp>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DAC9443F-4DC5-91CC-707F-034F0E38B156}"/>
                  </a:ext>
                </a:extLst>
              </p:cNvPr>
              <p:cNvGraphicFramePr/>
              <p:nvPr>
                <p:extLst>
                  <p:ext uri="{D42A27DB-BD31-4B8C-83A1-F6EECF244321}">
                    <p14:modId xmlns:p14="http://schemas.microsoft.com/office/powerpoint/2010/main" val="4098604652"/>
                  </p:ext>
                </p:extLst>
              </p:nvPr>
            </p:nvGraphicFramePr>
            <p:xfrm>
              <a:off x="2677207" y="1628380"/>
              <a:ext cx="6420464" cy="491633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DAC9443F-4DC5-91CC-707F-034F0E38B156}"/>
                  </a:ext>
                </a:extLst>
              </p:cNvPr>
              <p:cNvPicPr>
                <a:picLocks noGrp="1" noRot="1" noChangeAspect="1" noMove="1" noResize="1" noEditPoints="1" noAdjustHandles="1" noChangeArrowheads="1" noChangeShapeType="1"/>
              </p:cNvPicPr>
              <p:nvPr/>
            </p:nvPicPr>
            <p:blipFill>
              <a:blip r:embed="rId4"/>
              <a:stretch>
                <a:fillRect/>
              </a:stretch>
            </p:blipFill>
            <p:spPr>
              <a:xfrm>
                <a:off x="2677207" y="1628380"/>
                <a:ext cx="6420464" cy="4916336"/>
              </a:xfrm>
              <a:prstGeom prst="rect">
                <a:avLst/>
              </a:prstGeom>
            </p:spPr>
          </p:pic>
        </mc:Fallback>
      </mc:AlternateContent>
      <p:sp>
        <p:nvSpPr>
          <p:cNvPr id="12" name="TextBox 11">
            <a:extLst>
              <a:ext uri="{FF2B5EF4-FFF2-40B4-BE49-F238E27FC236}">
                <a16:creationId xmlns:a16="http://schemas.microsoft.com/office/drawing/2014/main" id="{D0DF3910-2330-F324-F5BF-91DAA2106A56}"/>
              </a:ext>
            </a:extLst>
          </p:cNvPr>
          <p:cNvSpPr txBox="1"/>
          <p:nvPr/>
        </p:nvSpPr>
        <p:spPr>
          <a:xfrm>
            <a:off x="5102942" y="2408903"/>
            <a:ext cx="1218160" cy="584775"/>
          </a:xfrm>
          <a:prstGeom prst="rect">
            <a:avLst/>
          </a:prstGeom>
          <a:noFill/>
        </p:spPr>
        <p:txBody>
          <a:bodyPr wrap="square" rtlCol="0">
            <a:spAutoFit/>
          </a:bodyPr>
          <a:lstStyle/>
          <a:p>
            <a:r>
              <a:rPr lang="en-IN" dirty="0"/>
              <a:t>   </a:t>
            </a:r>
            <a:r>
              <a:rPr lang="en-IN" sz="3200" dirty="0"/>
              <a:t>FUEL</a:t>
            </a:r>
            <a:endParaRPr lang="en-IN" dirty="0"/>
          </a:p>
        </p:txBody>
      </p:sp>
      <p:sp>
        <p:nvSpPr>
          <p:cNvPr id="13" name="TextBox 12">
            <a:extLst>
              <a:ext uri="{FF2B5EF4-FFF2-40B4-BE49-F238E27FC236}">
                <a16:creationId xmlns:a16="http://schemas.microsoft.com/office/drawing/2014/main" id="{EBEBCF58-A6E7-DBE5-A14E-26771E79751D}"/>
              </a:ext>
            </a:extLst>
          </p:cNvPr>
          <p:cNvSpPr txBox="1"/>
          <p:nvPr/>
        </p:nvSpPr>
        <p:spPr>
          <a:xfrm>
            <a:off x="5143311" y="3335698"/>
            <a:ext cx="1125308" cy="523220"/>
          </a:xfrm>
          <a:prstGeom prst="rect">
            <a:avLst/>
          </a:prstGeom>
          <a:noFill/>
        </p:spPr>
        <p:txBody>
          <a:bodyPr wrap="none" rtlCol="0">
            <a:spAutoFit/>
          </a:bodyPr>
          <a:lstStyle/>
          <a:p>
            <a:r>
              <a:rPr lang="en-IN" sz="2800" dirty="0"/>
              <a:t>PEROL</a:t>
            </a:r>
          </a:p>
        </p:txBody>
      </p:sp>
      <p:sp>
        <p:nvSpPr>
          <p:cNvPr id="15" name="TextBox 14">
            <a:extLst>
              <a:ext uri="{FF2B5EF4-FFF2-40B4-BE49-F238E27FC236}">
                <a16:creationId xmlns:a16="http://schemas.microsoft.com/office/drawing/2014/main" id="{61331268-FFDE-0519-68BA-CBEC9BF4E07C}"/>
              </a:ext>
            </a:extLst>
          </p:cNvPr>
          <p:cNvSpPr txBox="1"/>
          <p:nvPr/>
        </p:nvSpPr>
        <p:spPr>
          <a:xfrm>
            <a:off x="5379285" y="4086548"/>
            <a:ext cx="1218160" cy="584775"/>
          </a:xfrm>
          <a:prstGeom prst="rect">
            <a:avLst/>
          </a:prstGeom>
          <a:noFill/>
        </p:spPr>
        <p:txBody>
          <a:bodyPr wrap="square" rtlCol="0">
            <a:spAutoFit/>
          </a:bodyPr>
          <a:lstStyle/>
          <a:p>
            <a:r>
              <a:rPr lang="en-IN" sz="3200" dirty="0"/>
              <a:t>LNG</a:t>
            </a:r>
          </a:p>
        </p:txBody>
      </p:sp>
      <p:sp>
        <p:nvSpPr>
          <p:cNvPr id="16" name="TextBox 15">
            <a:extLst>
              <a:ext uri="{FF2B5EF4-FFF2-40B4-BE49-F238E27FC236}">
                <a16:creationId xmlns:a16="http://schemas.microsoft.com/office/drawing/2014/main" id="{51B1713D-72B0-8816-006D-82AC7665BF5B}"/>
              </a:ext>
            </a:extLst>
          </p:cNvPr>
          <p:cNvSpPr txBox="1"/>
          <p:nvPr/>
        </p:nvSpPr>
        <p:spPr>
          <a:xfrm>
            <a:off x="5417574" y="5152103"/>
            <a:ext cx="1046953" cy="461665"/>
          </a:xfrm>
          <a:prstGeom prst="rect">
            <a:avLst/>
          </a:prstGeom>
          <a:noFill/>
        </p:spPr>
        <p:txBody>
          <a:bodyPr wrap="none" rtlCol="0">
            <a:spAutoFit/>
          </a:bodyPr>
          <a:lstStyle/>
          <a:p>
            <a:r>
              <a:rPr lang="en-IN" sz="2400" dirty="0"/>
              <a:t>DISEAL</a:t>
            </a:r>
          </a:p>
        </p:txBody>
      </p:sp>
      <p:sp>
        <p:nvSpPr>
          <p:cNvPr id="17" name="TextBox 16">
            <a:extLst>
              <a:ext uri="{FF2B5EF4-FFF2-40B4-BE49-F238E27FC236}">
                <a16:creationId xmlns:a16="http://schemas.microsoft.com/office/drawing/2014/main" id="{ED4A9AA5-CCB2-018C-E615-513587D28140}"/>
              </a:ext>
            </a:extLst>
          </p:cNvPr>
          <p:cNvSpPr txBox="1"/>
          <p:nvPr/>
        </p:nvSpPr>
        <p:spPr>
          <a:xfrm>
            <a:off x="5683045" y="5676884"/>
            <a:ext cx="408788" cy="1200329"/>
          </a:xfrm>
          <a:prstGeom prst="rect">
            <a:avLst/>
          </a:prstGeom>
          <a:noFill/>
        </p:spPr>
        <p:txBody>
          <a:bodyPr wrap="square" rtlCol="0">
            <a:spAutoFit/>
          </a:bodyPr>
          <a:lstStyle/>
          <a:p>
            <a:r>
              <a:rPr lang="en-IN" sz="2400" dirty="0"/>
              <a:t>CNG</a:t>
            </a:r>
          </a:p>
        </p:txBody>
      </p:sp>
    </p:spTree>
    <p:extLst>
      <p:ext uri="{BB962C8B-B14F-4D97-AF65-F5344CB8AC3E}">
        <p14:creationId xmlns:p14="http://schemas.microsoft.com/office/powerpoint/2010/main" val="280087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Animated Google Slides Themes And PowerPoint Templates, 58% OFF">
            <a:extLst>
              <a:ext uri="{FF2B5EF4-FFF2-40B4-BE49-F238E27FC236}">
                <a16:creationId xmlns:a16="http://schemas.microsoft.com/office/drawing/2014/main" id="{BD50F2E2-FEF1-ACCD-EC3C-3E9474C69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4" y="-92124"/>
            <a:ext cx="12616468" cy="69338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CF73EE-F2DF-460F-F6E1-00A133BB72E4}"/>
              </a:ext>
            </a:extLst>
          </p:cNvPr>
          <p:cNvSpPr txBox="1"/>
          <p:nvPr/>
        </p:nvSpPr>
        <p:spPr>
          <a:xfrm>
            <a:off x="2588341" y="75888"/>
            <a:ext cx="6152536" cy="769441"/>
          </a:xfrm>
          <a:prstGeom prst="rect">
            <a:avLst/>
          </a:prstGeom>
          <a:noFill/>
        </p:spPr>
        <p:txBody>
          <a:bodyPr wrap="square">
            <a:spAutoFit/>
          </a:bodyPr>
          <a:lstStyle/>
          <a:p>
            <a:pPr algn="ctr"/>
            <a:r>
              <a:rPr lang="en-US" sz="4400" dirty="0">
                <a:solidFill>
                  <a:schemeClr val="accent1">
                    <a:lumMod val="75000"/>
                  </a:schemeClr>
                </a:solidFill>
                <a:latin typeface="Algerian" panose="04020705040A02060702" pitchFamily="82" charset="0"/>
              </a:rPr>
              <a:t>CAR DATASET</a:t>
            </a:r>
            <a:endParaRPr lang="en-IN" sz="4400" dirty="0">
              <a:solidFill>
                <a:schemeClr val="accent1">
                  <a:lumMod val="75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id="{61660D6D-B0D0-F56D-8327-B81FCAF97469}"/>
              </a:ext>
            </a:extLst>
          </p:cNvPr>
          <p:cNvSpPr txBox="1"/>
          <p:nvPr/>
        </p:nvSpPr>
        <p:spPr>
          <a:xfrm>
            <a:off x="140109" y="921217"/>
            <a:ext cx="6317226" cy="523220"/>
          </a:xfrm>
          <a:prstGeom prst="rect">
            <a:avLst/>
          </a:prstGeom>
          <a:noFill/>
        </p:spPr>
        <p:txBody>
          <a:bodyPr wrap="square">
            <a:spAutoFit/>
          </a:bodyPr>
          <a:lstStyle/>
          <a:p>
            <a:r>
              <a:rPr lang="en-IN" sz="2800" dirty="0"/>
              <a:t> 3</a:t>
            </a:r>
            <a:r>
              <a:rPr lang="en-IN" dirty="0"/>
              <a:t>.  </a:t>
            </a:r>
            <a:r>
              <a:rPr lang="en-IN" sz="2800" dirty="0"/>
              <a:t>Read the all name in </a:t>
            </a:r>
            <a:r>
              <a:rPr lang="en-IN" sz="2800" dirty="0" err="1"/>
              <a:t>Asending</a:t>
            </a:r>
            <a:r>
              <a:rPr lang="en-IN" sz="2800" dirty="0"/>
              <a:t> order </a:t>
            </a:r>
            <a:endParaRPr lang="en-IN" dirty="0"/>
          </a:p>
        </p:txBody>
      </p:sp>
      <p:graphicFrame>
        <p:nvGraphicFramePr>
          <p:cNvPr id="7" name="Table 6">
            <a:extLst>
              <a:ext uri="{FF2B5EF4-FFF2-40B4-BE49-F238E27FC236}">
                <a16:creationId xmlns:a16="http://schemas.microsoft.com/office/drawing/2014/main" id="{5A915349-E1D9-AF5B-540E-54A7DC5814D9}"/>
              </a:ext>
            </a:extLst>
          </p:cNvPr>
          <p:cNvGraphicFramePr>
            <a:graphicFrameLocks noGrp="1"/>
          </p:cNvGraphicFramePr>
          <p:nvPr>
            <p:extLst>
              <p:ext uri="{D42A27DB-BD31-4B8C-83A1-F6EECF244321}">
                <p14:modId xmlns:p14="http://schemas.microsoft.com/office/powerpoint/2010/main" val="3194586046"/>
              </p:ext>
            </p:extLst>
          </p:nvPr>
        </p:nvGraphicFramePr>
        <p:xfrm>
          <a:off x="275303" y="1659553"/>
          <a:ext cx="3637936" cy="365760"/>
        </p:xfrm>
        <a:graphic>
          <a:graphicData uri="http://schemas.openxmlformats.org/drawingml/2006/table">
            <a:tbl>
              <a:tblPr>
                <a:tableStyleId>{3C2FFA5D-87B4-456A-9821-1D502468CF0F}</a:tableStyleId>
              </a:tblPr>
              <a:tblGrid>
                <a:gridCol w="3637936">
                  <a:extLst>
                    <a:ext uri="{9D8B030D-6E8A-4147-A177-3AD203B41FA5}">
                      <a16:colId xmlns:a16="http://schemas.microsoft.com/office/drawing/2014/main" val="2053558764"/>
                    </a:ext>
                  </a:extLst>
                </a:gridCol>
              </a:tblGrid>
              <a:tr h="0">
                <a:tc>
                  <a:txBody>
                    <a:bodyPr/>
                    <a:lstStyle/>
                    <a:p>
                      <a:r>
                        <a:rPr lang="en-IN" dirty="0"/>
                        <a:t>Ambassador Grand 2000 DSZ PW CL  </a:t>
                      </a:r>
                    </a:p>
                  </a:txBody>
                  <a:tcPr anchor="ctr"/>
                </a:tc>
                <a:extLst>
                  <a:ext uri="{0D108BD9-81ED-4DB2-BD59-A6C34878D82A}">
                    <a16:rowId xmlns:a16="http://schemas.microsoft.com/office/drawing/2014/main" val="1217641272"/>
                  </a:ext>
                </a:extLst>
              </a:tr>
            </a:tbl>
          </a:graphicData>
        </a:graphic>
      </p:graphicFrame>
      <p:graphicFrame>
        <p:nvGraphicFramePr>
          <p:cNvPr id="8" name="Table 7">
            <a:extLst>
              <a:ext uri="{FF2B5EF4-FFF2-40B4-BE49-F238E27FC236}">
                <a16:creationId xmlns:a16="http://schemas.microsoft.com/office/drawing/2014/main" id="{3B91EE2F-2C89-DFF0-E999-FEF5A8A45A31}"/>
              </a:ext>
            </a:extLst>
          </p:cNvPr>
          <p:cNvGraphicFramePr>
            <a:graphicFrameLocks noGrp="1"/>
          </p:cNvGraphicFramePr>
          <p:nvPr>
            <p:extLst>
              <p:ext uri="{D42A27DB-BD31-4B8C-83A1-F6EECF244321}">
                <p14:modId xmlns:p14="http://schemas.microsoft.com/office/powerpoint/2010/main" val="1218753072"/>
              </p:ext>
            </p:extLst>
          </p:nvPr>
        </p:nvGraphicFramePr>
        <p:xfrm>
          <a:off x="275303" y="2044777"/>
          <a:ext cx="10223090" cy="365760"/>
        </p:xfrm>
        <a:graphic>
          <a:graphicData uri="http://schemas.openxmlformats.org/drawingml/2006/table">
            <a:tbl>
              <a:tblPr/>
              <a:tblGrid>
                <a:gridCol w="10223090">
                  <a:extLst>
                    <a:ext uri="{9D8B030D-6E8A-4147-A177-3AD203B41FA5}">
                      <a16:colId xmlns:a16="http://schemas.microsoft.com/office/drawing/2014/main" val="2853943733"/>
                    </a:ext>
                  </a:extLst>
                </a:gridCol>
              </a:tblGrid>
              <a:tr h="0">
                <a:tc>
                  <a:txBody>
                    <a:bodyPr/>
                    <a:lstStyle/>
                    <a:p>
                      <a:r>
                        <a:rPr lang="en-IN" dirty="0"/>
                        <a:t>Ashok Leyland Stile LE</a:t>
                      </a:r>
                    </a:p>
                  </a:txBody>
                  <a:tcPr anchor="ctr">
                    <a:lnL>
                      <a:noFill/>
                    </a:lnL>
                    <a:lnR>
                      <a:noFill/>
                    </a:lnR>
                    <a:lnT>
                      <a:noFill/>
                    </a:lnT>
                    <a:lnB>
                      <a:noFill/>
                    </a:lnB>
                    <a:noFill/>
                  </a:tcPr>
                </a:tc>
                <a:extLst>
                  <a:ext uri="{0D108BD9-81ED-4DB2-BD59-A6C34878D82A}">
                    <a16:rowId xmlns:a16="http://schemas.microsoft.com/office/drawing/2014/main" val="507399875"/>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Ink 8">
                <a:extLst>
                  <a:ext uri="{FF2B5EF4-FFF2-40B4-BE49-F238E27FC236}">
                    <a16:creationId xmlns:a16="http://schemas.microsoft.com/office/drawing/2014/main" id="{64092D64-CD4F-8BB5-2E45-1A7B7DCB9CED}"/>
                  </a:ext>
                </a:extLst>
              </p14:cNvPr>
              <p14:cNvContentPartPr/>
              <p14:nvPr/>
            </p14:nvContentPartPr>
            <p14:xfrm>
              <a:off x="2831377" y="2369412"/>
              <a:ext cx="360" cy="360"/>
            </p14:xfrm>
          </p:contentPart>
        </mc:Choice>
        <mc:Fallback xmlns="">
          <p:pic>
            <p:nvPicPr>
              <p:cNvPr id="9" name="Ink 8">
                <a:extLst>
                  <a:ext uri="{FF2B5EF4-FFF2-40B4-BE49-F238E27FC236}">
                    <a16:creationId xmlns:a16="http://schemas.microsoft.com/office/drawing/2014/main" id="{64092D64-CD4F-8BB5-2E45-1A7B7DCB9CED}"/>
                  </a:ext>
                </a:extLst>
              </p:cNvPr>
              <p:cNvPicPr/>
              <p:nvPr/>
            </p:nvPicPr>
            <p:blipFill>
              <a:blip r:embed="rId4"/>
              <a:stretch>
                <a:fillRect/>
              </a:stretch>
            </p:blipFill>
            <p:spPr>
              <a:xfrm>
                <a:off x="2822377" y="2315772"/>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7" name="Ink 16">
                <a:extLst>
                  <a:ext uri="{FF2B5EF4-FFF2-40B4-BE49-F238E27FC236}">
                    <a16:creationId xmlns:a16="http://schemas.microsoft.com/office/drawing/2014/main" id="{EE083433-729D-21FA-294F-E00E62591201}"/>
                  </a:ext>
                </a:extLst>
              </p14:cNvPr>
              <p14:cNvContentPartPr/>
              <p14:nvPr/>
            </p14:nvContentPartPr>
            <p14:xfrm>
              <a:off x="2792497" y="4080132"/>
              <a:ext cx="360" cy="360"/>
            </p14:xfrm>
          </p:contentPart>
        </mc:Choice>
        <mc:Fallback xmlns="">
          <p:pic>
            <p:nvPicPr>
              <p:cNvPr id="17" name="Ink 16">
                <a:extLst>
                  <a:ext uri="{FF2B5EF4-FFF2-40B4-BE49-F238E27FC236}">
                    <a16:creationId xmlns:a16="http://schemas.microsoft.com/office/drawing/2014/main" id="{EE083433-729D-21FA-294F-E00E62591201}"/>
                  </a:ext>
                </a:extLst>
              </p:cNvPr>
              <p:cNvPicPr/>
              <p:nvPr/>
            </p:nvPicPr>
            <p:blipFill>
              <a:blip r:embed="rId6"/>
              <a:stretch>
                <a:fillRect/>
              </a:stretch>
            </p:blipFill>
            <p:spPr>
              <a:xfrm>
                <a:off x="2783497" y="4026492"/>
                <a:ext cx="18000" cy="108000"/>
              </a:xfrm>
              <a:prstGeom prst="rect">
                <a:avLst/>
              </a:prstGeom>
            </p:spPr>
          </p:pic>
        </mc:Fallback>
      </mc:AlternateContent>
      <p:grpSp>
        <p:nvGrpSpPr>
          <p:cNvPr id="25" name="Group 24">
            <a:extLst>
              <a:ext uri="{FF2B5EF4-FFF2-40B4-BE49-F238E27FC236}">
                <a16:creationId xmlns:a16="http://schemas.microsoft.com/office/drawing/2014/main" id="{ED6EAEC3-B800-7046-C109-3B8478C1B20C}"/>
              </a:ext>
            </a:extLst>
          </p:cNvPr>
          <p:cNvGrpSpPr/>
          <p:nvPr/>
        </p:nvGrpSpPr>
        <p:grpSpPr>
          <a:xfrm>
            <a:off x="2172577" y="2113812"/>
            <a:ext cx="158040" cy="275400"/>
            <a:chOff x="2172577" y="2113812"/>
            <a:chExt cx="158040" cy="27540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864BC4D-B7EF-6603-5B0D-1E345DE6088B}"/>
                    </a:ext>
                  </a:extLst>
                </p14:cNvPr>
                <p14:cNvContentPartPr/>
                <p14:nvPr/>
              </p14:nvContentPartPr>
              <p14:xfrm>
                <a:off x="2322337" y="2113812"/>
                <a:ext cx="7920" cy="59400"/>
              </p14:xfrm>
            </p:contentPart>
          </mc:Choice>
          <mc:Fallback xmlns="">
            <p:pic>
              <p:nvPicPr>
                <p:cNvPr id="10" name="Ink 9">
                  <a:extLst>
                    <a:ext uri="{FF2B5EF4-FFF2-40B4-BE49-F238E27FC236}">
                      <a16:creationId xmlns:a16="http://schemas.microsoft.com/office/drawing/2014/main" id="{E864BC4D-B7EF-6603-5B0D-1E345DE6088B}"/>
                    </a:ext>
                  </a:extLst>
                </p:cNvPr>
                <p:cNvPicPr/>
                <p:nvPr/>
              </p:nvPicPr>
              <p:blipFill>
                <a:blip r:embed="rId8"/>
                <a:stretch>
                  <a:fillRect/>
                </a:stretch>
              </p:blipFill>
              <p:spPr>
                <a:xfrm>
                  <a:off x="2313697" y="2060172"/>
                  <a:ext cx="25560" cy="167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F01E036E-9247-5167-0902-E2CA30E7F42A}"/>
                    </a:ext>
                  </a:extLst>
                </p14:cNvPr>
                <p14:cNvContentPartPr/>
                <p14:nvPr/>
              </p14:nvContentPartPr>
              <p14:xfrm>
                <a:off x="2290657" y="2290932"/>
                <a:ext cx="360" cy="360"/>
              </p14:xfrm>
            </p:contentPart>
          </mc:Choice>
          <mc:Fallback xmlns="">
            <p:pic>
              <p:nvPicPr>
                <p:cNvPr id="11" name="Ink 10">
                  <a:extLst>
                    <a:ext uri="{FF2B5EF4-FFF2-40B4-BE49-F238E27FC236}">
                      <a16:creationId xmlns:a16="http://schemas.microsoft.com/office/drawing/2014/main" id="{F01E036E-9247-5167-0902-E2CA30E7F42A}"/>
                    </a:ext>
                  </a:extLst>
                </p:cNvPr>
                <p:cNvPicPr/>
                <p:nvPr/>
              </p:nvPicPr>
              <p:blipFill>
                <a:blip r:embed="rId10"/>
                <a:stretch>
                  <a:fillRect/>
                </a:stretch>
              </p:blipFill>
              <p:spPr>
                <a:xfrm>
                  <a:off x="2282017" y="2237292"/>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736C6970-CD0C-E2E5-D5A2-E5B5217F2624}"/>
                    </a:ext>
                  </a:extLst>
                </p14:cNvPr>
                <p14:cNvContentPartPr/>
                <p14:nvPr/>
              </p14:nvContentPartPr>
              <p14:xfrm>
                <a:off x="2179417" y="2320092"/>
                <a:ext cx="42840" cy="14400"/>
              </p14:xfrm>
            </p:contentPart>
          </mc:Choice>
          <mc:Fallback xmlns="">
            <p:pic>
              <p:nvPicPr>
                <p:cNvPr id="12" name="Ink 11">
                  <a:extLst>
                    <a:ext uri="{FF2B5EF4-FFF2-40B4-BE49-F238E27FC236}">
                      <a16:creationId xmlns:a16="http://schemas.microsoft.com/office/drawing/2014/main" id="{736C6970-CD0C-E2E5-D5A2-E5B5217F2624}"/>
                    </a:ext>
                  </a:extLst>
                </p:cNvPr>
                <p:cNvPicPr/>
                <p:nvPr/>
              </p:nvPicPr>
              <p:blipFill>
                <a:blip r:embed="rId12"/>
                <a:stretch>
                  <a:fillRect/>
                </a:stretch>
              </p:blipFill>
              <p:spPr>
                <a:xfrm>
                  <a:off x="2170417" y="2266452"/>
                  <a:ext cx="60480" cy="12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8" name="Ink 17">
                  <a:extLst>
                    <a:ext uri="{FF2B5EF4-FFF2-40B4-BE49-F238E27FC236}">
                      <a16:creationId xmlns:a16="http://schemas.microsoft.com/office/drawing/2014/main" id="{4454A79A-56A5-9CAF-CE68-ADB1C4C55980}"/>
                    </a:ext>
                  </a:extLst>
                </p14:cNvPr>
                <p14:cNvContentPartPr/>
                <p14:nvPr/>
              </p14:nvContentPartPr>
              <p14:xfrm>
                <a:off x="2330257" y="2388852"/>
                <a:ext cx="360" cy="360"/>
              </p14:xfrm>
            </p:contentPart>
          </mc:Choice>
          <mc:Fallback xmlns="">
            <p:pic>
              <p:nvPicPr>
                <p:cNvPr id="18" name="Ink 17">
                  <a:extLst>
                    <a:ext uri="{FF2B5EF4-FFF2-40B4-BE49-F238E27FC236}">
                      <a16:creationId xmlns:a16="http://schemas.microsoft.com/office/drawing/2014/main" id="{4454A79A-56A5-9CAF-CE68-ADB1C4C55980}"/>
                    </a:ext>
                  </a:extLst>
                </p:cNvPr>
                <p:cNvPicPr/>
                <p:nvPr/>
              </p:nvPicPr>
              <p:blipFill>
                <a:blip r:embed="rId14"/>
                <a:stretch>
                  <a:fillRect/>
                </a:stretch>
              </p:blipFill>
              <p:spPr>
                <a:xfrm>
                  <a:off x="2321257" y="2335212"/>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Ink 19">
                  <a:extLst>
                    <a:ext uri="{FF2B5EF4-FFF2-40B4-BE49-F238E27FC236}">
                      <a16:creationId xmlns:a16="http://schemas.microsoft.com/office/drawing/2014/main" id="{D1D0CB3B-DE88-7800-92C3-05DC3639C5C4}"/>
                    </a:ext>
                  </a:extLst>
                </p14:cNvPr>
                <p14:cNvContentPartPr/>
                <p14:nvPr/>
              </p14:nvContentPartPr>
              <p14:xfrm>
                <a:off x="2172577" y="2192652"/>
                <a:ext cx="360" cy="18000"/>
              </p14:xfrm>
            </p:contentPart>
          </mc:Choice>
          <mc:Fallback xmlns="">
            <p:pic>
              <p:nvPicPr>
                <p:cNvPr id="20" name="Ink 19">
                  <a:extLst>
                    <a:ext uri="{FF2B5EF4-FFF2-40B4-BE49-F238E27FC236}">
                      <a16:creationId xmlns:a16="http://schemas.microsoft.com/office/drawing/2014/main" id="{D1D0CB3B-DE88-7800-92C3-05DC3639C5C4}"/>
                    </a:ext>
                  </a:extLst>
                </p:cNvPr>
                <p:cNvPicPr/>
                <p:nvPr/>
              </p:nvPicPr>
              <p:blipFill>
                <a:blip r:embed="rId16"/>
                <a:stretch>
                  <a:fillRect/>
                </a:stretch>
              </p:blipFill>
              <p:spPr>
                <a:xfrm>
                  <a:off x="2163937" y="2138652"/>
                  <a:ext cx="18000" cy="125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3" name="Ink 22">
                  <a:extLst>
                    <a:ext uri="{FF2B5EF4-FFF2-40B4-BE49-F238E27FC236}">
                      <a16:creationId xmlns:a16="http://schemas.microsoft.com/office/drawing/2014/main" id="{001C2746-11BE-6C52-8142-D65EFF6F0050}"/>
                    </a:ext>
                  </a:extLst>
                </p14:cNvPr>
                <p14:cNvContentPartPr/>
                <p14:nvPr/>
              </p14:nvContentPartPr>
              <p14:xfrm>
                <a:off x="2251777" y="2182572"/>
                <a:ext cx="360" cy="360"/>
              </p14:xfrm>
            </p:contentPart>
          </mc:Choice>
          <mc:Fallback xmlns="">
            <p:pic>
              <p:nvPicPr>
                <p:cNvPr id="23" name="Ink 22">
                  <a:extLst>
                    <a:ext uri="{FF2B5EF4-FFF2-40B4-BE49-F238E27FC236}">
                      <a16:creationId xmlns:a16="http://schemas.microsoft.com/office/drawing/2014/main" id="{001C2746-11BE-6C52-8142-D65EFF6F0050}"/>
                    </a:ext>
                  </a:extLst>
                </p:cNvPr>
                <p:cNvPicPr/>
                <p:nvPr/>
              </p:nvPicPr>
              <p:blipFill>
                <a:blip r:embed="rId18"/>
                <a:stretch>
                  <a:fillRect/>
                </a:stretch>
              </p:blipFill>
              <p:spPr>
                <a:xfrm>
                  <a:off x="2242777" y="2128932"/>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4" name="Ink 23">
                  <a:extLst>
                    <a:ext uri="{FF2B5EF4-FFF2-40B4-BE49-F238E27FC236}">
                      <a16:creationId xmlns:a16="http://schemas.microsoft.com/office/drawing/2014/main" id="{20B7EB4B-AC1F-C5B0-15CE-85EE16F0E52D}"/>
                    </a:ext>
                  </a:extLst>
                </p14:cNvPr>
                <p14:cNvContentPartPr/>
                <p14:nvPr/>
              </p14:nvContentPartPr>
              <p14:xfrm>
                <a:off x="2261497" y="2202012"/>
                <a:ext cx="360" cy="360"/>
              </p14:xfrm>
            </p:contentPart>
          </mc:Choice>
          <mc:Fallback xmlns="">
            <p:pic>
              <p:nvPicPr>
                <p:cNvPr id="24" name="Ink 23">
                  <a:extLst>
                    <a:ext uri="{FF2B5EF4-FFF2-40B4-BE49-F238E27FC236}">
                      <a16:creationId xmlns:a16="http://schemas.microsoft.com/office/drawing/2014/main" id="{20B7EB4B-AC1F-C5B0-15CE-85EE16F0E52D}"/>
                    </a:ext>
                  </a:extLst>
                </p:cNvPr>
                <p:cNvPicPr/>
                <p:nvPr/>
              </p:nvPicPr>
              <p:blipFill>
                <a:blip r:embed="rId20"/>
                <a:stretch>
                  <a:fillRect/>
                </a:stretch>
              </p:blipFill>
              <p:spPr>
                <a:xfrm>
                  <a:off x="2252497" y="2148372"/>
                  <a:ext cx="18000" cy="108000"/>
                </a:xfrm>
                <a:prstGeom prst="rect">
                  <a:avLst/>
                </a:prstGeom>
              </p:spPr>
            </p:pic>
          </mc:Fallback>
        </mc:AlternateContent>
      </p:grpSp>
      <p:graphicFrame>
        <p:nvGraphicFramePr>
          <p:cNvPr id="26" name="Table 25">
            <a:extLst>
              <a:ext uri="{FF2B5EF4-FFF2-40B4-BE49-F238E27FC236}">
                <a16:creationId xmlns:a16="http://schemas.microsoft.com/office/drawing/2014/main" id="{14F981A6-1A02-C096-4540-465CC2324CC8}"/>
              </a:ext>
            </a:extLst>
          </p:cNvPr>
          <p:cNvGraphicFramePr>
            <a:graphicFrameLocks noGrp="1"/>
          </p:cNvGraphicFramePr>
          <p:nvPr>
            <p:extLst>
              <p:ext uri="{D42A27DB-BD31-4B8C-83A1-F6EECF244321}">
                <p14:modId xmlns:p14="http://schemas.microsoft.com/office/powerpoint/2010/main" val="3119101630"/>
              </p:ext>
            </p:extLst>
          </p:nvPr>
        </p:nvGraphicFramePr>
        <p:xfrm>
          <a:off x="275303" y="2461005"/>
          <a:ext cx="10183761" cy="365760"/>
        </p:xfrm>
        <a:graphic>
          <a:graphicData uri="http://schemas.openxmlformats.org/drawingml/2006/table">
            <a:tbl>
              <a:tblPr/>
              <a:tblGrid>
                <a:gridCol w="10183761">
                  <a:extLst>
                    <a:ext uri="{9D8B030D-6E8A-4147-A177-3AD203B41FA5}">
                      <a16:colId xmlns:a16="http://schemas.microsoft.com/office/drawing/2014/main" val="1327046117"/>
                    </a:ext>
                  </a:extLst>
                </a:gridCol>
              </a:tblGrid>
              <a:tr h="0">
                <a:tc>
                  <a:txBody>
                    <a:bodyPr/>
                    <a:lstStyle/>
                    <a:p>
                      <a:pPr algn="l"/>
                      <a:r>
                        <a:rPr lang="en-US" dirty="0"/>
                        <a:t>BMW 3 Series 320d Luxury Line</a:t>
                      </a:r>
                    </a:p>
                  </a:txBody>
                  <a:tcPr anchor="ctr">
                    <a:lnL>
                      <a:noFill/>
                    </a:lnL>
                    <a:lnR>
                      <a:noFill/>
                    </a:lnR>
                    <a:lnT>
                      <a:noFill/>
                    </a:lnT>
                    <a:lnB>
                      <a:noFill/>
                    </a:lnB>
                    <a:noFill/>
                  </a:tcPr>
                </a:tc>
                <a:extLst>
                  <a:ext uri="{0D108BD9-81ED-4DB2-BD59-A6C34878D82A}">
                    <a16:rowId xmlns:a16="http://schemas.microsoft.com/office/drawing/2014/main" val="2445506403"/>
                  </a:ext>
                </a:extLst>
              </a:tr>
            </a:tbl>
          </a:graphicData>
        </a:graphic>
      </p:graphicFrame>
      <p:graphicFrame>
        <p:nvGraphicFramePr>
          <p:cNvPr id="27" name="Table 26">
            <a:extLst>
              <a:ext uri="{FF2B5EF4-FFF2-40B4-BE49-F238E27FC236}">
                <a16:creationId xmlns:a16="http://schemas.microsoft.com/office/drawing/2014/main" id="{F8454223-71E4-F7CD-46FB-BD5A54BC69DB}"/>
              </a:ext>
            </a:extLst>
          </p:cNvPr>
          <p:cNvGraphicFramePr>
            <a:graphicFrameLocks noGrp="1"/>
          </p:cNvGraphicFramePr>
          <p:nvPr>
            <p:extLst>
              <p:ext uri="{D42A27DB-BD31-4B8C-83A1-F6EECF244321}">
                <p14:modId xmlns:p14="http://schemas.microsoft.com/office/powerpoint/2010/main" val="680046625"/>
              </p:ext>
            </p:extLst>
          </p:nvPr>
        </p:nvGraphicFramePr>
        <p:xfrm>
          <a:off x="454742" y="2827997"/>
          <a:ext cx="2730910" cy="365760"/>
        </p:xfrm>
        <a:graphic>
          <a:graphicData uri="http://schemas.openxmlformats.org/drawingml/2006/table">
            <a:tbl>
              <a:tblPr/>
              <a:tblGrid>
                <a:gridCol w="2730910">
                  <a:extLst>
                    <a:ext uri="{9D8B030D-6E8A-4147-A177-3AD203B41FA5}">
                      <a16:colId xmlns:a16="http://schemas.microsoft.com/office/drawing/2014/main" val="1246360956"/>
                    </a:ext>
                  </a:extLst>
                </a:gridCol>
              </a:tblGrid>
              <a:tr h="0">
                <a:tc>
                  <a:txBody>
                    <a:bodyPr/>
                    <a:lstStyle/>
                    <a:p>
                      <a:r>
                        <a:rPr lang="en-IN" dirty="0"/>
                        <a:t>Chevrolet Aveo U-VA 1.2</a:t>
                      </a:r>
                    </a:p>
                  </a:txBody>
                  <a:tcPr anchor="ctr">
                    <a:lnL>
                      <a:noFill/>
                    </a:lnL>
                    <a:lnR>
                      <a:noFill/>
                    </a:lnR>
                    <a:lnT>
                      <a:noFill/>
                    </a:lnT>
                    <a:lnB>
                      <a:noFill/>
                    </a:lnB>
                    <a:noFill/>
                  </a:tcPr>
                </a:tc>
                <a:extLst>
                  <a:ext uri="{0D108BD9-81ED-4DB2-BD59-A6C34878D82A}">
                    <a16:rowId xmlns:a16="http://schemas.microsoft.com/office/drawing/2014/main" val="2663261670"/>
                  </a:ext>
                </a:extLst>
              </a:tr>
            </a:tbl>
          </a:graphicData>
        </a:graphic>
      </p:graphicFrame>
      <p:graphicFrame>
        <p:nvGraphicFramePr>
          <p:cNvPr id="28" name="Table 27">
            <a:extLst>
              <a:ext uri="{FF2B5EF4-FFF2-40B4-BE49-F238E27FC236}">
                <a16:creationId xmlns:a16="http://schemas.microsoft.com/office/drawing/2014/main" id="{75FB6705-6340-9A9E-3B0A-00709AFF03DA}"/>
              </a:ext>
            </a:extLst>
          </p:cNvPr>
          <p:cNvGraphicFramePr>
            <a:graphicFrameLocks noGrp="1"/>
          </p:cNvGraphicFramePr>
          <p:nvPr>
            <p:extLst>
              <p:ext uri="{D42A27DB-BD31-4B8C-83A1-F6EECF244321}">
                <p14:modId xmlns:p14="http://schemas.microsoft.com/office/powerpoint/2010/main" val="2385255692"/>
              </p:ext>
            </p:extLst>
          </p:nvPr>
        </p:nvGraphicFramePr>
        <p:xfrm>
          <a:off x="406809" y="3191940"/>
          <a:ext cx="10515600" cy="365760"/>
        </p:xfrm>
        <a:graphic>
          <a:graphicData uri="http://schemas.openxmlformats.org/drawingml/2006/table">
            <a:tbl>
              <a:tblPr/>
              <a:tblGrid>
                <a:gridCol w="10515600">
                  <a:extLst>
                    <a:ext uri="{9D8B030D-6E8A-4147-A177-3AD203B41FA5}">
                      <a16:colId xmlns:a16="http://schemas.microsoft.com/office/drawing/2014/main" val="1443160966"/>
                    </a:ext>
                  </a:extLst>
                </a:gridCol>
              </a:tblGrid>
              <a:tr h="0">
                <a:tc>
                  <a:txBody>
                    <a:bodyPr/>
                    <a:lstStyle/>
                    <a:p>
                      <a:r>
                        <a:rPr lang="en-IN" dirty="0"/>
                        <a:t>Datsun GO Plus A</a:t>
                      </a:r>
                    </a:p>
                  </a:txBody>
                  <a:tcPr anchor="ctr">
                    <a:lnL>
                      <a:noFill/>
                    </a:lnL>
                    <a:lnR>
                      <a:noFill/>
                    </a:lnR>
                    <a:lnT>
                      <a:noFill/>
                    </a:lnT>
                    <a:lnB>
                      <a:noFill/>
                    </a:lnB>
                    <a:noFill/>
                  </a:tcPr>
                </a:tc>
                <a:extLst>
                  <a:ext uri="{0D108BD9-81ED-4DB2-BD59-A6C34878D82A}">
                    <a16:rowId xmlns:a16="http://schemas.microsoft.com/office/drawing/2014/main" val="1187610167"/>
                  </a:ext>
                </a:extLst>
              </a:tr>
            </a:tbl>
          </a:graphicData>
        </a:graphic>
      </p:graphicFrame>
      <p:graphicFrame>
        <p:nvGraphicFramePr>
          <p:cNvPr id="29" name="Table 28">
            <a:extLst>
              <a:ext uri="{FF2B5EF4-FFF2-40B4-BE49-F238E27FC236}">
                <a16:creationId xmlns:a16="http://schemas.microsoft.com/office/drawing/2014/main" id="{9568FF4F-440F-18FD-8270-C30FA4F174E2}"/>
              </a:ext>
            </a:extLst>
          </p:cNvPr>
          <p:cNvGraphicFramePr>
            <a:graphicFrameLocks noGrp="1"/>
          </p:cNvGraphicFramePr>
          <p:nvPr>
            <p:extLst>
              <p:ext uri="{D42A27DB-BD31-4B8C-83A1-F6EECF244321}">
                <p14:modId xmlns:p14="http://schemas.microsoft.com/office/powerpoint/2010/main" val="3120351382"/>
              </p:ext>
            </p:extLst>
          </p:nvPr>
        </p:nvGraphicFramePr>
        <p:xfrm>
          <a:off x="454741" y="3514013"/>
          <a:ext cx="10336161" cy="365760"/>
        </p:xfrm>
        <a:graphic>
          <a:graphicData uri="http://schemas.openxmlformats.org/drawingml/2006/table">
            <a:tbl>
              <a:tblPr/>
              <a:tblGrid>
                <a:gridCol w="10336161">
                  <a:extLst>
                    <a:ext uri="{9D8B030D-6E8A-4147-A177-3AD203B41FA5}">
                      <a16:colId xmlns:a16="http://schemas.microsoft.com/office/drawing/2014/main" val="948005455"/>
                    </a:ext>
                  </a:extLst>
                </a:gridCol>
              </a:tblGrid>
              <a:tr h="0">
                <a:tc>
                  <a:txBody>
                    <a:bodyPr/>
                    <a:lstStyle/>
                    <a:p>
                      <a:r>
                        <a:rPr lang="en-IN" dirty="0"/>
                        <a:t>Fiat </a:t>
                      </a:r>
                      <a:r>
                        <a:rPr lang="en-IN" dirty="0" err="1"/>
                        <a:t>Avventura</a:t>
                      </a:r>
                      <a:r>
                        <a:rPr lang="en-IN" dirty="0"/>
                        <a:t> MULTIJET Emotion</a:t>
                      </a:r>
                    </a:p>
                  </a:txBody>
                  <a:tcPr anchor="ctr">
                    <a:lnL>
                      <a:noFill/>
                    </a:lnL>
                    <a:lnR>
                      <a:noFill/>
                    </a:lnR>
                    <a:lnT>
                      <a:noFill/>
                    </a:lnT>
                    <a:lnB>
                      <a:noFill/>
                    </a:lnB>
                    <a:noFill/>
                  </a:tcPr>
                </a:tc>
                <a:extLst>
                  <a:ext uri="{0D108BD9-81ED-4DB2-BD59-A6C34878D82A}">
                    <a16:rowId xmlns:a16="http://schemas.microsoft.com/office/drawing/2014/main" val="405113137"/>
                  </a:ext>
                </a:extLst>
              </a:tr>
            </a:tbl>
          </a:graphicData>
        </a:graphic>
      </p:graphicFrame>
      <p:graphicFrame>
        <p:nvGraphicFramePr>
          <p:cNvPr id="30" name="Table 29">
            <a:extLst>
              <a:ext uri="{FF2B5EF4-FFF2-40B4-BE49-F238E27FC236}">
                <a16:creationId xmlns:a16="http://schemas.microsoft.com/office/drawing/2014/main" id="{61A7D09C-1874-2681-3C3E-84D3A0A2F33B}"/>
              </a:ext>
            </a:extLst>
          </p:cNvPr>
          <p:cNvGraphicFramePr>
            <a:graphicFrameLocks noGrp="1"/>
          </p:cNvGraphicFramePr>
          <p:nvPr>
            <p:extLst>
              <p:ext uri="{D42A27DB-BD31-4B8C-83A1-F6EECF244321}">
                <p14:modId xmlns:p14="http://schemas.microsoft.com/office/powerpoint/2010/main" val="3805117898"/>
              </p:ext>
            </p:extLst>
          </p:nvPr>
        </p:nvGraphicFramePr>
        <p:xfrm>
          <a:off x="532022" y="4253397"/>
          <a:ext cx="3194404" cy="1097280"/>
        </p:xfrm>
        <a:graphic>
          <a:graphicData uri="http://schemas.openxmlformats.org/drawingml/2006/table">
            <a:tbl>
              <a:tblPr/>
              <a:tblGrid>
                <a:gridCol w="3194404">
                  <a:extLst>
                    <a:ext uri="{9D8B030D-6E8A-4147-A177-3AD203B41FA5}">
                      <a16:colId xmlns:a16="http://schemas.microsoft.com/office/drawing/2014/main" val="491828608"/>
                    </a:ext>
                  </a:extLst>
                </a:gridCol>
              </a:tblGrid>
              <a:tr h="0">
                <a:tc>
                  <a:txBody>
                    <a:bodyPr/>
                    <a:lstStyle/>
                    <a:p>
                      <a:r>
                        <a:rPr lang="en-IN" dirty="0"/>
                        <a:t>Honda Amaze S </a:t>
                      </a:r>
                      <a:r>
                        <a:rPr lang="en-IN" dirty="0" err="1"/>
                        <a:t>i</a:t>
                      </a:r>
                      <a:r>
                        <a:rPr lang="en-IN" dirty="0"/>
                        <a:t>-VTEC</a:t>
                      </a:r>
                    </a:p>
                  </a:txBody>
                  <a:tcPr anchor="ctr">
                    <a:lnL>
                      <a:noFill/>
                    </a:lnL>
                    <a:lnR>
                      <a:noFill/>
                    </a:lnR>
                    <a:lnT>
                      <a:noFill/>
                    </a:lnT>
                    <a:lnB>
                      <a:noFill/>
                    </a:lnB>
                    <a:noFill/>
                  </a:tcPr>
                </a:tc>
                <a:extLst>
                  <a:ext uri="{0D108BD9-81ED-4DB2-BD59-A6C34878D82A}">
                    <a16:rowId xmlns:a16="http://schemas.microsoft.com/office/drawing/2014/main" val="2749146795"/>
                  </a:ext>
                </a:extLst>
              </a:tr>
              <a:tr h="337191">
                <a:tc>
                  <a:txBody>
                    <a:bodyPr/>
                    <a:lstStyle/>
                    <a:p>
                      <a:r>
                        <a:rPr lang="en-IN" dirty="0"/>
                        <a:t>Honda Amaze S Option </a:t>
                      </a:r>
                      <a:r>
                        <a:rPr lang="en-IN" dirty="0" err="1"/>
                        <a:t>i</a:t>
                      </a:r>
                      <a:r>
                        <a:rPr lang="en-IN" dirty="0"/>
                        <a:t>-DTEC</a:t>
                      </a:r>
                    </a:p>
                  </a:txBody>
                  <a:tcPr anchor="ctr">
                    <a:lnL>
                      <a:noFill/>
                    </a:lnL>
                    <a:lnR>
                      <a:noFill/>
                    </a:lnR>
                    <a:lnT>
                      <a:noFill/>
                    </a:lnT>
                    <a:lnB>
                      <a:noFill/>
                    </a:lnB>
                    <a:noFill/>
                  </a:tcPr>
                </a:tc>
                <a:extLst>
                  <a:ext uri="{0D108BD9-81ED-4DB2-BD59-A6C34878D82A}">
                    <a16:rowId xmlns:a16="http://schemas.microsoft.com/office/drawing/2014/main" val="1271261386"/>
                  </a:ext>
                </a:extLst>
              </a:tr>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258352271"/>
                  </a:ext>
                </a:extLst>
              </a:tr>
            </a:tbl>
          </a:graphicData>
        </a:graphic>
      </p:graphicFrame>
      <p:graphicFrame>
        <p:nvGraphicFramePr>
          <p:cNvPr id="31" name="Table 30">
            <a:extLst>
              <a:ext uri="{FF2B5EF4-FFF2-40B4-BE49-F238E27FC236}">
                <a16:creationId xmlns:a16="http://schemas.microsoft.com/office/drawing/2014/main" id="{99E2ACE6-7B5B-56AE-B3CC-653319975C54}"/>
              </a:ext>
            </a:extLst>
          </p:cNvPr>
          <p:cNvGraphicFramePr>
            <a:graphicFrameLocks noGrp="1"/>
          </p:cNvGraphicFramePr>
          <p:nvPr>
            <p:extLst>
              <p:ext uri="{D42A27DB-BD31-4B8C-83A1-F6EECF244321}">
                <p14:modId xmlns:p14="http://schemas.microsoft.com/office/powerpoint/2010/main" val="1974990136"/>
              </p:ext>
            </p:extLst>
          </p:nvPr>
        </p:nvGraphicFramePr>
        <p:xfrm>
          <a:off x="532022" y="3865320"/>
          <a:ext cx="1993177" cy="365760"/>
        </p:xfrm>
        <a:graphic>
          <a:graphicData uri="http://schemas.openxmlformats.org/drawingml/2006/table">
            <a:tbl>
              <a:tblPr/>
              <a:tblGrid>
                <a:gridCol w="1993177">
                  <a:extLst>
                    <a:ext uri="{9D8B030D-6E8A-4147-A177-3AD203B41FA5}">
                      <a16:colId xmlns:a16="http://schemas.microsoft.com/office/drawing/2014/main" val="2398171137"/>
                    </a:ext>
                  </a:extLst>
                </a:gridCol>
              </a:tblGrid>
              <a:tr h="0">
                <a:tc>
                  <a:txBody>
                    <a:bodyPr/>
                    <a:lstStyle/>
                    <a:p>
                      <a:r>
                        <a:rPr lang="en-IN" dirty="0"/>
                        <a:t>Ford Figo Petrol EXI</a:t>
                      </a:r>
                    </a:p>
                  </a:txBody>
                  <a:tcPr anchor="ctr">
                    <a:lnL>
                      <a:noFill/>
                    </a:lnL>
                    <a:lnR>
                      <a:noFill/>
                    </a:lnR>
                    <a:lnT>
                      <a:noFill/>
                    </a:lnT>
                    <a:lnB>
                      <a:noFill/>
                    </a:lnB>
                    <a:noFill/>
                  </a:tcPr>
                </a:tc>
                <a:extLst>
                  <a:ext uri="{0D108BD9-81ED-4DB2-BD59-A6C34878D82A}">
                    <a16:rowId xmlns:a16="http://schemas.microsoft.com/office/drawing/2014/main" val="3775012798"/>
                  </a:ext>
                </a:extLst>
              </a:tr>
            </a:tbl>
          </a:graphicData>
        </a:graphic>
      </p:graphicFrame>
      <p:graphicFrame>
        <p:nvGraphicFramePr>
          <p:cNvPr id="32" name="Table 31">
            <a:extLst>
              <a:ext uri="{FF2B5EF4-FFF2-40B4-BE49-F238E27FC236}">
                <a16:creationId xmlns:a16="http://schemas.microsoft.com/office/drawing/2014/main" id="{274C7FF7-0D2B-8220-B868-FB44DFDD2076}"/>
              </a:ext>
            </a:extLst>
          </p:cNvPr>
          <p:cNvGraphicFramePr>
            <a:graphicFrameLocks noGrp="1"/>
          </p:cNvGraphicFramePr>
          <p:nvPr>
            <p:extLst>
              <p:ext uri="{D42A27DB-BD31-4B8C-83A1-F6EECF244321}">
                <p14:modId xmlns:p14="http://schemas.microsoft.com/office/powerpoint/2010/main" val="1121292852"/>
              </p:ext>
            </p:extLst>
          </p:nvPr>
        </p:nvGraphicFramePr>
        <p:xfrm>
          <a:off x="532022" y="4642025"/>
          <a:ext cx="10515600" cy="1115413"/>
        </p:xfrm>
        <a:graphic>
          <a:graphicData uri="http://schemas.openxmlformats.org/drawingml/2006/table">
            <a:tbl>
              <a:tblPr/>
              <a:tblGrid>
                <a:gridCol w="10515600">
                  <a:extLst>
                    <a:ext uri="{9D8B030D-6E8A-4147-A177-3AD203B41FA5}">
                      <a16:colId xmlns:a16="http://schemas.microsoft.com/office/drawing/2014/main" val="1173391264"/>
                    </a:ext>
                  </a:extLst>
                </a:gridCol>
              </a:tblGrid>
              <a:tr h="1115413">
                <a:tc>
                  <a:txBody>
                    <a:bodyPr/>
                    <a:lstStyle/>
                    <a:p>
                      <a:r>
                        <a:rPr lang="en-IN" dirty="0"/>
                        <a:t>Ford Figo Diesel Titanium</a:t>
                      </a:r>
                    </a:p>
                  </a:txBody>
                  <a:tcPr anchor="ctr">
                    <a:lnL>
                      <a:noFill/>
                    </a:lnL>
                    <a:lnR>
                      <a:noFill/>
                    </a:lnR>
                    <a:lnT>
                      <a:noFill/>
                    </a:lnT>
                    <a:lnB>
                      <a:noFill/>
                    </a:lnB>
                    <a:noFill/>
                  </a:tcPr>
                </a:tc>
                <a:extLst>
                  <a:ext uri="{0D108BD9-81ED-4DB2-BD59-A6C34878D82A}">
                    <a16:rowId xmlns:a16="http://schemas.microsoft.com/office/drawing/2014/main" val="1642658727"/>
                  </a:ext>
                </a:extLst>
              </a:tr>
            </a:tbl>
          </a:graphicData>
        </a:graphic>
      </p:graphicFrame>
      <p:graphicFrame>
        <p:nvGraphicFramePr>
          <p:cNvPr id="35" name="Chart 34">
            <a:extLst>
              <a:ext uri="{FF2B5EF4-FFF2-40B4-BE49-F238E27FC236}">
                <a16:creationId xmlns:a16="http://schemas.microsoft.com/office/drawing/2014/main" id="{BE113421-7B12-7A83-DE31-4F99EE279209}"/>
              </a:ext>
            </a:extLst>
          </p:cNvPr>
          <p:cNvGraphicFramePr/>
          <p:nvPr>
            <p:extLst>
              <p:ext uri="{D42A27DB-BD31-4B8C-83A1-F6EECF244321}">
                <p14:modId xmlns:p14="http://schemas.microsoft.com/office/powerpoint/2010/main" val="3037318030"/>
              </p:ext>
            </p:extLst>
          </p:nvPr>
        </p:nvGraphicFramePr>
        <p:xfrm>
          <a:off x="6384380" y="1056541"/>
          <a:ext cx="4452243" cy="3843338"/>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val="52566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Gradient background for professional powerpoint presentation on Craiyon">
            <a:extLst>
              <a:ext uri="{FF2B5EF4-FFF2-40B4-BE49-F238E27FC236}">
                <a16:creationId xmlns:a16="http://schemas.microsoft.com/office/drawing/2014/main" id="{3B620BC0-9BE5-3C98-3F6F-693F1AF5E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 y="0"/>
            <a:ext cx="1220497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8691A9-FE4F-9105-B52B-106CC72C79CA}"/>
              </a:ext>
            </a:extLst>
          </p:cNvPr>
          <p:cNvSpPr txBox="1"/>
          <p:nvPr/>
        </p:nvSpPr>
        <p:spPr>
          <a:xfrm>
            <a:off x="2716162" y="105386"/>
            <a:ext cx="6179574" cy="707886"/>
          </a:xfrm>
          <a:prstGeom prst="rect">
            <a:avLst/>
          </a:prstGeom>
          <a:noFill/>
        </p:spPr>
        <p:txBody>
          <a:bodyPr wrap="square">
            <a:spAutoFit/>
          </a:bodyPr>
          <a:lstStyle/>
          <a:p>
            <a:pPr algn="ctr"/>
            <a:r>
              <a:rPr lang="en-US" sz="4000" dirty="0">
                <a:solidFill>
                  <a:schemeClr val="accent1">
                    <a:lumMod val="20000"/>
                    <a:lumOff val="80000"/>
                  </a:schemeClr>
                </a:solidFill>
                <a:latin typeface="Algerian" panose="04020705040A02060702" pitchFamily="82" charset="0"/>
              </a:rPr>
              <a:t>CAR DATASET</a:t>
            </a:r>
            <a:endParaRPr lang="en-IN" sz="4000" dirty="0">
              <a:solidFill>
                <a:schemeClr val="accent1">
                  <a:lumMod val="20000"/>
                  <a:lumOff val="8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612B045F-D0E4-F667-3EB2-74B9DF69BF47}"/>
              </a:ext>
            </a:extLst>
          </p:cNvPr>
          <p:cNvSpPr txBox="1"/>
          <p:nvPr/>
        </p:nvSpPr>
        <p:spPr>
          <a:xfrm>
            <a:off x="966020" y="1599889"/>
            <a:ext cx="6179574" cy="523220"/>
          </a:xfrm>
          <a:prstGeom prst="rect">
            <a:avLst/>
          </a:prstGeom>
          <a:noFill/>
        </p:spPr>
        <p:txBody>
          <a:bodyPr wrap="square">
            <a:spAutoFit/>
          </a:bodyPr>
          <a:lstStyle/>
          <a:p>
            <a:r>
              <a:rPr lang="en-US" sz="2800" dirty="0">
                <a:solidFill>
                  <a:schemeClr val="accent5">
                    <a:lumMod val="20000"/>
                    <a:lumOff val="80000"/>
                  </a:schemeClr>
                </a:solidFill>
                <a:latin typeface="Aptos Narrow" panose="020B0004020202020204" pitchFamily="34" charset="0"/>
              </a:rPr>
              <a:t>The Top 5 selling _price in </a:t>
            </a:r>
            <a:r>
              <a:rPr lang="en-US" sz="2800" dirty="0" err="1">
                <a:solidFill>
                  <a:schemeClr val="accent5">
                    <a:lumMod val="20000"/>
                    <a:lumOff val="80000"/>
                  </a:schemeClr>
                </a:solidFill>
                <a:latin typeface="Aptos Narrow" panose="020B0004020202020204" pitchFamily="34" charset="0"/>
              </a:rPr>
              <a:t>desending</a:t>
            </a:r>
            <a:r>
              <a:rPr lang="en-US" sz="2800" dirty="0">
                <a:solidFill>
                  <a:schemeClr val="accent5">
                    <a:lumMod val="20000"/>
                    <a:lumOff val="80000"/>
                  </a:schemeClr>
                </a:solidFill>
                <a:latin typeface="Aptos Narrow" panose="020B0004020202020204" pitchFamily="34" charset="0"/>
              </a:rPr>
              <a:t> order </a:t>
            </a:r>
            <a:endParaRPr lang="en-IN" sz="2800" dirty="0">
              <a:solidFill>
                <a:schemeClr val="accent5">
                  <a:lumMod val="20000"/>
                  <a:lumOff val="80000"/>
                </a:schemeClr>
              </a:solidFill>
              <a:latin typeface="Aptos Narrow" panose="020B0004020202020204" pitchFamily="34" charset="0"/>
            </a:endParaRPr>
          </a:p>
        </p:txBody>
      </p:sp>
      <p:pic>
        <p:nvPicPr>
          <p:cNvPr id="6" name="Picture 5">
            <a:extLst>
              <a:ext uri="{FF2B5EF4-FFF2-40B4-BE49-F238E27FC236}">
                <a16:creationId xmlns:a16="http://schemas.microsoft.com/office/drawing/2014/main" id="{03C9F74E-9FE0-F6B6-D60D-1F2B218ABC2A}"/>
              </a:ext>
            </a:extLst>
          </p:cNvPr>
          <p:cNvPicPr>
            <a:picLocks noChangeAspect="1"/>
          </p:cNvPicPr>
          <p:nvPr/>
        </p:nvPicPr>
        <p:blipFill rotWithShape="1">
          <a:blip r:embed="rId3"/>
          <a:srcRect l="23925" t="31972" r="63018" b="34622"/>
          <a:stretch/>
        </p:blipFill>
        <p:spPr>
          <a:xfrm>
            <a:off x="235974" y="2308505"/>
            <a:ext cx="3333135" cy="4444109"/>
          </a:xfrm>
          <a:prstGeom prst="rect">
            <a:avLst/>
          </a:prstGeom>
        </p:spPr>
      </p:pic>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FA0F5146-2E58-B4F4-B6E0-A31C2908A774}"/>
                  </a:ext>
                </a:extLst>
              </p:cNvPr>
              <p:cNvGraphicFramePr/>
              <p:nvPr>
                <p:extLst>
                  <p:ext uri="{D42A27DB-BD31-4B8C-83A1-F6EECF244321}">
                    <p14:modId xmlns:p14="http://schemas.microsoft.com/office/powerpoint/2010/main" val="2464129163"/>
                  </p:ext>
                </p:extLst>
              </p:nvPr>
            </p:nvGraphicFramePr>
            <p:xfrm>
              <a:off x="4749283" y="2015412"/>
              <a:ext cx="7206744" cy="464858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9" name="Chart 8">
                <a:extLst>
                  <a:ext uri="{FF2B5EF4-FFF2-40B4-BE49-F238E27FC236}">
                    <a16:creationId xmlns:a16="http://schemas.microsoft.com/office/drawing/2014/main" id="{FA0F5146-2E58-B4F4-B6E0-A31C2908A774}"/>
                  </a:ext>
                </a:extLst>
              </p:cNvPr>
              <p:cNvPicPr>
                <a:picLocks noGrp="1" noRot="1" noChangeAspect="1" noMove="1" noResize="1" noEditPoints="1" noAdjustHandles="1" noChangeArrowheads="1" noChangeShapeType="1"/>
              </p:cNvPicPr>
              <p:nvPr/>
            </p:nvPicPr>
            <p:blipFill>
              <a:blip r:embed="rId5"/>
              <a:stretch>
                <a:fillRect/>
              </a:stretch>
            </p:blipFill>
            <p:spPr>
              <a:xfrm>
                <a:off x="4749283" y="2015412"/>
                <a:ext cx="7206744" cy="4648581"/>
              </a:xfrm>
              <a:prstGeom prst="rect">
                <a:avLst/>
              </a:prstGeom>
            </p:spPr>
          </p:pic>
        </mc:Fallback>
      </mc:AlternateContent>
      <p:sp>
        <p:nvSpPr>
          <p:cNvPr id="11" name="TextBox 10">
            <a:extLst>
              <a:ext uri="{FF2B5EF4-FFF2-40B4-BE49-F238E27FC236}">
                <a16:creationId xmlns:a16="http://schemas.microsoft.com/office/drawing/2014/main" id="{B5B54372-E606-0744-67AA-64680FAC9DD1}"/>
              </a:ext>
            </a:extLst>
          </p:cNvPr>
          <p:cNvSpPr txBox="1"/>
          <p:nvPr/>
        </p:nvSpPr>
        <p:spPr>
          <a:xfrm>
            <a:off x="7499930" y="2628629"/>
            <a:ext cx="1345365" cy="400110"/>
          </a:xfrm>
          <a:prstGeom prst="rect">
            <a:avLst/>
          </a:prstGeom>
          <a:noFill/>
        </p:spPr>
        <p:txBody>
          <a:bodyPr wrap="square" rtlCol="0">
            <a:spAutoFit/>
          </a:bodyPr>
          <a:lstStyle/>
          <a:p>
            <a:r>
              <a:rPr lang="en-IN" sz="2000" dirty="0">
                <a:solidFill>
                  <a:schemeClr val="accent4">
                    <a:lumMod val="20000"/>
                    <a:lumOff val="80000"/>
                  </a:schemeClr>
                </a:solidFill>
              </a:rPr>
              <a:t>10000000</a:t>
            </a:r>
          </a:p>
        </p:txBody>
      </p:sp>
      <p:sp>
        <p:nvSpPr>
          <p:cNvPr id="13" name="TextBox 12">
            <a:extLst>
              <a:ext uri="{FF2B5EF4-FFF2-40B4-BE49-F238E27FC236}">
                <a16:creationId xmlns:a16="http://schemas.microsoft.com/office/drawing/2014/main" id="{56088485-5785-6A6A-6471-EA41918AFDB6}"/>
              </a:ext>
            </a:extLst>
          </p:cNvPr>
          <p:cNvSpPr txBox="1"/>
          <p:nvPr/>
        </p:nvSpPr>
        <p:spPr>
          <a:xfrm>
            <a:off x="5316397" y="2450675"/>
            <a:ext cx="1552984" cy="461665"/>
          </a:xfrm>
          <a:prstGeom prst="rect">
            <a:avLst/>
          </a:prstGeom>
          <a:noFill/>
        </p:spPr>
        <p:txBody>
          <a:bodyPr wrap="square" rtlCol="0">
            <a:spAutoFit/>
          </a:bodyPr>
          <a:lstStyle/>
          <a:p>
            <a:r>
              <a:rPr lang="en-IN" sz="2400" dirty="0">
                <a:solidFill>
                  <a:schemeClr val="accent4">
                    <a:lumMod val="20000"/>
                    <a:lumOff val="80000"/>
                  </a:schemeClr>
                </a:solidFill>
              </a:rPr>
              <a:t>7200000</a:t>
            </a:r>
          </a:p>
        </p:txBody>
      </p:sp>
      <p:sp>
        <p:nvSpPr>
          <p:cNvPr id="17" name="TextBox 16">
            <a:extLst>
              <a:ext uri="{FF2B5EF4-FFF2-40B4-BE49-F238E27FC236}">
                <a16:creationId xmlns:a16="http://schemas.microsoft.com/office/drawing/2014/main" id="{0B218203-10DA-03AD-0056-DB99A0E708E5}"/>
              </a:ext>
            </a:extLst>
          </p:cNvPr>
          <p:cNvSpPr txBox="1"/>
          <p:nvPr/>
        </p:nvSpPr>
        <p:spPr>
          <a:xfrm>
            <a:off x="7044920" y="3424334"/>
            <a:ext cx="1122216" cy="369332"/>
          </a:xfrm>
          <a:prstGeom prst="rect">
            <a:avLst/>
          </a:prstGeom>
          <a:noFill/>
        </p:spPr>
        <p:txBody>
          <a:bodyPr wrap="square" rtlCol="0">
            <a:spAutoFit/>
          </a:bodyPr>
          <a:lstStyle/>
          <a:p>
            <a:r>
              <a:rPr lang="en-IN" dirty="0"/>
              <a:t>6523000</a:t>
            </a:r>
          </a:p>
        </p:txBody>
      </p:sp>
      <p:sp>
        <p:nvSpPr>
          <p:cNvPr id="19" name="TextBox 18">
            <a:extLst>
              <a:ext uri="{FF2B5EF4-FFF2-40B4-BE49-F238E27FC236}">
                <a16:creationId xmlns:a16="http://schemas.microsoft.com/office/drawing/2014/main" id="{F20190D0-9FB5-BE3C-58DC-AC6A208B52C0}"/>
              </a:ext>
            </a:extLst>
          </p:cNvPr>
          <p:cNvSpPr txBox="1"/>
          <p:nvPr/>
        </p:nvSpPr>
        <p:spPr>
          <a:xfrm>
            <a:off x="8324881" y="4796032"/>
            <a:ext cx="1454714" cy="461665"/>
          </a:xfrm>
          <a:prstGeom prst="rect">
            <a:avLst/>
          </a:prstGeom>
          <a:noFill/>
        </p:spPr>
        <p:txBody>
          <a:bodyPr wrap="square" rtlCol="0">
            <a:spAutoFit/>
          </a:bodyPr>
          <a:lstStyle/>
          <a:p>
            <a:r>
              <a:rPr lang="en-IN" sz="2400" dirty="0"/>
              <a:t>6223000</a:t>
            </a:r>
          </a:p>
        </p:txBody>
      </p:sp>
      <p:sp>
        <p:nvSpPr>
          <p:cNvPr id="21" name="TextBox 20">
            <a:extLst>
              <a:ext uri="{FF2B5EF4-FFF2-40B4-BE49-F238E27FC236}">
                <a16:creationId xmlns:a16="http://schemas.microsoft.com/office/drawing/2014/main" id="{850108FE-9C28-1BD5-76E7-FF68A9180FCA}"/>
              </a:ext>
            </a:extLst>
          </p:cNvPr>
          <p:cNvSpPr txBox="1"/>
          <p:nvPr/>
        </p:nvSpPr>
        <p:spPr>
          <a:xfrm>
            <a:off x="10002416" y="5514392"/>
            <a:ext cx="1539551" cy="400110"/>
          </a:xfrm>
          <a:prstGeom prst="rect">
            <a:avLst/>
          </a:prstGeom>
          <a:noFill/>
        </p:spPr>
        <p:txBody>
          <a:bodyPr wrap="square" rtlCol="0">
            <a:spAutoFit/>
          </a:bodyPr>
          <a:lstStyle/>
          <a:p>
            <a:r>
              <a:rPr lang="en-IN" sz="2000" dirty="0">
                <a:solidFill>
                  <a:schemeClr val="accent4">
                    <a:lumMod val="40000"/>
                    <a:lumOff val="60000"/>
                  </a:schemeClr>
                </a:solidFill>
              </a:rPr>
              <a:t>60OOOOO</a:t>
            </a:r>
          </a:p>
        </p:txBody>
      </p:sp>
    </p:spTree>
    <p:extLst>
      <p:ext uri="{BB962C8B-B14F-4D97-AF65-F5344CB8AC3E}">
        <p14:creationId xmlns:p14="http://schemas.microsoft.com/office/powerpoint/2010/main" val="357524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591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PMingLiU-ExtB</vt:lpstr>
      <vt:lpstr>Algerian</vt:lpstr>
      <vt:lpstr>Aptos Display</vt:lpstr>
      <vt:lpstr>Aptos Narrow</vt:lpstr>
      <vt:lpstr>Arial</vt:lpstr>
      <vt:lpstr>Arial Black</vt:lpstr>
      <vt:lpstr>Arial Rounded MT Bold</vt:lpstr>
      <vt:lpstr>Baskerville Old Face</vt:lpstr>
      <vt:lpstr>Calibri</vt:lpstr>
      <vt:lpstr>Calibri Light</vt:lpstr>
      <vt:lpstr>Poor Richard</vt:lpstr>
      <vt:lpstr>Rockwell</vt:lpstr>
      <vt:lpstr>Script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Salomia Pillai</dc:creator>
  <cp:lastModifiedBy>Salomia Pillai</cp:lastModifiedBy>
  <cp:revision>6</cp:revision>
  <dcterms:created xsi:type="dcterms:W3CDTF">2024-02-27T12:05:25Z</dcterms:created>
  <dcterms:modified xsi:type="dcterms:W3CDTF">2024-02-28T04:26:17Z</dcterms:modified>
</cp:coreProperties>
</file>