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Ref idx="major">
          <a:srgbClr val="000000"/>
        </a:fontRef>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solidFill>
        </a:fill>
      </a:tcStyle>
    </a:band2H>
    <a:firstCol>
      <a:tcTxStyle b="on" i="off">
        <a:fontRef idx="major">
          <a:srgbClr val="000000"/>
        </a:fontRef>
        <a:srgbClr val="000000"/>
      </a:tcTxStyle>
      <a:tcStyle>
        <a:tcBdr>
          <a:left>
            <a:ln w="9525" cap="flat">
              <a:solidFill>
                <a:srgbClr val="FEA83A"/>
              </a:solidFill>
              <a:prstDash val="solid"/>
              <a:round/>
            </a:ln>
          </a:left>
          <a:right>
            <a:ln w="9525" cap="flat">
              <a:solidFill>
                <a:srgbClr val="FEA83A"/>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4"/>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no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9525" cap="flat">
              <a:solidFill>
                <a:srgbClr val="FEA83A"/>
              </a:solidFill>
              <a:prstDash val="solid"/>
              <a:round/>
            </a:ln>
          </a:top>
          <a:bottom>
            <a:ln w="9525" cap="flat">
              <a:solidFill>
                <a:srgbClr val="FEA83A"/>
              </a:solidFill>
              <a:prstDash val="solid"/>
              <a:round/>
            </a:ln>
          </a:bottom>
          <a:insideH>
            <a:ln w="12700" cap="flat">
              <a:noFill/>
              <a:miter lim="400000"/>
            </a:ln>
          </a:insideH>
          <a:insideV>
            <a:ln w="12700" cap="flat">
              <a:noFill/>
              <a:miter lim="400000"/>
            </a:ln>
          </a:insideV>
        </a:tcBdr>
        <a:fill>
          <a:solidFill>
            <a:schemeClr val="accent4"/>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wholeTbl>
    <a:band2H>
      <a:tcTxStyle b="def" i="def"/>
      <a:tcStyle>
        <a:tcBdr/>
        <a:fill>
          <a:solidFill>
            <a:srgbClr val="EBEEEF"/>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5DBDE"/>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12700" cap="flat">
              <a:noFill/>
              <a:miter lim="400000"/>
            </a:ln>
          </a:bottom>
          <a:insideH>
            <a:ln w="12700" cap="flat">
              <a:noFill/>
              <a:miter lim="400000"/>
            </a:ln>
          </a:insideH>
          <a:insideV>
            <a:ln w="12700" cap="flat">
              <a:noFill/>
              <a:miter lim="400000"/>
            </a:ln>
          </a:insideV>
        </a:tcBdr>
        <a:fill>
          <a:solidFill>
            <a:srgbClr val="EBEEE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4"/>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exte du titre"/>
          <p:cNvSpPr txBox="1"/>
          <p:nvPr>
            <p:ph type="title"/>
          </p:nvPr>
        </p:nvSpPr>
        <p:spPr>
          <a:xfrm>
            <a:off x="311708" y="744574"/>
            <a:ext cx="8520601" cy="2052601"/>
          </a:xfrm>
          <a:prstGeom prst="rect">
            <a:avLst/>
          </a:prstGeom>
        </p:spPr>
        <p:txBody>
          <a:bodyPr anchor="b"/>
          <a:lstStyle>
            <a:lvl1pPr algn="ctr">
              <a:defRPr sz="5200"/>
            </a:lvl1pPr>
          </a:lstStyle>
          <a:p>
            <a:pPr/>
            <a:r>
              <a:t>Texte du titre</a:t>
            </a:r>
          </a:p>
        </p:txBody>
      </p:sp>
      <p:sp>
        <p:nvSpPr>
          <p:cNvPr id="12" name="Texte niveau 1…"/>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Texte niveau 1</a:t>
            </a:r>
          </a:p>
          <a:p>
            <a:pPr lvl="1"/>
            <a:r>
              <a:t>Texte niveau 2</a:t>
            </a:r>
          </a:p>
          <a:p>
            <a:pPr lvl="2"/>
            <a:r>
              <a:t>Texte niveau 3</a:t>
            </a:r>
          </a:p>
          <a:p>
            <a:pPr lvl="3"/>
            <a:r>
              <a:t>Texte niveau 4</a:t>
            </a:r>
          </a:p>
          <a:p>
            <a:pPr lvl="4"/>
            <a:r>
              <a:t>Texte niveau 5</a:t>
            </a:r>
          </a:p>
        </p:txBody>
      </p:sp>
      <p:sp>
        <p:nvSpPr>
          <p:cNvPr id="1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Texte niveau 1…"/>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Texte niveau 1</a:t>
            </a:r>
          </a:p>
          <a:p>
            <a:pPr lvl="1"/>
            <a:r>
              <a:t>Texte niveau 2</a:t>
            </a:r>
          </a:p>
          <a:p>
            <a:pPr lvl="2"/>
            <a:r>
              <a:t>Texte niveau 3</a:t>
            </a:r>
          </a:p>
          <a:p>
            <a:pPr lvl="3"/>
            <a:r>
              <a:t>Texte niveau 4</a:t>
            </a:r>
          </a:p>
          <a:p>
            <a:pPr lvl="4"/>
            <a:r>
              <a:t>Texte niveau 5</a:t>
            </a:r>
          </a:p>
        </p:txBody>
      </p:sp>
      <p:sp>
        <p:nvSpPr>
          <p:cNvPr id="9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Texte du titre"/>
          <p:cNvSpPr txBox="1"/>
          <p:nvPr>
            <p:ph type="title"/>
          </p:nvPr>
        </p:nvSpPr>
        <p:spPr>
          <a:xfrm>
            <a:off x="311708" y="744573"/>
            <a:ext cx="8520601" cy="2052604"/>
          </a:xfrm>
          <a:prstGeom prst="rect">
            <a:avLst/>
          </a:prstGeom>
        </p:spPr>
        <p:txBody>
          <a:bodyPr lIns="91422" tIns="91422" rIns="91422" bIns="91422" anchor="b"/>
          <a:lstStyle>
            <a:lvl1pPr algn="ctr">
              <a:defRPr sz="5200"/>
            </a:lvl1pPr>
          </a:lstStyle>
          <a:p>
            <a:pPr/>
            <a:r>
              <a:t>Texte du titre</a:t>
            </a:r>
          </a:p>
        </p:txBody>
      </p:sp>
      <p:sp>
        <p:nvSpPr>
          <p:cNvPr id="108" name="Texte niveau 1…"/>
          <p:cNvSpPr txBox="1"/>
          <p:nvPr>
            <p:ph type="body" sz="quarter" idx="1"/>
          </p:nvPr>
        </p:nvSpPr>
        <p:spPr>
          <a:xfrm>
            <a:off x="311698" y="2834125"/>
            <a:ext cx="8520604" cy="792603"/>
          </a:xfrm>
          <a:prstGeom prst="rect">
            <a:avLst/>
          </a:prstGeom>
        </p:spPr>
        <p:txBody>
          <a:bodyPr lIns="91422" tIns="91422" rIns="91422" bIns="91422"/>
          <a:lstStyle>
            <a:lvl1pPr marL="114300" indent="0" algn="ctr">
              <a:lnSpc>
                <a:spcPct val="100000"/>
              </a:lnSpc>
              <a:buClrTx/>
              <a:buSzTx/>
              <a:buFontTx/>
              <a:buNone/>
              <a:defRPr sz="2800">
                <a:solidFill>
                  <a:srgbClr val="585858"/>
                </a:solidFill>
              </a:defRPr>
            </a:lvl1pPr>
            <a:lvl2pPr marL="114300" indent="114300" algn="ctr">
              <a:lnSpc>
                <a:spcPct val="100000"/>
              </a:lnSpc>
              <a:buClrTx/>
              <a:buSzTx/>
              <a:buFontTx/>
              <a:buNone/>
              <a:defRPr sz="2800">
                <a:solidFill>
                  <a:srgbClr val="585858"/>
                </a:solidFill>
              </a:defRPr>
            </a:lvl2pPr>
            <a:lvl3pPr marL="114300" indent="114300" algn="ctr">
              <a:lnSpc>
                <a:spcPct val="100000"/>
              </a:lnSpc>
              <a:buClrTx/>
              <a:buSzTx/>
              <a:buFontTx/>
              <a:buNone/>
              <a:defRPr sz="2800">
                <a:solidFill>
                  <a:srgbClr val="585858"/>
                </a:solidFill>
              </a:defRPr>
            </a:lvl3pPr>
            <a:lvl4pPr marL="114300" indent="114300" algn="ctr">
              <a:lnSpc>
                <a:spcPct val="100000"/>
              </a:lnSpc>
              <a:buClrTx/>
              <a:buSzTx/>
              <a:buFontTx/>
              <a:buNone/>
              <a:defRPr sz="2800">
                <a:solidFill>
                  <a:srgbClr val="585858"/>
                </a:solidFill>
              </a:defRPr>
            </a:lvl4pPr>
            <a:lvl5pPr marL="114300" indent="114300" algn="ctr">
              <a:lnSpc>
                <a:spcPct val="100000"/>
              </a:lnSpc>
              <a:buClrTx/>
              <a:buSzTx/>
              <a:buFontTx/>
              <a:buNone/>
              <a:defRPr sz="2800">
                <a:solidFill>
                  <a:srgbClr val="585858"/>
                </a:solidFill>
              </a:defRPr>
            </a:lvl5pPr>
          </a:lstStyle>
          <a:p>
            <a:pPr/>
            <a:r>
              <a:t>Texte niveau 1</a:t>
            </a:r>
          </a:p>
          <a:p>
            <a:pPr lvl="1"/>
            <a:r>
              <a:t>Texte niveau 2</a:t>
            </a:r>
          </a:p>
          <a:p>
            <a:pPr lvl="2"/>
            <a:r>
              <a:t>Texte niveau 3</a:t>
            </a:r>
          </a:p>
          <a:p>
            <a:pPr lvl="3"/>
            <a:r>
              <a:t>Texte niveau 4</a:t>
            </a:r>
          </a:p>
          <a:p>
            <a:pPr lvl="4"/>
            <a:r>
              <a:t>Texte niveau 5</a:t>
            </a:r>
          </a:p>
        </p:txBody>
      </p:sp>
      <p:sp>
        <p:nvSpPr>
          <p:cNvPr id="109" name="Numéro de diapositive"/>
          <p:cNvSpPr txBox="1"/>
          <p:nvPr>
            <p:ph type="sldNum" sz="quarter" idx="2"/>
          </p:nvPr>
        </p:nvSpPr>
        <p:spPr>
          <a:xfrm>
            <a:off x="8684349" y="4700821"/>
            <a:ext cx="336810" cy="318392"/>
          </a:xfrm>
          <a:prstGeom prst="rect">
            <a:avLst/>
          </a:prstGeom>
        </p:spPr>
        <p:txBody>
          <a:bodyPr lIns="91422" tIns="91422" rIns="91422" bIns="91422"/>
          <a:lstStyle>
            <a:lvl1pPr>
              <a:defRPr>
                <a:solidFill>
                  <a:srgbClr val="58585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exte du titre"/>
          <p:cNvSpPr txBox="1"/>
          <p:nvPr>
            <p:ph type="title"/>
          </p:nvPr>
        </p:nvSpPr>
        <p:spPr>
          <a:xfrm>
            <a:off x="311699" y="2150849"/>
            <a:ext cx="8520602" cy="841801"/>
          </a:xfrm>
          <a:prstGeom prst="rect">
            <a:avLst/>
          </a:prstGeom>
        </p:spPr>
        <p:txBody>
          <a:bodyPr anchor="ctr"/>
          <a:lstStyle>
            <a:lvl1pPr algn="ctr">
              <a:defRPr sz="3600"/>
            </a:lvl1pPr>
          </a:lstStyle>
          <a:p>
            <a:pPr/>
            <a:r>
              <a:t>Texte du titre</a:t>
            </a: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exte du titre"/>
          <p:cNvSpPr txBox="1"/>
          <p:nvPr>
            <p:ph type="title"/>
          </p:nvPr>
        </p:nvSpPr>
        <p:spPr>
          <a:prstGeom prst="rect">
            <a:avLst/>
          </a:prstGeom>
        </p:spPr>
        <p:txBody>
          <a:bodyPr/>
          <a:lstStyle/>
          <a:p>
            <a:pPr/>
            <a:r>
              <a:t>Texte du titre</a:t>
            </a:r>
          </a:p>
        </p:txBody>
      </p:sp>
      <p:sp>
        <p:nvSpPr>
          <p:cNvPr id="29"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3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exte du titre"/>
          <p:cNvSpPr txBox="1"/>
          <p:nvPr>
            <p:ph type="title"/>
          </p:nvPr>
        </p:nvSpPr>
        <p:spPr>
          <a:prstGeom prst="rect">
            <a:avLst/>
          </a:prstGeom>
        </p:spPr>
        <p:txBody>
          <a:bodyPr/>
          <a:lstStyle/>
          <a:p>
            <a:pPr/>
            <a:r>
              <a:t>Texte du titre</a:t>
            </a:r>
          </a:p>
        </p:txBody>
      </p:sp>
      <p:sp>
        <p:nvSpPr>
          <p:cNvPr id="38" name="Texte niveau 1…"/>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Texte niveau 1</a:t>
            </a:r>
          </a:p>
          <a:p>
            <a:pPr lvl="1"/>
            <a:r>
              <a:t>Texte niveau 2</a:t>
            </a:r>
          </a:p>
          <a:p>
            <a:pPr lvl="2"/>
            <a:r>
              <a:t>Texte niveau 3</a:t>
            </a:r>
          </a:p>
          <a:p>
            <a:pPr lvl="3"/>
            <a:r>
              <a:t>Texte niveau 4</a:t>
            </a:r>
          </a:p>
          <a:p>
            <a:pPr lvl="4"/>
            <a:r>
              <a:t>Texte niveau 5</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exte du titre"/>
          <p:cNvSpPr txBox="1"/>
          <p:nvPr>
            <p:ph type="title"/>
          </p:nvPr>
        </p:nvSpPr>
        <p:spPr>
          <a:prstGeom prst="rect">
            <a:avLst/>
          </a:prstGeom>
        </p:spPr>
        <p:txBody>
          <a:bodyPr/>
          <a:lstStyle/>
          <a:p>
            <a:pPr/>
            <a:r>
              <a:t>Texte du titre</a:t>
            </a:r>
          </a:p>
        </p:txBody>
      </p:sp>
      <p:sp>
        <p:nvSpPr>
          <p:cNvPr id="4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exte du titre"/>
          <p:cNvSpPr txBox="1"/>
          <p:nvPr>
            <p:ph type="title"/>
          </p:nvPr>
        </p:nvSpPr>
        <p:spPr>
          <a:xfrm>
            <a:off x="311699" y="555600"/>
            <a:ext cx="2808001" cy="755700"/>
          </a:xfrm>
          <a:prstGeom prst="rect">
            <a:avLst/>
          </a:prstGeom>
        </p:spPr>
        <p:txBody>
          <a:bodyPr anchor="b"/>
          <a:lstStyle>
            <a:lvl1pPr>
              <a:defRPr sz="2400"/>
            </a:lvl1pPr>
          </a:lstStyle>
          <a:p>
            <a:pPr/>
            <a:r>
              <a:t>Texte du titre</a:t>
            </a:r>
          </a:p>
        </p:txBody>
      </p:sp>
      <p:sp>
        <p:nvSpPr>
          <p:cNvPr id="56" name="Texte niveau 1…"/>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Texte niveau 1</a:t>
            </a:r>
          </a:p>
          <a:p>
            <a:pPr lvl="1"/>
            <a:r>
              <a:t>Texte niveau 2</a:t>
            </a:r>
          </a:p>
          <a:p>
            <a:pPr lvl="2"/>
            <a:r>
              <a:t>Texte niveau 3</a:t>
            </a:r>
          </a:p>
          <a:p>
            <a:pPr lvl="3"/>
            <a:r>
              <a:t>Texte niveau 4</a:t>
            </a:r>
          </a:p>
          <a:p>
            <a:pPr lvl="4"/>
            <a:r>
              <a:t>Texte niveau 5</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exte du titre"/>
          <p:cNvSpPr txBox="1"/>
          <p:nvPr>
            <p:ph type="title"/>
          </p:nvPr>
        </p:nvSpPr>
        <p:spPr>
          <a:xfrm>
            <a:off x="490250" y="450149"/>
            <a:ext cx="6367801" cy="4090801"/>
          </a:xfrm>
          <a:prstGeom prst="rect">
            <a:avLst/>
          </a:prstGeom>
        </p:spPr>
        <p:txBody>
          <a:bodyPr anchor="ctr"/>
          <a:lstStyle>
            <a:lvl1pPr>
              <a:defRPr sz="4800"/>
            </a:lvl1pPr>
          </a:lstStyle>
          <a:p>
            <a:pPr/>
            <a:r>
              <a:t>Texte du titre</a:t>
            </a:r>
          </a:p>
        </p:txBody>
      </p:sp>
      <p:sp>
        <p:nvSpPr>
          <p:cNvPr id="6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exte du titre"/>
          <p:cNvSpPr txBox="1"/>
          <p:nvPr>
            <p:ph type="title"/>
          </p:nvPr>
        </p:nvSpPr>
        <p:spPr>
          <a:xfrm>
            <a:off x="265500" y="1233175"/>
            <a:ext cx="4045200" cy="1482301"/>
          </a:xfrm>
          <a:prstGeom prst="rect">
            <a:avLst/>
          </a:prstGeom>
        </p:spPr>
        <p:txBody>
          <a:bodyPr anchor="b"/>
          <a:lstStyle>
            <a:lvl1pPr algn="ctr">
              <a:defRPr sz="4200"/>
            </a:lvl1pPr>
          </a:lstStyle>
          <a:p>
            <a:pPr/>
            <a:r>
              <a:t>Texte du titre</a:t>
            </a:r>
          </a:p>
        </p:txBody>
      </p:sp>
      <p:sp>
        <p:nvSpPr>
          <p:cNvPr id="74" name="Texte niveau 1…"/>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Texte niveau 1</a:t>
            </a:r>
          </a:p>
          <a:p>
            <a:pPr lvl="1"/>
            <a:r>
              <a:t>Texte niveau 2</a:t>
            </a:r>
          </a:p>
          <a:p>
            <a:pPr lvl="2"/>
            <a:r>
              <a:t>Texte niveau 3</a:t>
            </a:r>
          </a:p>
          <a:p>
            <a:pPr lvl="3"/>
            <a:r>
              <a:t>Texte niveau 4</a:t>
            </a:r>
          </a:p>
          <a:p>
            <a:pPr lvl="4"/>
            <a:r>
              <a:t>Texte niveau 5</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Texte niveau 1…"/>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Texte niveau 1</a:t>
            </a:r>
          </a:p>
          <a:p>
            <a:pPr lvl="1"/>
            <a:r>
              <a:t>Texte niveau 2</a:t>
            </a:r>
          </a:p>
          <a:p>
            <a:pPr lvl="2"/>
            <a:r>
              <a:t>Texte niveau 3</a:t>
            </a:r>
          </a:p>
          <a:p>
            <a:pPr lvl="3"/>
            <a:r>
              <a:t>Texte niveau 4</a:t>
            </a:r>
          </a:p>
          <a:p>
            <a:pPr lvl="4"/>
            <a:r>
              <a:t>Texte niveau 5</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du titre</a:t>
            </a:r>
          </a:p>
        </p:txBody>
      </p:sp>
      <p:sp>
        <p:nvSpPr>
          <p:cNvPr id="3" name="Texte niveau 1…"/>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3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3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4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4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4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4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5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5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6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7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7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7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81.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84.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88.png"/><Relationship Id="rId4" Type="http://schemas.openxmlformats.org/officeDocument/2006/relationships/image" Target="../media/image89.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9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00.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00.png"/><Relationship Id="rId4" Type="http://schemas.openxmlformats.org/officeDocument/2006/relationships/image" Target="../media/image101.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03.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0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7.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09.png"/><Relationship Id="rId4" Type="http://schemas.openxmlformats.org/officeDocument/2006/relationships/image" Target="../media/image110.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13.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17.png"/><Relationship Id="rId4" Type="http://schemas.openxmlformats.org/officeDocument/2006/relationships/image" Target="../media/image118.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21.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24.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26.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29.png"/></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18" name="Google Shape;56;p13"/>
          <p:cNvSpPr txBox="1"/>
          <p:nvPr/>
        </p:nvSpPr>
        <p:spPr>
          <a:xfrm>
            <a:off x="589217" y="1791331"/>
            <a:ext cx="7965566" cy="13797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80000"/>
              </a:lnSpc>
              <a:defRPr b="1" sz="5000">
                <a:solidFill>
                  <a:srgbClr val="FFFFFF"/>
                </a:solidFill>
                <a:latin typeface="Helvetica Neue"/>
                <a:ea typeface="Helvetica Neue"/>
                <a:cs typeface="Helvetica Neue"/>
                <a:sym typeface="Helvetica Neue"/>
              </a:defRPr>
            </a:lvl1pPr>
          </a:lstStyle>
          <a:p>
            <a:pPr/>
            <a:r>
              <a:t>Formation Javascript basique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91;p17"/>
          <p:cNvSpPr txBox="1"/>
          <p:nvPr/>
        </p:nvSpPr>
        <p:spPr>
          <a:xfrm>
            <a:off x="980501" y="353235"/>
            <a:ext cx="7782498"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Variable let</a:t>
            </a:r>
          </a:p>
        </p:txBody>
      </p:sp>
      <p:sp>
        <p:nvSpPr>
          <p:cNvPr id="185" name="object 81"/>
          <p:cNvSpPr txBox="1"/>
          <p:nvPr/>
        </p:nvSpPr>
        <p:spPr>
          <a:xfrm>
            <a:off x="749787" y="971226"/>
            <a:ext cx="4824107" cy="2199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19684" indent="264159">
              <a:lnSpc>
                <a:spcPct val="102698"/>
              </a:lnSpc>
              <a:defRPr sz="1600">
                <a:latin typeface="Times New Roman"/>
                <a:ea typeface="Times New Roman"/>
                <a:cs typeface="Times New Roman"/>
                <a:sym typeface="Times New Roman"/>
              </a:defRPr>
            </a:lvl1pPr>
          </a:lstStyle>
          <a:p>
            <a:pPr/>
            <a:r>
              <a:t>On peut aussi le changer autant de fois qu'on veut :</a:t>
            </a:r>
          </a:p>
        </p:txBody>
      </p:sp>
      <p:pic>
        <p:nvPicPr>
          <p:cNvPr id="186" name="Image 2" descr="Image 2"/>
          <p:cNvPicPr>
            <a:picLocks noChangeAspect="1"/>
          </p:cNvPicPr>
          <p:nvPr/>
        </p:nvPicPr>
        <p:blipFill>
          <a:blip r:embed="rId2">
            <a:extLst/>
          </a:blip>
          <a:stretch>
            <a:fillRect/>
          </a:stretch>
        </p:blipFill>
        <p:spPr>
          <a:xfrm>
            <a:off x="1991496" y="1302055"/>
            <a:ext cx="2340689" cy="1152001"/>
          </a:xfrm>
          <a:prstGeom prst="rect">
            <a:avLst/>
          </a:prstGeom>
          <a:ln w="12700">
            <a:miter lim="400000"/>
          </a:ln>
        </p:spPr>
      </p:pic>
      <p:sp>
        <p:nvSpPr>
          <p:cNvPr id="187" name="ZoneTexte 7"/>
          <p:cNvSpPr txBox="1"/>
          <p:nvPr/>
        </p:nvSpPr>
        <p:spPr>
          <a:xfrm>
            <a:off x="899526" y="2623865"/>
            <a:ext cx="7185201"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Nous pouvons également déclarer deux variables et copier des données de l'une dans l'autre.</a:t>
            </a:r>
          </a:p>
        </p:txBody>
      </p:sp>
      <p:pic>
        <p:nvPicPr>
          <p:cNvPr id="188" name="Image 6" descr="Image 6"/>
          <p:cNvPicPr>
            <a:picLocks noChangeAspect="1"/>
          </p:cNvPicPr>
          <p:nvPr/>
        </p:nvPicPr>
        <p:blipFill>
          <a:blip r:embed="rId3">
            <a:extLst/>
          </a:blip>
          <a:srcRect l="0" t="0" r="29027" b="0"/>
          <a:stretch>
            <a:fillRect/>
          </a:stretch>
        </p:blipFill>
        <p:spPr>
          <a:xfrm>
            <a:off x="1991496" y="3038942"/>
            <a:ext cx="2263540" cy="1584002"/>
          </a:xfrm>
          <a:prstGeom prst="rect">
            <a:avLst/>
          </a:prstGeom>
          <a:ln w="12700">
            <a:miter lim="400000"/>
          </a:ln>
        </p:spPr>
      </p:pic>
      <p:sp>
        <p:nvSpPr>
          <p:cNvPr id="189" name="ZoneTexte 8"/>
          <p:cNvSpPr txBox="1"/>
          <p:nvPr/>
        </p:nvSpPr>
        <p:spPr>
          <a:xfrm>
            <a:off x="616483" y="963179"/>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sp>
        <p:nvSpPr>
          <p:cNvPr id="190" name="ZoneTexte 9"/>
          <p:cNvSpPr txBox="1"/>
          <p:nvPr/>
        </p:nvSpPr>
        <p:spPr>
          <a:xfrm>
            <a:off x="591552" y="2656945"/>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10;p19"/>
          <p:cNvSpPr txBox="1"/>
          <p:nvPr/>
        </p:nvSpPr>
        <p:spPr>
          <a:xfrm>
            <a:off x="850604" y="381010"/>
            <a:ext cx="4359349"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Dénomination des variables</a:t>
            </a:r>
          </a:p>
        </p:txBody>
      </p:sp>
      <p:sp>
        <p:nvSpPr>
          <p:cNvPr id="193" name="Rectangle 1"/>
          <p:cNvSpPr txBox="1"/>
          <p:nvPr/>
        </p:nvSpPr>
        <p:spPr>
          <a:xfrm>
            <a:off x="806869" y="888014"/>
            <a:ext cx="7530260"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Il existe deux limitations sur les noms de variables en JavaScript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Le nom ne doit contenir que des lettres, des chiffres ou les symboles </a:t>
            </a:r>
            <a:r>
              <a:rPr b="1"/>
              <a:t>$</a:t>
            </a:r>
            <a:r>
              <a:t> et </a:t>
            </a:r>
            <a:r>
              <a:rPr b="1"/>
              <a:t>_</a:t>
            </a:r>
            <a:r>
              <a:t> </a:t>
            </a:r>
          </a:p>
          <a:p>
            <a:pPr marL="285750" indent="-285750">
              <a:buSzPct val="100000"/>
              <a:buChar char="✓"/>
              <a:defRPr>
                <a:latin typeface="Times New Roman"/>
                <a:ea typeface="Times New Roman"/>
                <a:cs typeface="Times New Roman"/>
                <a:sym typeface="Times New Roman"/>
              </a:defRPr>
            </a:pPr>
            <a:r>
              <a:t>Le premier caractère ne doit pas être un chiffre. </a:t>
            </a:r>
          </a:p>
        </p:txBody>
      </p:sp>
      <p:pic>
        <p:nvPicPr>
          <p:cNvPr id="194" name="Image 4" descr="Image 4"/>
          <p:cNvPicPr>
            <a:picLocks noChangeAspect="1"/>
          </p:cNvPicPr>
          <p:nvPr/>
        </p:nvPicPr>
        <p:blipFill>
          <a:blip r:embed="rId2">
            <a:extLst/>
          </a:blip>
          <a:stretch>
            <a:fillRect/>
          </a:stretch>
        </p:blipFill>
        <p:spPr>
          <a:xfrm>
            <a:off x="1131578" y="2340758"/>
            <a:ext cx="1790701" cy="647701"/>
          </a:xfrm>
          <a:prstGeom prst="rect">
            <a:avLst/>
          </a:prstGeom>
          <a:ln w="12700">
            <a:miter lim="400000"/>
          </a:ln>
        </p:spPr>
      </p:pic>
      <p:sp>
        <p:nvSpPr>
          <p:cNvPr id="195" name="ZoneTexte 8"/>
          <p:cNvSpPr txBox="1"/>
          <p:nvPr/>
        </p:nvSpPr>
        <p:spPr>
          <a:xfrm>
            <a:off x="806868" y="1862433"/>
            <a:ext cx="772788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Lorsque le nom contient plusieurs mots, chaque mot sauf le premier commence par une lettre majuscule.</a:t>
            </a:r>
          </a:p>
        </p:txBody>
      </p:sp>
      <p:pic>
        <p:nvPicPr>
          <p:cNvPr id="196" name="Image 7" descr="Image 7"/>
          <p:cNvPicPr>
            <a:picLocks noChangeAspect="1"/>
          </p:cNvPicPr>
          <p:nvPr/>
        </p:nvPicPr>
        <p:blipFill>
          <a:blip r:embed="rId3">
            <a:extLst/>
          </a:blip>
          <a:stretch>
            <a:fillRect/>
          </a:stretch>
        </p:blipFill>
        <p:spPr>
          <a:xfrm>
            <a:off x="1156732" y="3515805"/>
            <a:ext cx="2086562" cy="828001"/>
          </a:xfrm>
          <a:prstGeom prst="rect">
            <a:avLst/>
          </a:prstGeom>
          <a:ln w="12700">
            <a:miter lim="400000"/>
          </a:ln>
        </p:spPr>
      </p:pic>
      <p:sp>
        <p:nvSpPr>
          <p:cNvPr id="197" name="Rectangle 2"/>
          <p:cNvSpPr txBox="1"/>
          <p:nvPr/>
        </p:nvSpPr>
        <p:spPr>
          <a:xfrm>
            <a:off x="806868" y="3133554"/>
            <a:ext cx="5790356"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a:t>
            </a:r>
            <a:r>
              <a:rPr b="1">
                <a:solidFill>
                  <a:srgbClr val="EF8600"/>
                </a:solidFill>
              </a:rPr>
              <a:t>$</a:t>
            </a:r>
            <a:r>
              <a:t>’ et le trait de soulignement  '</a:t>
            </a:r>
            <a:r>
              <a:rPr b="1">
                <a:solidFill>
                  <a:srgbClr val="EF8600"/>
                </a:solidFill>
              </a:rPr>
              <a:t>_</a:t>
            </a:r>
            <a:r>
              <a:t>’ peuvent également être utilisés dans les noms.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oogle Shape;110;p19"/>
          <p:cNvSpPr txBox="1"/>
          <p:nvPr/>
        </p:nvSpPr>
        <p:spPr>
          <a:xfrm>
            <a:off x="850604" y="381010"/>
            <a:ext cx="480591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Constantes const</a:t>
            </a:r>
          </a:p>
        </p:txBody>
      </p:sp>
      <p:sp>
        <p:nvSpPr>
          <p:cNvPr id="200" name="Rectangle 3"/>
          <p:cNvSpPr txBox="1"/>
          <p:nvPr/>
        </p:nvSpPr>
        <p:spPr>
          <a:xfrm>
            <a:off x="800630" y="885106"/>
            <a:ext cx="6309362"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déclarer une variable constante , utilisez à la </a:t>
            </a:r>
            <a:r>
              <a:rPr b="1">
                <a:solidFill>
                  <a:srgbClr val="EF8600"/>
                </a:solidFill>
              </a:rPr>
              <a:t>const</a:t>
            </a:r>
            <a:r>
              <a:t> </a:t>
            </a:r>
          </a:p>
        </p:txBody>
      </p:sp>
      <p:pic>
        <p:nvPicPr>
          <p:cNvPr id="201" name="Image 6" descr="Image 6"/>
          <p:cNvPicPr>
            <a:picLocks noChangeAspect="1"/>
          </p:cNvPicPr>
          <p:nvPr/>
        </p:nvPicPr>
        <p:blipFill>
          <a:blip r:embed="rId2">
            <a:extLst/>
          </a:blip>
          <a:stretch>
            <a:fillRect/>
          </a:stretch>
        </p:blipFill>
        <p:spPr>
          <a:xfrm>
            <a:off x="840620" y="1223077"/>
            <a:ext cx="2544586" cy="324001"/>
          </a:xfrm>
          <a:prstGeom prst="rect">
            <a:avLst/>
          </a:prstGeom>
          <a:ln w="12700">
            <a:miter lim="400000"/>
          </a:ln>
        </p:spPr>
      </p:pic>
      <p:sp>
        <p:nvSpPr>
          <p:cNvPr id="202" name="Rectangle 4"/>
          <p:cNvSpPr txBox="1"/>
          <p:nvPr/>
        </p:nvSpPr>
        <p:spPr>
          <a:xfrm>
            <a:off x="811912" y="1615845"/>
            <a:ext cx="7970602"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Les variables déclarées à l'aide </a:t>
            </a:r>
            <a:r>
              <a:rPr b="1">
                <a:solidFill>
                  <a:srgbClr val="EF8600"/>
                </a:solidFill>
              </a:rPr>
              <a:t>const</a:t>
            </a:r>
            <a:r>
              <a:t> sont appelées "</a:t>
            </a:r>
            <a:r>
              <a:rPr b="1"/>
              <a:t>constantes</a:t>
            </a:r>
            <a:r>
              <a:t>". Ils ne peuvent pas être réaffectés. Une tentative de le faire provoquerait une erreur :</a:t>
            </a:r>
          </a:p>
        </p:txBody>
      </p:sp>
      <p:pic>
        <p:nvPicPr>
          <p:cNvPr id="203" name="Image 9" descr="Image 9"/>
          <p:cNvPicPr>
            <a:picLocks noChangeAspect="1"/>
          </p:cNvPicPr>
          <p:nvPr/>
        </p:nvPicPr>
        <p:blipFill>
          <a:blip r:embed="rId3">
            <a:extLst/>
          </a:blip>
          <a:stretch>
            <a:fillRect/>
          </a:stretch>
        </p:blipFill>
        <p:spPr>
          <a:xfrm>
            <a:off x="850604" y="2128705"/>
            <a:ext cx="2610992" cy="720001"/>
          </a:xfrm>
          <a:prstGeom prst="rect">
            <a:avLst/>
          </a:prstGeom>
          <a:ln w="12700">
            <a:miter lim="400000"/>
          </a:ln>
        </p:spPr>
      </p:pic>
      <p:sp>
        <p:nvSpPr>
          <p:cNvPr id="204" name="ZoneTexte 13"/>
          <p:cNvSpPr txBox="1"/>
          <p:nvPr/>
        </p:nvSpPr>
        <p:spPr>
          <a:xfrm>
            <a:off x="800631" y="2937989"/>
            <a:ext cx="8074364"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Il existe une pratique répandue d'utiliser des constantes comme alias pour les valeurs difficiles à retenir qui sont connues avant l'exécution.</a:t>
            </a:r>
          </a:p>
          <a:p>
            <a:pPr>
              <a:defRPr>
                <a:latin typeface="Times New Roman"/>
                <a:ea typeface="Times New Roman"/>
                <a:cs typeface="Times New Roman"/>
                <a:sym typeface="Times New Roman"/>
              </a:defRPr>
            </a:pPr>
            <a:r>
              <a:t>Ces constantes sont nommées à l'aide de majuscules et de traits de soulignement.</a:t>
            </a:r>
          </a:p>
        </p:txBody>
      </p:sp>
      <p:sp>
        <p:nvSpPr>
          <p:cNvPr id="205" name="Rectangle 5"/>
          <p:cNvSpPr txBox="1"/>
          <p:nvPr/>
        </p:nvSpPr>
        <p:spPr>
          <a:xfrm>
            <a:off x="800630" y="3766702"/>
            <a:ext cx="3118946" cy="27546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1200">
                <a:solidFill>
                  <a:srgbClr val="0D5BDC"/>
                </a:solidFill>
                <a:latin typeface="Times New Roman"/>
                <a:ea typeface="Times New Roman"/>
                <a:cs typeface="Times New Roman"/>
                <a:sym typeface="Times New Roman"/>
              </a:defRPr>
            </a:pPr>
            <a:r>
              <a:t>const</a:t>
            </a:r>
            <a:r>
              <a:rPr b="0">
                <a:solidFill>
                  <a:srgbClr val="000000"/>
                </a:solidFill>
              </a:rPr>
              <a:t> COLOR_ORANGE = "</a:t>
            </a:r>
            <a:r>
              <a:rPr>
                <a:solidFill>
                  <a:srgbClr val="00B050"/>
                </a:solidFill>
              </a:rPr>
              <a:t>#FF7F00</a:t>
            </a:r>
            <a:r>
              <a:rPr b="0">
                <a:solidFill>
                  <a:srgbClr val="000000"/>
                </a:solidFill>
              </a:rPr>
              <a:t>"; </a:t>
            </a:r>
          </a:p>
        </p:txBody>
      </p:sp>
      <p:sp>
        <p:nvSpPr>
          <p:cNvPr id="206" name="Rectangle 6"/>
          <p:cNvSpPr txBox="1"/>
          <p:nvPr/>
        </p:nvSpPr>
        <p:spPr>
          <a:xfrm>
            <a:off x="811911" y="4021921"/>
            <a:ext cx="2374667" cy="27546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1200">
                <a:solidFill>
                  <a:srgbClr val="0D5BDC"/>
                </a:solidFill>
                <a:latin typeface="Times New Roman"/>
                <a:ea typeface="Times New Roman"/>
                <a:cs typeface="Times New Roman"/>
                <a:sym typeface="Times New Roman"/>
              </a:defRPr>
            </a:pPr>
            <a:r>
              <a:t>let</a:t>
            </a:r>
            <a:r>
              <a:rPr b="0">
                <a:solidFill>
                  <a:srgbClr val="000000"/>
                </a:solidFill>
              </a:rPr>
              <a:t> color = COLOR_ORANGE;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110;p19"/>
          <p:cNvSpPr txBox="1"/>
          <p:nvPr/>
        </p:nvSpPr>
        <p:spPr>
          <a:xfrm>
            <a:off x="765544" y="381010"/>
            <a:ext cx="489097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a:t>
            </a:r>
          </a:p>
        </p:txBody>
      </p:sp>
      <p:sp>
        <p:nvSpPr>
          <p:cNvPr id="209" name="object 79"/>
          <p:cNvSpPr txBox="1"/>
          <p:nvPr/>
        </p:nvSpPr>
        <p:spPr>
          <a:xfrm>
            <a:off x="614914" y="909510"/>
            <a:ext cx="7487096" cy="139974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150000"/>
              </a:lnSpc>
              <a:defRPr>
                <a:latin typeface="Times New Roman"/>
                <a:ea typeface="Times New Roman"/>
                <a:cs typeface="Times New Roman"/>
                <a:sym typeface="Times New Roman"/>
              </a:defRPr>
            </a:pPr>
            <a:r>
              <a:t>Une valeur en JavaScript est toujours d'un certain type. Par exemple, une chaîne ou un nombre.</a:t>
            </a:r>
          </a:p>
          <a:p>
            <a:pPr>
              <a:lnSpc>
                <a:spcPct val="150000"/>
              </a:lnSpc>
              <a:defRPr>
                <a:latin typeface="Times New Roman"/>
                <a:ea typeface="Times New Roman"/>
                <a:cs typeface="Times New Roman"/>
                <a:sym typeface="Times New Roman"/>
              </a:defRPr>
            </a:pPr>
            <a:r>
              <a:t>Il existe huit types de données de base en JavaScript. Ici, nous les couvrirons en général et dans les chapitres suivants, nous parlerons de chacun d'eux en détail.</a:t>
            </a:r>
          </a:p>
          <a:p>
            <a:pPr>
              <a:lnSpc>
                <a:spcPct val="150000"/>
              </a:lnSpc>
              <a:defRPr>
                <a:latin typeface="Times New Roman"/>
                <a:ea typeface="Times New Roman"/>
                <a:cs typeface="Times New Roman"/>
                <a:sym typeface="Times New Roman"/>
              </a:defRPr>
            </a:pPr>
            <a:r>
              <a:t>On peut mettre n'importe quel type dans une variable. Par exemple, une variable peut à un moment être une chaîne puis stocker un nombre :</a:t>
            </a:r>
          </a:p>
        </p:txBody>
      </p:sp>
      <p:pic>
        <p:nvPicPr>
          <p:cNvPr id="210" name="Image 3" descr="Image 3"/>
          <p:cNvPicPr>
            <a:picLocks noChangeAspect="1"/>
          </p:cNvPicPr>
          <p:nvPr/>
        </p:nvPicPr>
        <p:blipFill>
          <a:blip r:embed="rId2">
            <a:extLst/>
          </a:blip>
          <a:stretch>
            <a:fillRect/>
          </a:stretch>
        </p:blipFill>
        <p:spPr>
          <a:xfrm>
            <a:off x="614914" y="2765662"/>
            <a:ext cx="2228851" cy="485776"/>
          </a:xfrm>
          <a:prstGeom prst="rect">
            <a:avLst/>
          </a:prstGeom>
          <a:ln w="12700">
            <a:miter lim="400000"/>
          </a:ln>
        </p:spPr>
      </p:pic>
      <p:sp>
        <p:nvSpPr>
          <p:cNvPr id="211" name="ZoneTexte 7"/>
          <p:cNvSpPr txBox="1"/>
          <p:nvPr/>
        </p:nvSpPr>
        <p:spPr>
          <a:xfrm>
            <a:off x="587093" y="3429403"/>
            <a:ext cx="7969813"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Les langages de programmation qui permettent de telles choses, comme JavaScript, sont appelés "typés dynamiquement", ce qui signifie qu'il existe des types de données, mais que les variables ne sont liées à aucun d'entre eux.</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10;p19"/>
          <p:cNvSpPr txBox="1"/>
          <p:nvPr/>
        </p:nvSpPr>
        <p:spPr>
          <a:xfrm>
            <a:off x="733646" y="381010"/>
            <a:ext cx="4922875"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a:t>
            </a:r>
          </a:p>
        </p:txBody>
      </p:sp>
      <p:sp>
        <p:nvSpPr>
          <p:cNvPr id="214" name="Rectangle 1"/>
          <p:cNvSpPr txBox="1"/>
          <p:nvPr/>
        </p:nvSpPr>
        <p:spPr>
          <a:xfrm>
            <a:off x="770576" y="979674"/>
            <a:ext cx="7946775" cy="34027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Il existe 8 types de données de base en JavaScript.</a:t>
            </a:r>
          </a:p>
          <a:p>
            <a:pPr>
              <a:defRPr>
                <a:latin typeface="Times New Roman"/>
                <a:ea typeface="Times New Roman"/>
                <a:cs typeface="Times New Roman"/>
                <a:sym typeface="Times New Roman"/>
              </a:defRPr>
            </a:p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Number</a:t>
            </a:r>
            <a:r>
              <a:rPr b="0">
                <a:solidFill>
                  <a:srgbClr val="000000"/>
                </a:solidFill>
              </a:rPr>
              <a:t> pour les nombres de toute nature : entier ou virgule flottante, les entiers sont limités par </a:t>
            </a:r>
            <a:r>
              <a:rPr>
                <a:solidFill>
                  <a:srgbClr val="000000"/>
                </a:solidFill>
              </a:rPr>
              <a:t>.±(2</a:t>
            </a:r>
            <a:r>
              <a:rPr baseline="30000">
                <a:solidFill>
                  <a:srgbClr val="000000"/>
                </a:solidFill>
              </a:rPr>
              <a:t>53</a:t>
            </a:r>
            <a:r>
              <a:rPr>
                <a:solidFill>
                  <a:srgbClr val="000000"/>
                </a:solidFill>
              </a:rPr>
              <a:t>-1) </a:t>
            </a:r>
            <a:endParaRPr>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bigintest</a:t>
            </a:r>
            <a:r>
              <a:rPr b="0">
                <a:solidFill>
                  <a:srgbClr val="000000"/>
                </a:solidFill>
              </a:rPr>
              <a:t> pour les nombres entiers de longueur arbitraire.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String</a:t>
            </a:r>
            <a:r>
              <a:rPr b="0">
                <a:solidFill>
                  <a:srgbClr val="000000"/>
                </a:solidFill>
              </a:rPr>
              <a:t> pour les chaines de caractères. Une chaîne peut avoir zéro ou plusieurs caractères, il n'y a pas de type distinct à caractère unique.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Boolean</a:t>
            </a:r>
            <a:r>
              <a:rPr b="0">
                <a:solidFill>
                  <a:srgbClr val="000000"/>
                </a:solidFill>
              </a:rPr>
              <a:t> pour </a:t>
            </a:r>
            <a:r>
              <a:rPr>
                <a:solidFill>
                  <a:srgbClr val="000000"/>
                </a:solidFill>
              </a:rPr>
              <a:t>true/ false</a:t>
            </a:r>
            <a:r>
              <a:rPr b="0">
                <a:solidFill>
                  <a:srgbClr val="000000"/>
                </a:solidFill>
              </a:rPr>
              <a:t>.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Nul</a:t>
            </a:r>
            <a:r>
              <a:rPr b="0">
                <a:solidFill>
                  <a:srgbClr val="000000"/>
                </a:solidFill>
              </a:rPr>
              <a:t>l pour les valeurs inconnues - un type autonome qui a une seule valeur </a:t>
            </a:r>
            <a:r>
              <a:rPr>
                <a:solidFill>
                  <a:srgbClr val="000000"/>
                </a:solidFill>
              </a:rPr>
              <a:t>null</a:t>
            </a:r>
            <a:r>
              <a:rPr b="0">
                <a:solidFill>
                  <a:srgbClr val="000000"/>
                </a:solidFill>
              </a:rPr>
              <a:t>.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Undefined</a:t>
            </a:r>
            <a:r>
              <a:rPr b="0">
                <a:solidFill>
                  <a:srgbClr val="000000"/>
                </a:solidFill>
              </a:rPr>
              <a:t> pour les valeurs non affectées - un type autonome qui a une seule valeur </a:t>
            </a:r>
            <a:r>
              <a:rPr>
                <a:solidFill>
                  <a:srgbClr val="000000"/>
                </a:solidFill>
              </a:rPr>
              <a:t>undefined</a:t>
            </a:r>
            <a:r>
              <a:rPr b="0">
                <a:solidFill>
                  <a:srgbClr val="000000"/>
                </a:solidFill>
              </a:rPr>
              <a:t>.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Object</a:t>
            </a:r>
            <a:r>
              <a:rPr b="0">
                <a:solidFill>
                  <a:srgbClr val="000000"/>
                </a:solidFill>
              </a:rPr>
              <a:t> pour des structures de données plus complexes.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Symbol</a:t>
            </a:r>
            <a:r>
              <a:rPr b="0">
                <a:solidFill>
                  <a:srgbClr val="000000"/>
                </a:solidFill>
              </a:rPr>
              <a:t> pour les identifiants uniques. </a:t>
            </a:r>
            <a:endParaRPr b="0">
              <a:solidFill>
                <a:srgbClr val="000000"/>
              </a:solidFill>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String</a:t>
            </a:r>
          </a:p>
        </p:txBody>
      </p:sp>
      <p:sp>
        <p:nvSpPr>
          <p:cNvPr id="217" name="ZoneTexte 7"/>
          <p:cNvSpPr txBox="1"/>
          <p:nvPr/>
        </p:nvSpPr>
        <p:spPr>
          <a:xfrm>
            <a:off x="577347" y="981003"/>
            <a:ext cx="7978673"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En JavaScript, les données textuelles sont stockées sous forme de chaînes. Il n'y a pas de type distinct pour un seul caractère.</a:t>
            </a:r>
          </a:p>
        </p:txBody>
      </p:sp>
      <p:sp>
        <p:nvSpPr>
          <p:cNvPr id="218" name="ZoneTexte 9"/>
          <p:cNvSpPr txBox="1"/>
          <p:nvPr/>
        </p:nvSpPr>
        <p:spPr>
          <a:xfrm>
            <a:off x="577348" y="1538926"/>
            <a:ext cx="5033452"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Les chaînes peuvent être entourées de </a:t>
            </a:r>
            <a:r>
              <a:rPr b="1"/>
              <a:t>guillemets simples</a:t>
            </a:r>
            <a:r>
              <a:t>, de </a:t>
            </a:r>
            <a:r>
              <a:rPr b="1"/>
              <a:t>guillemets doubles </a:t>
            </a:r>
            <a:r>
              <a:t>ou de </a:t>
            </a:r>
            <a:r>
              <a:rPr b="1"/>
              <a:t>backticks</a:t>
            </a:r>
            <a:r>
              <a:t> :</a:t>
            </a:r>
          </a:p>
        </p:txBody>
      </p:sp>
      <p:pic>
        <p:nvPicPr>
          <p:cNvPr id="219" name="Image 8" descr="Image 8"/>
          <p:cNvPicPr>
            <a:picLocks noChangeAspect="1"/>
          </p:cNvPicPr>
          <p:nvPr/>
        </p:nvPicPr>
        <p:blipFill>
          <a:blip r:embed="rId2">
            <a:extLst/>
          </a:blip>
          <a:stretch>
            <a:fillRect/>
          </a:stretch>
        </p:blipFill>
        <p:spPr>
          <a:xfrm>
            <a:off x="5915692" y="1538926"/>
            <a:ext cx="2292388" cy="756001"/>
          </a:xfrm>
          <a:prstGeom prst="rect">
            <a:avLst/>
          </a:prstGeom>
          <a:ln w="12700">
            <a:miter lim="400000"/>
          </a:ln>
        </p:spPr>
      </p:pic>
      <p:sp>
        <p:nvSpPr>
          <p:cNvPr id="220" name="Rectangle 1"/>
          <p:cNvSpPr txBox="1"/>
          <p:nvPr/>
        </p:nvSpPr>
        <p:spPr>
          <a:xfrm>
            <a:off x="577347" y="2480305"/>
            <a:ext cx="438664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Les </a:t>
            </a:r>
            <a:r>
              <a:rPr b="1"/>
              <a:t>backticks</a:t>
            </a:r>
            <a:r>
              <a:t>, nous permettent d'intégrer n'importe quelle expression dans la chaîne, en l'enveloppant dans </a:t>
            </a:r>
            <a:r>
              <a:rPr b="1">
                <a:solidFill>
                  <a:srgbClr val="EF8600"/>
                </a:solidFill>
              </a:rPr>
              <a:t>${…}</a:t>
            </a:r>
            <a:r>
              <a:t>: </a:t>
            </a:r>
          </a:p>
        </p:txBody>
      </p:sp>
      <p:pic>
        <p:nvPicPr>
          <p:cNvPr id="221" name="Image 12" descr="Image 12"/>
          <p:cNvPicPr>
            <a:picLocks noChangeAspect="1"/>
          </p:cNvPicPr>
          <p:nvPr/>
        </p:nvPicPr>
        <p:blipFill>
          <a:blip r:embed="rId3">
            <a:extLst/>
          </a:blip>
          <a:stretch>
            <a:fillRect/>
          </a:stretch>
        </p:blipFill>
        <p:spPr>
          <a:xfrm>
            <a:off x="5915692" y="2444537"/>
            <a:ext cx="1987083" cy="936001"/>
          </a:xfrm>
          <a:prstGeom prst="rect">
            <a:avLst/>
          </a:prstGeom>
          <a:ln w="12700">
            <a:miter lim="400000"/>
          </a:ln>
        </p:spPr>
      </p:pic>
      <p:sp>
        <p:nvSpPr>
          <p:cNvPr id="222" name="ZoneTexte 16"/>
          <p:cNvSpPr txBox="1"/>
          <p:nvPr/>
        </p:nvSpPr>
        <p:spPr>
          <a:xfrm>
            <a:off x="577347" y="3388750"/>
            <a:ext cx="493776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Un autre avantage de l'utilisation des </a:t>
            </a:r>
            <a:r>
              <a:rPr b="1"/>
              <a:t>backticks</a:t>
            </a:r>
            <a:r>
              <a:t> est qu'ils permettent à une chaîne de s'étendre sur plusieurs lignes :</a:t>
            </a:r>
          </a:p>
        </p:txBody>
      </p:sp>
      <p:pic>
        <p:nvPicPr>
          <p:cNvPr id="223" name="Image 15" descr="Image 15"/>
          <p:cNvPicPr>
            <a:picLocks noChangeAspect="1"/>
          </p:cNvPicPr>
          <p:nvPr/>
        </p:nvPicPr>
        <p:blipFill>
          <a:blip r:embed="rId4">
            <a:extLst/>
          </a:blip>
          <a:stretch>
            <a:fillRect/>
          </a:stretch>
        </p:blipFill>
        <p:spPr>
          <a:xfrm>
            <a:off x="5915692" y="3530146"/>
            <a:ext cx="1460161" cy="864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String</a:t>
            </a:r>
          </a:p>
        </p:txBody>
      </p:sp>
      <p:sp>
        <p:nvSpPr>
          <p:cNvPr id="226" name="ZoneTexte 11"/>
          <p:cNvSpPr txBox="1"/>
          <p:nvPr/>
        </p:nvSpPr>
        <p:spPr>
          <a:xfrm>
            <a:off x="426724" y="999563"/>
            <a:ext cx="182419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Longueur de chaine</a:t>
            </a:r>
          </a:p>
        </p:txBody>
      </p:sp>
      <p:sp>
        <p:nvSpPr>
          <p:cNvPr id="227" name="Rectangle 1"/>
          <p:cNvSpPr txBox="1"/>
          <p:nvPr/>
        </p:nvSpPr>
        <p:spPr>
          <a:xfrm>
            <a:off x="426724" y="1317686"/>
            <a:ext cx="3810710" cy="28708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propriété </a:t>
            </a:r>
            <a:r>
              <a:rPr b="1"/>
              <a:t>length</a:t>
            </a:r>
            <a:r>
              <a:t> a la longueur de chaîne :</a:t>
            </a:r>
          </a:p>
        </p:txBody>
      </p:sp>
      <p:pic>
        <p:nvPicPr>
          <p:cNvPr id="228" name="Image 4" descr="Image 4"/>
          <p:cNvPicPr>
            <a:picLocks noChangeAspect="1"/>
          </p:cNvPicPr>
          <p:nvPr/>
        </p:nvPicPr>
        <p:blipFill>
          <a:blip r:embed="rId2">
            <a:extLst/>
          </a:blip>
          <a:stretch>
            <a:fillRect/>
          </a:stretch>
        </p:blipFill>
        <p:spPr>
          <a:xfrm>
            <a:off x="6175745" y="1134070"/>
            <a:ext cx="1736348" cy="576002"/>
          </a:xfrm>
          <a:prstGeom prst="rect">
            <a:avLst/>
          </a:prstGeom>
          <a:ln w="12700">
            <a:miter lim="400000"/>
          </a:ln>
        </p:spPr>
      </p:pic>
      <p:sp>
        <p:nvSpPr>
          <p:cNvPr id="229" name="ZoneTexte 14"/>
          <p:cNvSpPr txBox="1"/>
          <p:nvPr/>
        </p:nvSpPr>
        <p:spPr>
          <a:xfrm>
            <a:off x="426724" y="1864338"/>
            <a:ext cx="2080259"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Accéder aux caractères</a:t>
            </a:r>
          </a:p>
        </p:txBody>
      </p:sp>
      <p:sp>
        <p:nvSpPr>
          <p:cNvPr id="230" name="Rectangle 2"/>
          <p:cNvSpPr txBox="1"/>
          <p:nvPr/>
        </p:nvSpPr>
        <p:spPr>
          <a:xfrm>
            <a:off x="426724" y="2308692"/>
            <a:ext cx="582203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Pour obtenir un caractère à la position pos, utilisez des crochets </a:t>
            </a:r>
            <a:r>
              <a:rPr b="1"/>
              <a:t>[pos] </a:t>
            </a:r>
            <a:r>
              <a:t>ou appelez la méthode </a:t>
            </a:r>
            <a:r>
              <a:rPr b="1"/>
              <a:t>str.charAt(pos)</a:t>
            </a:r>
          </a:p>
        </p:txBody>
      </p:sp>
      <p:pic>
        <p:nvPicPr>
          <p:cNvPr id="231" name="Image 15" descr="Image 15"/>
          <p:cNvPicPr>
            <a:picLocks noChangeAspect="1"/>
          </p:cNvPicPr>
          <p:nvPr/>
        </p:nvPicPr>
        <p:blipFill>
          <a:blip r:embed="rId3">
            <a:extLst/>
          </a:blip>
          <a:stretch>
            <a:fillRect/>
          </a:stretch>
        </p:blipFill>
        <p:spPr>
          <a:xfrm>
            <a:off x="6175745" y="2018227"/>
            <a:ext cx="1577740" cy="576001"/>
          </a:xfrm>
          <a:prstGeom prst="rect">
            <a:avLst/>
          </a:prstGeom>
          <a:ln w="12700">
            <a:miter lim="400000"/>
          </a:ln>
        </p:spPr>
      </p:pic>
      <p:sp>
        <p:nvSpPr>
          <p:cNvPr id="232" name="ZoneTexte 19"/>
          <p:cNvSpPr txBox="1"/>
          <p:nvPr/>
        </p:nvSpPr>
        <p:spPr>
          <a:xfrm>
            <a:off x="426724" y="2904627"/>
            <a:ext cx="1600905"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Changer la casse</a:t>
            </a:r>
          </a:p>
        </p:txBody>
      </p:sp>
      <p:sp>
        <p:nvSpPr>
          <p:cNvPr id="233" name="ZoneTexte 21"/>
          <p:cNvSpPr txBox="1"/>
          <p:nvPr/>
        </p:nvSpPr>
        <p:spPr>
          <a:xfrm>
            <a:off x="426725" y="3147697"/>
            <a:ext cx="5097248"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Les méthodes </a:t>
            </a:r>
            <a:r>
              <a:rPr b="1"/>
              <a:t>toLowerCase() </a:t>
            </a:r>
            <a:r>
              <a:t>et </a:t>
            </a:r>
            <a:r>
              <a:rPr b="1"/>
              <a:t>toUpperCase() </a:t>
            </a:r>
            <a:r>
              <a:t>changent la casse :</a:t>
            </a:r>
          </a:p>
        </p:txBody>
      </p:sp>
      <p:pic>
        <p:nvPicPr>
          <p:cNvPr id="234" name="Image 20" descr="Image 20"/>
          <p:cNvPicPr>
            <a:picLocks noChangeAspect="1"/>
          </p:cNvPicPr>
          <p:nvPr/>
        </p:nvPicPr>
        <p:blipFill>
          <a:blip r:embed="rId4">
            <a:extLst/>
          </a:blip>
          <a:stretch>
            <a:fillRect/>
          </a:stretch>
        </p:blipFill>
        <p:spPr>
          <a:xfrm>
            <a:off x="6175745" y="3002313"/>
            <a:ext cx="1666411" cy="6120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String</a:t>
            </a:r>
          </a:p>
        </p:txBody>
      </p:sp>
      <p:sp>
        <p:nvSpPr>
          <p:cNvPr id="237" name="ZoneTexte 11"/>
          <p:cNvSpPr txBox="1"/>
          <p:nvPr/>
        </p:nvSpPr>
        <p:spPr>
          <a:xfrm>
            <a:off x="426724" y="999563"/>
            <a:ext cx="1824196"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Recherche</a:t>
            </a:r>
          </a:p>
        </p:txBody>
      </p:sp>
      <p:sp>
        <p:nvSpPr>
          <p:cNvPr id="238" name="ZoneTexte 19"/>
          <p:cNvSpPr txBox="1"/>
          <p:nvPr/>
        </p:nvSpPr>
        <p:spPr>
          <a:xfrm>
            <a:off x="426724" y="2904627"/>
            <a:ext cx="1600905"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Méthode split()</a:t>
            </a:r>
          </a:p>
        </p:txBody>
      </p:sp>
      <p:sp>
        <p:nvSpPr>
          <p:cNvPr id="239" name="Rectangle 1"/>
          <p:cNvSpPr txBox="1"/>
          <p:nvPr/>
        </p:nvSpPr>
        <p:spPr>
          <a:xfrm>
            <a:off x="426724" y="1407158"/>
            <a:ext cx="4879144"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t>indexOf()</a:t>
            </a:r>
            <a:r>
              <a:t> renvoie l'indice de la première occurence de la valeur cherchée au sein de la chaîne courante (à partir de indexDébut). Elle renvoie -1 si la valeur cherchée n'est pas trouvée. </a:t>
            </a:r>
          </a:p>
        </p:txBody>
      </p:sp>
      <p:pic>
        <p:nvPicPr>
          <p:cNvPr id="240" name="Image 5" descr="Image 5"/>
          <p:cNvPicPr>
            <a:picLocks noChangeAspect="1"/>
          </p:cNvPicPr>
          <p:nvPr/>
        </p:nvPicPr>
        <p:blipFill>
          <a:blip r:embed="rId2">
            <a:extLst/>
          </a:blip>
          <a:stretch>
            <a:fillRect/>
          </a:stretch>
        </p:blipFill>
        <p:spPr>
          <a:xfrm>
            <a:off x="6430486" y="1252556"/>
            <a:ext cx="2058526" cy="1080000"/>
          </a:xfrm>
          <a:prstGeom prst="rect">
            <a:avLst/>
          </a:prstGeom>
          <a:ln w="12700">
            <a:miter lim="400000"/>
          </a:ln>
        </p:spPr>
      </p:pic>
      <p:sp>
        <p:nvSpPr>
          <p:cNvPr id="241" name="Rectangle 2"/>
          <p:cNvSpPr txBox="1"/>
          <p:nvPr/>
        </p:nvSpPr>
        <p:spPr>
          <a:xfrm>
            <a:off x="426724" y="3336132"/>
            <a:ext cx="5449892" cy="8966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t>split()</a:t>
            </a:r>
            <a:r>
              <a:t> divise une chaîne de caractères en une liste ordonnée de sous-chaînes, place ces sous-chaînes dans un tableau et retourne le tableau. La division est effectuée en recherchant un motif ; où le motif est fourni comme premier paramètre dans l'appel de la méthode. </a:t>
            </a:r>
          </a:p>
        </p:txBody>
      </p:sp>
      <p:pic>
        <p:nvPicPr>
          <p:cNvPr id="242" name="Image 9" descr="Image 9"/>
          <p:cNvPicPr>
            <a:picLocks noChangeAspect="1"/>
          </p:cNvPicPr>
          <p:nvPr/>
        </p:nvPicPr>
        <p:blipFill>
          <a:blip r:embed="rId3">
            <a:extLst/>
          </a:blip>
          <a:stretch>
            <a:fillRect/>
          </a:stretch>
        </p:blipFill>
        <p:spPr>
          <a:xfrm>
            <a:off x="6430486" y="3307422"/>
            <a:ext cx="2433195" cy="10440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Number</a:t>
            </a:r>
          </a:p>
        </p:txBody>
      </p:sp>
      <p:sp>
        <p:nvSpPr>
          <p:cNvPr id="245" name="Rectangle 1"/>
          <p:cNvSpPr txBox="1"/>
          <p:nvPr/>
        </p:nvSpPr>
        <p:spPr>
          <a:xfrm>
            <a:off x="593297" y="835129"/>
            <a:ext cx="7957406" cy="9885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Le type </a:t>
            </a:r>
            <a:r>
              <a:rPr b="1">
                <a:solidFill>
                  <a:srgbClr val="EF8600"/>
                </a:solidFill>
              </a:rPr>
              <a:t>number</a:t>
            </a:r>
            <a:r>
              <a:t> représente à la fois des nombres entiers et des nombres à virgule flottante.</a:t>
            </a:r>
          </a:p>
          <a:p>
            <a:pPr>
              <a:lnSpc>
                <a:spcPct val="150000"/>
              </a:lnSpc>
              <a:defRPr sz="1600">
                <a:latin typeface="Times New Roman"/>
                <a:ea typeface="Times New Roman"/>
                <a:cs typeface="Times New Roman"/>
                <a:sym typeface="Times New Roman"/>
              </a:defRPr>
            </a:pPr>
            <a:r>
              <a:t>Il existe de nombreuses opérations sur les nombres, par exemple la multiplication </a:t>
            </a:r>
            <a:r>
              <a:rPr b="1">
                <a:solidFill>
                  <a:srgbClr val="EF8600"/>
                </a:solidFill>
              </a:rPr>
              <a:t>*</a:t>
            </a:r>
            <a:r>
              <a:t>, la division </a:t>
            </a:r>
            <a:r>
              <a:rPr b="1">
                <a:solidFill>
                  <a:srgbClr val="EF8600"/>
                </a:solidFill>
              </a:rPr>
              <a:t>/</a:t>
            </a:r>
            <a:r>
              <a:t>, l'addition </a:t>
            </a:r>
            <a:r>
              <a:rPr b="1">
                <a:solidFill>
                  <a:srgbClr val="EF8600"/>
                </a:solidFill>
              </a:rPr>
              <a:t>+</a:t>
            </a:r>
            <a:r>
              <a:t>, la soustraction </a:t>
            </a:r>
            <a:r>
              <a:rPr b="1">
                <a:solidFill>
                  <a:srgbClr val="EF8600"/>
                </a:solidFill>
              </a:rPr>
              <a:t>-</a:t>
            </a:r>
            <a:r>
              <a:t>, etc.</a:t>
            </a:r>
          </a:p>
        </p:txBody>
      </p:sp>
      <p:pic>
        <p:nvPicPr>
          <p:cNvPr id="246" name="Image 4" descr="Image 4"/>
          <p:cNvPicPr>
            <a:picLocks noChangeAspect="1"/>
          </p:cNvPicPr>
          <p:nvPr/>
        </p:nvPicPr>
        <p:blipFill>
          <a:blip r:embed="rId2">
            <a:extLst/>
          </a:blip>
          <a:stretch>
            <a:fillRect/>
          </a:stretch>
        </p:blipFill>
        <p:spPr>
          <a:xfrm>
            <a:off x="614914" y="3265608"/>
            <a:ext cx="1685926" cy="628651"/>
          </a:xfrm>
          <a:prstGeom prst="rect">
            <a:avLst/>
          </a:prstGeom>
          <a:ln w="12700">
            <a:miter lim="400000"/>
          </a:ln>
        </p:spPr>
      </p:pic>
      <p:sp>
        <p:nvSpPr>
          <p:cNvPr id="247" name="Rectangle 2"/>
          <p:cNvSpPr txBox="1"/>
          <p:nvPr/>
        </p:nvSpPr>
        <p:spPr>
          <a:xfrm>
            <a:off x="593297" y="2192805"/>
            <a:ext cx="7957406" cy="6499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Outre les nombres normaux, il existe des « valeurs numériques spéciales » qui appartiennent également à ce type de données : </a:t>
            </a:r>
            <a:r>
              <a:rPr b="1"/>
              <a:t>Infinity</a:t>
            </a:r>
            <a:r>
              <a:t>, </a:t>
            </a:r>
            <a:r>
              <a:rPr b="1"/>
              <a:t>-Infinity </a:t>
            </a:r>
            <a:r>
              <a:t>et </a:t>
            </a:r>
            <a:r>
              <a:rPr b="1"/>
              <a:t>NaN</a:t>
            </a:r>
            <a:r>
              <a:t>.</a:t>
            </a:r>
          </a:p>
        </p:txBody>
      </p:sp>
      <p:pic>
        <p:nvPicPr>
          <p:cNvPr id="248" name="Image 3" descr="Image 3"/>
          <p:cNvPicPr>
            <a:picLocks noChangeAspect="1"/>
          </p:cNvPicPr>
          <p:nvPr/>
        </p:nvPicPr>
        <p:blipFill>
          <a:blip r:embed="rId3">
            <a:extLst/>
          </a:blip>
          <a:stretch>
            <a:fillRect/>
          </a:stretch>
        </p:blipFill>
        <p:spPr>
          <a:xfrm>
            <a:off x="2493510" y="3251749"/>
            <a:ext cx="2078490" cy="864001"/>
          </a:xfrm>
          <a:prstGeom prst="rect">
            <a:avLst/>
          </a:prstGeom>
          <a:ln w="12700">
            <a:miter lim="400000"/>
          </a:ln>
        </p:spPr>
      </p:pic>
      <p:pic>
        <p:nvPicPr>
          <p:cNvPr id="249" name="Image 7" descr="Image 7"/>
          <p:cNvPicPr>
            <a:picLocks noChangeAspect="1"/>
          </p:cNvPicPr>
          <p:nvPr/>
        </p:nvPicPr>
        <p:blipFill>
          <a:blip r:embed="rId4">
            <a:extLst/>
          </a:blip>
          <a:stretch>
            <a:fillRect/>
          </a:stretch>
        </p:blipFill>
        <p:spPr>
          <a:xfrm>
            <a:off x="5167976" y="3350374"/>
            <a:ext cx="1381126" cy="666751"/>
          </a:xfrm>
          <a:prstGeom prst="rect">
            <a:avLst/>
          </a:prstGeom>
          <a:ln w="12700">
            <a:miter lim="400000"/>
          </a:ln>
        </p:spPr>
      </p:pic>
      <p:pic>
        <p:nvPicPr>
          <p:cNvPr id="250" name="Image 9" descr="Image 9"/>
          <p:cNvPicPr>
            <a:picLocks noChangeAspect="1"/>
          </p:cNvPicPr>
          <p:nvPr/>
        </p:nvPicPr>
        <p:blipFill>
          <a:blip r:embed="rId5">
            <a:extLst/>
          </a:blip>
          <a:stretch>
            <a:fillRect/>
          </a:stretch>
        </p:blipFill>
        <p:spPr>
          <a:xfrm>
            <a:off x="6899975" y="3358893"/>
            <a:ext cx="1362076" cy="63817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Number</a:t>
            </a:r>
          </a:p>
        </p:txBody>
      </p:sp>
      <p:sp>
        <p:nvSpPr>
          <p:cNvPr id="253" name="ZoneTexte 10"/>
          <p:cNvSpPr txBox="1"/>
          <p:nvPr/>
        </p:nvSpPr>
        <p:spPr>
          <a:xfrm>
            <a:off x="660634" y="768435"/>
            <a:ext cx="1250038"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Arrondi</a:t>
            </a:r>
          </a:p>
        </p:txBody>
      </p:sp>
      <p:sp>
        <p:nvSpPr>
          <p:cNvPr id="254" name="ZoneTexte 12"/>
          <p:cNvSpPr txBox="1"/>
          <p:nvPr/>
        </p:nvSpPr>
        <p:spPr>
          <a:xfrm>
            <a:off x="660634" y="1006322"/>
            <a:ext cx="742755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L'arrondi est l'une des opérations les plus utilisées lorsque l'on travaille avec des nombres.</a:t>
            </a:r>
          </a:p>
        </p:txBody>
      </p:sp>
      <p:sp>
        <p:nvSpPr>
          <p:cNvPr id="255" name="Rectangle 1"/>
          <p:cNvSpPr txBox="1"/>
          <p:nvPr/>
        </p:nvSpPr>
        <p:spPr>
          <a:xfrm>
            <a:off x="660634" y="1308366"/>
            <a:ext cx="8244487" cy="130362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300">
                <a:latin typeface="Times New Roman"/>
                <a:ea typeface="Times New Roman"/>
                <a:cs typeface="Times New Roman"/>
                <a:sym typeface="Times New Roman"/>
              </a:defRPr>
            </a:pPr>
            <a:r>
              <a:t>Il existe plusieurs fonctions intégrées pour l'arrondi :</a:t>
            </a:r>
          </a:p>
          <a:p>
            <a:pPr>
              <a:defRPr sz="1300">
                <a:latin typeface="Times New Roman"/>
                <a:ea typeface="Times New Roman"/>
                <a:cs typeface="Times New Roman"/>
                <a:sym typeface="Times New Roman"/>
              </a:defRPr>
            </a:pPr>
          </a:p>
          <a:p>
            <a:pPr>
              <a:defRPr b="1" sz="1300">
                <a:latin typeface="Times New Roman"/>
                <a:ea typeface="Times New Roman"/>
                <a:cs typeface="Times New Roman"/>
                <a:sym typeface="Times New Roman"/>
              </a:defRPr>
            </a:pPr>
            <a:r>
              <a:t>Math.floor </a:t>
            </a:r>
            <a:r>
              <a:rPr b="0"/>
              <a:t>: Arrondit à l'inférieur : </a:t>
            </a:r>
            <a:r>
              <a:t>3.1 </a:t>
            </a:r>
            <a:r>
              <a:rPr b="0"/>
              <a:t>devient 3, et -</a:t>
            </a:r>
            <a:r>
              <a:t>1.1</a:t>
            </a:r>
            <a:r>
              <a:rPr b="0"/>
              <a:t>devient </a:t>
            </a:r>
            <a:r>
              <a:t>-2</a:t>
            </a:r>
            <a:r>
              <a:rPr b="0"/>
              <a:t>. </a:t>
            </a:r>
            <a:endParaRPr b="0"/>
          </a:p>
          <a:p>
            <a:pPr>
              <a:defRPr b="1" sz="1300">
                <a:latin typeface="Times New Roman"/>
                <a:ea typeface="Times New Roman"/>
                <a:cs typeface="Times New Roman"/>
                <a:sym typeface="Times New Roman"/>
              </a:defRPr>
            </a:pPr>
            <a:r>
              <a:t>Math.ceil </a:t>
            </a:r>
            <a:r>
              <a:rPr b="0"/>
              <a:t>: Arrondit au supérieur : 3.1devient 4, et -1.1devient -1. </a:t>
            </a:r>
            <a:endParaRPr b="0"/>
          </a:p>
          <a:p>
            <a:pPr>
              <a:defRPr b="1" sz="1300">
                <a:latin typeface="Times New Roman"/>
                <a:ea typeface="Times New Roman"/>
                <a:cs typeface="Times New Roman"/>
                <a:sym typeface="Times New Roman"/>
              </a:defRPr>
            </a:pPr>
            <a:r>
              <a:t>Math.round </a:t>
            </a:r>
            <a:r>
              <a:rPr b="0"/>
              <a:t>: Arrondit à l'entier le plus proche : </a:t>
            </a:r>
            <a:r>
              <a:t>3.1 </a:t>
            </a:r>
            <a:r>
              <a:rPr b="0"/>
              <a:t>devient </a:t>
            </a:r>
            <a:r>
              <a:t>3</a:t>
            </a:r>
            <a:r>
              <a:rPr b="0"/>
              <a:t>, </a:t>
            </a:r>
            <a:r>
              <a:t>3.6</a:t>
            </a:r>
            <a:r>
              <a:rPr b="0"/>
              <a:t> devient </a:t>
            </a:r>
            <a:r>
              <a:t>4</a:t>
            </a:r>
            <a:r>
              <a:rPr b="0"/>
              <a:t>, la casse médiane : </a:t>
            </a:r>
            <a:r>
              <a:t>3.5</a:t>
            </a:r>
            <a:r>
              <a:rPr b="0"/>
              <a:t> arrondit à 4 trop. </a:t>
            </a:r>
            <a:endParaRPr b="0"/>
          </a:p>
          <a:p>
            <a:pPr>
              <a:defRPr b="1" sz="1300">
                <a:latin typeface="Times New Roman"/>
                <a:ea typeface="Times New Roman"/>
                <a:cs typeface="Times New Roman"/>
                <a:sym typeface="Times New Roman"/>
              </a:defRPr>
            </a:pPr>
            <a:r>
              <a:t>Math.trunc </a:t>
            </a:r>
            <a:r>
              <a:rPr b="0"/>
              <a:t>: Supprime tout ce qui se trouve après la virgule décimale sans arrondi : 3.1devient 3, -1.1devient -1. </a:t>
            </a:r>
          </a:p>
        </p:txBody>
      </p:sp>
      <p:pic>
        <p:nvPicPr>
          <p:cNvPr id="256" name="Image 13" descr="Image 13"/>
          <p:cNvPicPr>
            <a:picLocks noChangeAspect="1"/>
          </p:cNvPicPr>
          <p:nvPr/>
        </p:nvPicPr>
        <p:blipFill>
          <a:blip r:embed="rId2">
            <a:extLst/>
          </a:blip>
          <a:stretch>
            <a:fillRect/>
          </a:stretch>
        </p:blipFill>
        <p:spPr>
          <a:xfrm>
            <a:off x="2273704" y="3456008"/>
            <a:ext cx="1724026" cy="885826"/>
          </a:xfrm>
          <a:prstGeom prst="rect">
            <a:avLst/>
          </a:prstGeom>
          <a:ln w="12700">
            <a:miter lim="400000"/>
          </a:ln>
        </p:spPr>
      </p:pic>
      <p:sp>
        <p:nvSpPr>
          <p:cNvPr id="257" name="Rectangle 2"/>
          <p:cNvSpPr txBox="1"/>
          <p:nvPr/>
        </p:nvSpPr>
        <p:spPr>
          <a:xfrm>
            <a:off x="660634" y="2622977"/>
            <a:ext cx="7725265"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méthode </a:t>
            </a:r>
            <a:r>
              <a:rPr b="1"/>
              <a:t>toFixed(n) </a:t>
            </a:r>
            <a:r>
              <a:t>arrondit le nombre à </a:t>
            </a:r>
            <a:r>
              <a:rPr b="1"/>
              <a:t>n</a:t>
            </a:r>
            <a:r>
              <a:t> chiffres après le point et renvoie une représentation sous forme de chaîne du résultat.</a:t>
            </a:r>
          </a:p>
        </p:txBody>
      </p:sp>
      <p:pic>
        <p:nvPicPr>
          <p:cNvPr id="258" name="Image 16" descr="Image 16"/>
          <p:cNvPicPr>
            <a:picLocks noChangeAspect="1"/>
          </p:cNvPicPr>
          <p:nvPr/>
        </p:nvPicPr>
        <p:blipFill>
          <a:blip r:embed="rId3">
            <a:extLst/>
          </a:blip>
          <a:stretch>
            <a:fillRect/>
          </a:stretch>
        </p:blipFill>
        <p:spPr>
          <a:xfrm>
            <a:off x="5070071" y="3456008"/>
            <a:ext cx="1800226" cy="88582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20" name="Google Shape;103;p18"/>
          <p:cNvSpPr txBox="1"/>
          <p:nvPr/>
        </p:nvSpPr>
        <p:spPr>
          <a:xfrm>
            <a:off x="381000" y="381000"/>
            <a:ext cx="2547000" cy="91769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6000">
                <a:solidFill>
                  <a:srgbClr val="FF7900"/>
                </a:solidFill>
                <a:latin typeface="Helvetica Neue"/>
                <a:ea typeface="Helvetica Neue"/>
                <a:cs typeface="Helvetica Neue"/>
                <a:sym typeface="Helvetica Neue"/>
              </a:defRPr>
            </a:lvl1pPr>
          </a:lstStyle>
          <a:p>
            <a:pPr/>
            <a:r>
              <a:t>1.</a:t>
            </a:r>
          </a:p>
        </p:txBody>
      </p:sp>
      <p:sp>
        <p:nvSpPr>
          <p:cNvPr id="121" name="Google Shape;104;p18"/>
          <p:cNvSpPr txBox="1"/>
          <p:nvPr/>
        </p:nvSpPr>
        <p:spPr>
          <a:xfrm>
            <a:off x="1752600" y="2535167"/>
            <a:ext cx="6243085" cy="4588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80000"/>
              </a:lnSpc>
              <a:defRPr b="1" sz="3000">
                <a:solidFill>
                  <a:srgbClr val="FFFFFF"/>
                </a:solidFill>
                <a:latin typeface="Helvetica Neue"/>
                <a:ea typeface="Helvetica Neue"/>
                <a:cs typeface="Helvetica Neue"/>
                <a:sym typeface="Helvetica Neue"/>
              </a:defRPr>
            </a:lvl1pPr>
          </a:lstStyle>
          <a:p>
            <a:pPr/>
            <a:r>
              <a:t>Principe de base de javascript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Number</a:t>
            </a:r>
          </a:p>
        </p:txBody>
      </p:sp>
      <p:sp>
        <p:nvSpPr>
          <p:cNvPr id="261" name="ZoneTexte 10"/>
          <p:cNvSpPr txBox="1"/>
          <p:nvPr/>
        </p:nvSpPr>
        <p:spPr>
          <a:xfrm>
            <a:off x="660635" y="768435"/>
            <a:ext cx="1983683"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pPr/>
            <a:r>
              <a:t>parseInt et parseFloat</a:t>
            </a:r>
          </a:p>
        </p:txBody>
      </p:sp>
      <p:sp>
        <p:nvSpPr>
          <p:cNvPr id="262" name="Rectangle 1"/>
          <p:cNvSpPr txBox="1"/>
          <p:nvPr/>
        </p:nvSpPr>
        <p:spPr>
          <a:xfrm>
            <a:off x="660634" y="1275860"/>
            <a:ext cx="7774941" cy="9885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Ils « lisent » un nombre dans une chaîne jusqu'à ce qu'ils ne puissent plus le faire. En cas d'erreur, le nombre recueilli est renvoyé. La fonction </a:t>
            </a:r>
            <a:r>
              <a:rPr b="1"/>
              <a:t>parseInt</a:t>
            </a:r>
            <a:r>
              <a:t> renvoie un entier, tandis que </a:t>
            </a:r>
            <a:r>
              <a:rPr b="1"/>
              <a:t>parseFloat</a:t>
            </a:r>
            <a:r>
              <a:t> renverra un nombre à virgule flottante :</a:t>
            </a:r>
          </a:p>
        </p:txBody>
      </p:sp>
      <p:pic>
        <p:nvPicPr>
          <p:cNvPr id="263" name="Image 3" descr="Image 3"/>
          <p:cNvPicPr>
            <a:picLocks noChangeAspect="1"/>
          </p:cNvPicPr>
          <p:nvPr/>
        </p:nvPicPr>
        <p:blipFill>
          <a:blip r:embed="rId2">
            <a:extLst/>
          </a:blip>
          <a:stretch>
            <a:fillRect/>
          </a:stretch>
        </p:blipFill>
        <p:spPr>
          <a:xfrm>
            <a:off x="2910883" y="2926333"/>
            <a:ext cx="3067051" cy="100012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110;p19"/>
          <p:cNvSpPr txBox="1"/>
          <p:nvPr/>
        </p:nvSpPr>
        <p:spPr>
          <a:xfrm>
            <a:off x="614914" y="381010"/>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Boolean </a:t>
            </a:r>
          </a:p>
        </p:txBody>
      </p:sp>
      <p:sp>
        <p:nvSpPr>
          <p:cNvPr id="266" name="Rectangle 1"/>
          <p:cNvSpPr txBox="1"/>
          <p:nvPr/>
        </p:nvSpPr>
        <p:spPr>
          <a:xfrm>
            <a:off x="660634" y="944765"/>
            <a:ext cx="5620018"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Le type booléen n'a que deux valeurs : </a:t>
            </a:r>
            <a:r>
              <a:rPr b="1">
                <a:solidFill>
                  <a:srgbClr val="EF8600"/>
                </a:solidFill>
              </a:rPr>
              <a:t>true</a:t>
            </a:r>
            <a:r>
              <a:t> et </a:t>
            </a:r>
            <a:r>
              <a:rPr b="1">
                <a:solidFill>
                  <a:srgbClr val="EF8600"/>
                </a:solidFill>
              </a:rPr>
              <a:t>false</a:t>
            </a:r>
            <a:r>
              <a:t>.</a:t>
            </a:r>
          </a:p>
        </p:txBody>
      </p:sp>
      <p:sp>
        <p:nvSpPr>
          <p:cNvPr id="267" name="Rectangle 2"/>
          <p:cNvSpPr txBox="1"/>
          <p:nvPr/>
        </p:nvSpPr>
        <p:spPr>
          <a:xfrm>
            <a:off x="660634" y="1409193"/>
            <a:ext cx="7969813"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Ce type est couramment utilisé pour stocker les valeurs </a:t>
            </a:r>
            <a:r>
              <a:rPr b="1"/>
              <a:t>true/false </a:t>
            </a:r>
            <a:r>
              <a:t>: </a:t>
            </a:r>
            <a:r>
              <a:rPr b="1">
                <a:solidFill>
                  <a:srgbClr val="EF8600"/>
                </a:solidFill>
              </a:rPr>
              <a:t>true</a:t>
            </a:r>
            <a:r>
              <a:t> signifie « oui, correct » et </a:t>
            </a:r>
            <a:r>
              <a:rPr b="1">
                <a:solidFill>
                  <a:srgbClr val="EF8600"/>
                </a:solidFill>
              </a:rPr>
              <a:t>false</a:t>
            </a:r>
            <a:r>
              <a:t> signifie « non, incorrect ».</a:t>
            </a:r>
          </a:p>
        </p:txBody>
      </p:sp>
      <p:pic>
        <p:nvPicPr>
          <p:cNvPr id="268" name="Image 5" descr="Image 5"/>
          <p:cNvPicPr>
            <a:picLocks noChangeAspect="1"/>
          </p:cNvPicPr>
          <p:nvPr/>
        </p:nvPicPr>
        <p:blipFill>
          <a:blip r:embed="rId2">
            <a:extLst/>
          </a:blip>
          <a:stretch>
            <a:fillRect/>
          </a:stretch>
        </p:blipFill>
        <p:spPr>
          <a:xfrm>
            <a:off x="614914" y="2088648"/>
            <a:ext cx="2638426" cy="647701"/>
          </a:xfrm>
          <a:prstGeom prst="rect">
            <a:avLst/>
          </a:prstGeom>
          <a:ln w="12700">
            <a:miter lim="400000"/>
          </a:ln>
        </p:spPr>
      </p:pic>
      <p:sp>
        <p:nvSpPr>
          <p:cNvPr id="269" name="ZoneTexte 9"/>
          <p:cNvSpPr txBox="1"/>
          <p:nvPr/>
        </p:nvSpPr>
        <p:spPr>
          <a:xfrm>
            <a:off x="554309" y="2912801"/>
            <a:ext cx="7342493" cy="3142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Les valeurs booléennes résultent également de comparaisons </a:t>
            </a:r>
            <a:r>
              <a:rPr>
                <a:latin typeface="+mj-lt"/>
                <a:ea typeface="+mj-ea"/>
                <a:cs typeface="+mj-cs"/>
                <a:sym typeface="Arial"/>
              </a:rPr>
              <a:t>:</a:t>
            </a:r>
          </a:p>
        </p:txBody>
      </p:sp>
      <p:pic>
        <p:nvPicPr>
          <p:cNvPr id="270" name="Image 8" descr="Image 8"/>
          <p:cNvPicPr>
            <a:picLocks noChangeAspect="1"/>
          </p:cNvPicPr>
          <p:nvPr/>
        </p:nvPicPr>
        <p:blipFill>
          <a:blip r:embed="rId3">
            <a:extLst/>
          </a:blip>
          <a:stretch>
            <a:fillRect/>
          </a:stretch>
        </p:blipFill>
        <p:spPr>
          <a:xfrm>
            <a:off x="614914" y="3324418"/>
            <a:ext cx="4924426" cy="80962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Google Shape;110;p19"/>
          <p:cNvSpPr txBox="1"/>
          <p:nvPr/>
        </p:nvSpPr>
        <p:spPr>
          <a:xfrm>
            <a:off x="724856" y="57017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Null</a:t>
            </a:r>
          </a:p>
        </p:txBody>
      </p:sp>
      <p:sp>
        <p:nvSpPr>
          <p:cNvPr id="273" name="Rectangle 1"/>
          <p:cNvSpPr txBox="1"/>
          <p:nvPr/>
        </p:nvSpPr>
        <p:spPr>
          <a:xfrm>
            <a:off x="671267" y="1144580"/>
            <a:ext cx="6034688" cy="3484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800">
                <a:latin typeface="Times New Roman"/>
                <a:ea typeface="Times New Roman"/>
                <a:cs typeface="Times New Roman"/>
                <a:sym typeface="Times New Roman"/>
              </a:defRPr>
            </a:pPr>
            <a:r>
              <a:t>Il forme un type distinct qui ne contient que la valeur  </a:t>
            </a:r>
            <a:r>
              <a:rPr b="1">
                <a:solidFill>
                  <a:srgbClr val="EF8600"/>
                </a:solidFill>
              </a:rPr>
              <a:t>null</a:t>
            </a:r>
            <a:r>
              <a:t>  :</a:t>
            </a:r>
          </a:p>
        </p:txBody>
      </p:sp>
      <p:pic>
        <p:nvPicPr>
          <p:cNvPr id="274" name="Image 8" descr="Image 8"/>
          <p:cNvPicPr>
            <a:picLocks noChangeAspect="1"/>
          </p:cNvPicPr>
          <p:nvPr/>
        </p:nvPicPr>
        <p:blipFill>
          <a:blip r:embed="rId2">
            <a:extLst/>
          </a:blip>
          <a:stretch>
            <a:fillRect/>
          </a:stretch>
        </p:blipFill>
        <p:spPr>
          <a:xfrm>
            <a:off x="724857" y="1643593"/>
            <a:ext cx="2362201" cy="457201"/>
          </a:xfrm>
          <a:prstGeom prst="rect">
            <a:avLst/>
          </a:prstGeom>
          <a:ln w="12700">
            <a:miter lim="400000"/>
          </a:ln>
        </p:spPr>
      </p:pic>
      <p:sp>
        <p:nvSpPr>
          <p:cNvPr id="275" name="Rectangle 2"/>
          <p:cNvSpPr txBox="1"/>
          <p:nvPr/>
        </p:nvSpPr>
        <p:spPr>
          <a:xfrm>
            <a:off x="671268" y="2401597"/>
            <a:ext cx="8033606" cy="153401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800">
                <a:latin typeface="Times New Roman"/>
                <a:ea typeface="Times New Roman"/>
                <a:cs typeface="Times New Roman"/>
                <a:sym typeface="Times New Roman"/>
              </a:defRPr>
            </a:pPr>
            <a:r>
              <a:t>En JavaScript, </a:t>
            </a:r>
            <a:r>
              <a:rPr b="1">
                <a:solidFill>
                  <a:srgbClr val="EF8600"/>
                </a:solidFill>
              </a:rPr>
              <a:t>null</a:t>
            </a:r>
            <a:r>
              <a:t> n'est pas une "référence à un objet inexistant" ou un "pointeur nul" comme dans certains autres langages.</a:t>
            </a:r>
          </a:p>
          <a:p>
            <a:pPr>
              <a:lnSpc>
                <a:spcPct val="150000"/>
              </a:lnSpc>
              <a:defRPr sz="1800">
                <a:latin typeface="Times New Roman"/>
                <a:ea typeface="Times New Roman"/>
                <a:cs typeface="Times New Roman"/>
                <a:sym typeface="Times New Roman"/>
              </a:defRPr>
            </a:pPr>
            <a:r>
              <a:t>C'est juste une valeur spéciale qui représente "rien", "vide" ou "valeur inconnue".</a:t>
            </a:r>
          </a:p>
          <a:p>
            <a:pPr>
              <a:lnSpc>
                <a:spcPct val="150000"/>
              </a:lnSpc>
              <a:defRPr sz="1800">
                <a:latin typeface="Times New Roman"/>
                <a:ea typeface="Times New Roman"/>
                <a:cs typeface="Times New Roman"/>
                <a:sym typeface="Times New Roman"/>
              </a:defRPr>
            </a:pPr>
            <a:r>
              <a:t>Le code ci-dessus indique que </a:t>
            </a:r>
            <a:r>
              <a:rPr b="1"/>
              <a:t>age</a:t>
            </a:r>
            <a:r>
              <a:t> est inconnu.</a:t>
            </a:r>
          </a:p>
        </p:txBody>
      </p:sp>
      <p:pic>
        <p:nvPicPr>
          <p:cNvPr id="276" name="Image 11" descr="Image 11"/>
          <p:cNvPicPr>
            <a:picLocks noChangeAspect="1"/>
          </p:cNvPicPr>
          <p:nvPr/>
        </p:nvPicPr>
        <p:blipFill>
          <a:blip r:embed="rId3">
            <a:extLst/>
          </a:blip>
          <a:stretch>
            <a:fillRect/>
          </a:stretch>
        </p:blipFill>
        <p:spPr>
          <a:xfrm>
            <a:off x="3688610" y="1605492"/>
            <a:ext cx="1647826" cy="4953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110;p19"/>
          <p:cNvSpPr txBox="1"/>
          <p:nvPr/>
        </p:nvSpPr>
        <p:spPr>
          <a:xfrm>
            <a:off x="724856" y="57017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Undefined</a:t>
            </a:r>
          </a:p>
        </p:txBody>
      </p:sp>
      <p:sp>
        <p:nvSpPr>
          <p:cNvPr id="279" name="Rectangle 1"/>
          <p:cNvSpPr txBox="1"/>
          <p:nvPr/>
        </p:nvSpPr>
        <p:spPr>
          <a:xfrm>
            <a:off x="757658" y="1036937"/>
            <a:ext cx="8051257"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valeur spéciale </a:t>
            </a:r>
            <a:r>
              <a:rPr b="1">
                <a:solidFill>
                  <a:srgbClr val="EF8600"/>
                </a:solidFill>
              </a:rPr>
              <a:t>undefined</a:t>
            </a:r>
            <a:r>
              <a:t> se distingue également. Il crée un type qui lui est propre, tout comme </a:t>
            </a:r>
            <a:r>
              <a:rPr b="1"/>
              <a:t>null</a:t>
            </a:r>
            <a:r>
              <a:t>.</a:t>
            </a:r>
          </a:p>
          <a:p>
            <a:pPr>
              <a:defRPr>
                <a:latin typeface="Times New Roman"/>
                <a:ea typeface="Times New Roman"/>
                <a:cs typeface="Times New Roman"/>
                <a:sym typeface="Times New Roman"/>
              </a:defRPr>
            </a:pPr>
            <a:r>
              <a:t>La signification de </a:t>
            </a:r>
            <a:r>
              <a:rPr b="1">
                <a:solidFill>
                  <a:srgbClr val="EF8600"/>
                </a:solidFill>
              </a:rPr>
              <a:t>undefined</a:t>
            </a:r>
            <a:r>
              <a:t> est "la valeur n'est pas attribuée".</a:t>
            </a:r>
          </a:p>
          <a:p>
            <a:pPr>
              <a:defRPr>
                <a:latin typeface="Times New Roman"/>
                <a:ea typeface="Times New Roman"/>
                <a:cs typeface="Times New Roman"/>
                <a:sym typeface="Times New Roman"/>
              </a:defRPr>
            </a:pPr>
            <a:r>
              <a:t>Si une variable est déclarée, mais non affectée, alors sa valeur est </a:t>
            </a:r>
            <a:r>
              <a:rPr b="1"/>
              <a:t>undefined</a:t>
            </a:r>
            <a:r>
              <a:t>:</a:t>
            </a:r>
          </a:p>
        </p:txBody>
      </p:sp>
      <p:pic>
        <p:nvPicPr>
          <p:cNvPr id="280" name="Image 3" descr="Image 3"/>
          <p:cNvPicPr>
            <a:picLocks noChangeAspect="1"/>
          </p:cNvPicPr>
          <p:nvPr/>
        </p:nvPicPr>
        <p:blipFill>
          <a:blip r:embed="rId2">
            <a:extLst/>
          </a:blip>
          <a:stretch>
            <a:fillRect/>
          </a:stretch>
        </p:blipFill>
        <p:spPr>
          <a:xfrm>
            <a:off x="2358141" y="1826111"/>
            <a:ext cx="1276351" cy="790576"/>
          </a:xfrm>
          <a:prstGeom prst="rect">
            <a:avLst/>
          </a:prstGeom>
          <a:ln w="12700">
            <a:miter lim="400000"/>
          </a:ln>
        </p:spPr>
      </p:pic>
      <p:pic>
        <p:nvPicPr>
          <p:cNvPr id="281" name="Image 6" descr="Image 6"/>
          <p:cNvPicPr>
            <a:picLocks noChangeAspect="1"/>
          </p:cNvPicPr>
          <p:nvPr/>
        </p:nvPicPr>
        <p:blipFill>
          <a:blip r:embed="rId3">
            <a:extLst/>
          </a:blip>
          <a:stretch>
            <a:fillRect/>
          </a:stretch>
        </p:blipFill>
        <p:spPr>
          <a:xfrm>
            <a:off x="2358141" y="3152050"/>
            <a:ext cx="2514601" cy="1352551"/>
          </a:xfrm>
          <a:prstGeom prst="rect">
            <a:avLst/>
          </a:prstGeom>
          <a:ln w="12700">
            <a:miter lim="400000"/>
          </a:ln>
        </p:spPr>
      </p:pic>
      <p:sp>
        <p:nvSpPr>
          <p:cNvPr id="282" name="Rectangle 2"/>
          <p:cNvSpPr txBox="1"/>
          <p:nvPr/>
        </p:nvSpPr>
        <p:spPr>
          <a:xfrm>
            <a:off x="651775" y="2819127"/>
            <a:ext cx="591215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Techniquement, il est possible d'affecter explicitement </a:t>
            </a:r>
            <a:r>
              <a:rPr b="1">
                <a:solidFill>
                  <a:srgbClr val="EF8600"/>
                </a:solidFill>
              </a:rPr>
              <a:t>undefined</a:t>
            </a:r>
            <a:r>
              <a:t> à une variable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Google Shape;110;p19"/>
          <p:cNvSpPr txBox="1"/>
          <p:nvPr/>
        </p:nvSpPr>
        <p:spPr>
          <a:xfrm>
            <a:off x="724856" y="543522"/>
            <a:ext cx="504160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Types des données | Object</a:t>
            </a:r>
          </a:p>
        </p:txBody>
      </p:sp>
      <p:sp>
        <p:nvSpPr>
          <p:cNvPr id="285" name="Rectangle 1"/>
          <p:cNvSpPr txBox="1"/>
          <p:nvPr/>
        </p:nvSpPr>
        <p:spPr>
          <a:xfrm>
            <a:off x="799261" y="1145460"/>
            <a:ext cx="8051257" cy="132716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Le type </a:t>
            </a:r>
            <a:r>
              <a:rPr b="1">
                <a:solidFill>
                  <a:srgbClr val="EF8600"/>
                </a:solidFill>
              </a:rPr>
              <a:t>object</a:t>
            </a:r>
            <a:r>
              <a:t> est spécial. </a:t>
            </a:r>
          </a:p>
          <a:p>
            <a:pPr>
              <a:lnSpc>
                <a:spcPct val="150000"/>
              </a:lnSpc>
              <a:defRPr sz="1600">
                <a:latin typeface="Times New Roman"/>
                <a:ea typeface="Times New Roman"/>
                <a:cs typeface="Times New Roman"/>
                <a:sym typeface="Times New Roman"/>
              </a:defRPr>
            </a:pPr>
            <a:r>
              <a:t>Tous les autres types sont appelés "primitifs" car leurs valeurs ne peuvent contenir qu'une seule chose (que ce soit une chaîne ou un nombre ou autre). En revanche, les objets sont utilisés pour stocker des collections de données et des entités plus complexes.</a:t>
            </a:r>
          </a:p>
        </p:txBody>
      </p:sp>
      <p:pic>
        <p:nvPicPr>
          <p:cNvPr id="286" name="Image 4" descr="Image 4"/>
          <p:cNvPicPr>
            <a:picLocks noChangeAspect="1"/>
          </p:cNvPicPr>
          <p:nvPr/>
        </p:nvPicPr>
        <p:blipFill>
          <a:blip r:embed="rId2">
            <a:extLst/>
          </a:blip>
          <a:stretch>
            <a:fillRect/>
          </a:stretch>
        </p:blipFill>
        <p:spPr>
          <a:xfrm>
            <a:off x="875080" y="2796991"/>
            <a:ext cx="1609726" cy="97155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Google Shape;110;p19"/>
          <p:cNvSpPr txBox="1"/>
          <p:nvPr/>
        </p:nvSpPr>
        <p:spPr>
          <a:xfrm>
            <a:off x="753541" y="564379"/>
            <a:ext cx="504160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Type d’opérateur</a:t>
            </a:r>
          </a:p>
        </p:txBody>
      </p:sp>
      <p:sp>
        <p:nvSpPr>
          <p:cNvPr id="289" name="Rectangle 1"/>
          <p:cNvSpPr txBox="1"/>
          <p:nvPr/>
        </p:nvSpPr>
        <p:spPr>
          <a:xfrm>
            <a:off x="770577" y="1000727"/>
            <a:ext cx="7982899"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b="1">
                <a:solidFill>
                  <a:srgbClr val="EF8600"/>
                </a:solidFill>
                <a:latin typeface="Times New Roman"/>
                <a:ea typeface="Times New Roman"/>
                <a:cs typeface="Times New Roman"/>
                <a:sym typeface="Times New Roman"/>
              </a:defRPr>
            </a:pPr>
            <a:r>
              <a:t>Typeof</a:t>
            </a:r>
            <a:r>
              <a:rPr b="0">
                <a:solidFill>
                  <a:srgbClr val="000000"/>
                </a:solidFill>
              </a:rPr>
              <a:t> opérateur renvoie le type de l'argument. C'est utile lorsque nous voulons traiter différemment des valeurs de différents types ou simplement faire une vérification rapide.</a:t>
            </a:r>
            <a:endParaRPr b="0">
              <a:solidFill>
                <a:srgbClr val="000000"/>
              </a:solidFill>
            </a:endParaRPr>
          </a:p>
          <a:p>
            <a:pPr>
              <a:lnSpc>
                <a:spcPct val="150000"/>
              </a:lnSpc>
              <a:defRPr>
                <a:latin typeface="Times New Roman"/>
                <a:ea typeface="Times New Roman"/>
                <a:cs typeface="Times New Roman"/>
                <a:sym typeface="Times New Roman"/>
              </a:defRPr>
            </a:pPr>
            <a:r>
              <a:t>Un appel à </a:t>
            </a:r>
            <a:r>
              <a:rPr b="1"/>
              <a:t>typeof x </a:t>
            </a:r>
            <a:r>
              <a:t>renvoie une chaîne avec le nom du type :</a:t>
            </a:r>
          </a:p>
        </p:txBody>
      </p:sp>
      <p:pic>
        <p:nvPicPr>
          <p:cNvPr id="290" name="Image 5" descr="Image 5"/>
          <p:cNvPicPr>
            <a:picLocks noChangeAspect="1"/>
          </p:cNvPicPr>
          <p:nvPr/>
        </p:nvPicPr>
        <p:blipFill>
          <a:blip r:embed="rId2">
            <a:extLst/>
          </a:blip>
          <a:stretch>
            <a:fillRect/>
          </a:stretch>
        </p:blipFill>
        <p:spPr>
          <a:xfrm>
            <a:off x="847503" y="2287763"/>
            <a:ext cx="3238501" cy="1885951"/>
          </a:xfrm>
          <a:prstGeom prst="rect">
            <a:avLst/>
          </a:prstGeom>
          <a:ln w="12700">
            <a:miter lim="400000"/>
          </a:ln>
        </p:spPr>
      </p:pic>
      <p:pic>
        <p:nvPicPr>
          <p:cNvPr id="291" name="Image 7" descr="Image 7"/>
          <p:cNvPicPr>
            <a:picLocks noChangeAspect="1"/>
          </p:cNvPicPr>
          <p:nvPr/>
        </p:nvPicPr>
        <p:blipFill>
          <a:blip r:embed="rId3">
            <a:extLst/>
          </a:blip>
          <a:stretch>
            <a:fillRect/>
          </a:stretch>
        </p:blipFill>
        <p:spPr>
          <a:xfrm>
            <a:off x="5543770" y="2326208"/>
            <a:ext cx="2752726" cy="116205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Interaction : alerter, demander et confirmer</a:t>
            </a:r>
          </a:p>
        </p:txBody>
      </p:sp>
      <p:sp>
        <p:nvSpPr>
          <p:cNvPr id="294" name="Rectangle 1"/>
          <p:cNvSpPr txBox="1"/>
          <p:nvPr/>
        </p:nvSpPr>
        <p:spPr>
          <a:xfrm>
            <a:off x="770576" y="1163670"/>
            <a:ext cx="801057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Comme nous utiliserons le navigateur comme environnement de démonstration, voyons quelques fonctions pour interagir avec l'utilisateur : </a:t>
            </a:r>
            <a:r>
              <a:rPr b="1">
                <a:solidFill>
                  <a:srgbClr val="EF8600"/>
                </a:solidFill>
              </a:rPr>
              <a:t>alert, promptet confirm</a:t>
            </a:r>
            <a:r>
              <a:t>.</a:t>
            </a:r>
          </a:p>
        </p:txBody>
      </p:sp>
      <p:sp>
        <p:nvSpPr>
          <p:cNvPr id="295" name="Rectangle 2"/>
          <p:cNvSpPr txBox="1"/>
          <p:nvPr/>
        </p:nvSpPr>
        <p:spPr>
          <a:xfrm>
            <a:off x="799261" y="1907226"/>
            <a:ext cx="8047971" cy="179771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alert</a:t>
            </a:r>
            <a:r>
              <a:rPr b="0">
                <a:solidFill>
                  <a:srgbClr val="000000"/>
                </a:solidFill>
              </a:rPr>
              <a:t> : affiche un message.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prompt</a:t>
            </a:r>
            <a:r>
              <a:rPr b="0">
                <a:solidFill>
                  <a:srgbClr val="000000"/>
                </a:solidFill>
              </a:rPr>
              <a:t> : affiche un message demandant à l'utilisateur de saisir du </a:t>
            </a:r>
            <a:r>
              <a:rPr>
                <a:solidFill>
                  <a:srgbClr val="000000"/>
                </a:solidFill>
              </a:rPr>
              <a:t>texte</a:t>
            </a:r>
            <a:r>
              <a:rPr b="0">
                <a:solidFill>
                  <a:srgbClr val="000000"/>
                </a:solidFill>
              </a:rPr>
              <a:t>. Il renvoie le texte ou, si le bouton </a:t>
            </a:r>
            <a:r>
              <a:rPr>
                <a:solidFill>
                  <a:srgbClr val="000000"/>
                </a:solidFill>
              </a:rPr>
              <a:t>Annuler</a:t>
            </a:r>
            <a:r>
              <a:rPr b="0">
                <a:solidFill>
                  <a:srgbClr val="000000"/>
                </a:solidFill>
              </a:rPr>
              <a:t> ou </a:t>
            </a:r>
            <a:r>
              <a:rPr>
                <a:solidFill>
                  <a:srgbClr val="000000"/>
                </a:solidFill>
              </a:rPr>
              <a:t>Esc</a:t>
            </a:r>
            <a:r>
              <a:rPr b="0">
                <a:solidFill>
                  <a:srgbClr val="000000"/>
                </a:solidFill>
              </a:rPr>
              <a:t> est cliqué, il renvoie </a:t>
            </a:r>
            <a:r>
              <a:rPr>
                <a:solidFill>
                  <a:srgbClr val="000000"/>
                </a:solidFill>
              </a:rPr>
              <a:t>null</a:t>
            </a:r>
            <a:r>
              <a:rPr b="0">
                <a:solidFill>
                  <a:srgbClr val="000000"/>
                </a:solidFill>
              </a:rPr>
              <a:t>.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confirm</a:t>
            </a:r>
            <a:r>
              <a:rPr b="0">
                <a:solidFill>
                  <a:srgbClr val="000000"/>
                </a:solidFill>
              </a:rPr>
              <a:t> : affiche un message et attend que l'utilisateur appuie sur «</a:t>
            </a:r>
            <a:r>
              <a:rPr>
                <a:solidFill>
                  <a:srgbClr val="000000"/>
                </a:solidFill>
              </a:rPr>
              <a:t> OK </a:t>
            </a:r>
            <a:r>
              <a:rPr b="0">
                <a:solidFill>
                  <a:srgbClr val="000000"/>
                </a:solidFill>
              </a:rPr>
              <a:t>» ou « </a:t>
            </a:r>
            <a:r>
              <a:rPr>
                <a:solidFill>
                  <a:srgbClr val="000000"/>
                </a:solidFill>
              </a:rPr>
              <a:t>Annuler</a:t>
            </a:r>
            <a:r>
              <a:rPr b="0">
                <a:solidFill>
                  <a:srgbClr val="000000"/>
                </a:solidFill>
              </a:rPr>
              <a:t> ». Il revient </a:t>
            </a:r>
            <a:r>
              <a:rPr>
                <a:solidFill>
                  <a:srgbClr val="000000"/>
                </a:solidFill>
              </a:rPr>
              <a:t>true</a:t>
            </a:r>
            <a:r>
              <a:rPr b="0">
                <a:solidFill>
                  <a:srgbClr val="000000"/>
                </a:solidFill>
              </a:rPr>
              <a:t> pour OK et </a:t>
            </a:r>
            <a:r>
              <a:rPr>
                <a:solidFill>
                  <a:srgbClr val="000000"/>
                </a:solidFill>
              </a:rPr>
              <a:t>false</a:t>
            </a:r>
            <a:r>
              <a:rPr b="0">
                <a:solidFill>
                  <a:srgbClr val="000000"/>
                </a:solidFill>
              </a:rPr>
              <a:t> pour </a:t>
            </a:r>
            <a:r>
              <a:rPr>
                <a:solidFill>
                  <a:srgbClr val="000000"/>
                </a:solidFill>
              </a:rPr>
              <a:t>Annuler/ Esc</a:t>
            </a:r>
            <a:r>
              <a:rPr b="0">
                <a:solidFill>
                  <a:srgbClr val="000000"/>
                </a:solidFill>
                <a:latin typeface="+mj-lt"/>
                <a:ea typeface="+mj-ea"/>
                <a:cs typeface="+mj-cs"/>
                <a:sym typeface="Arial"/>
              </a:rPr>
              <a:t>. </a:t>
            </a:r>
          </a:p>
        </p:txBody>
      </p:sp>
      <p:sp>
        <p:nvSpPr>
          <p:cNvPr id="296" name="ZoneTexte 9"/>
          <p:cNvSpPr txBox="1"/>
          <p:nvPr/>
        </p:nvSpPr>
        <p:spPr>
          <a:xfrm>
            <a:off x="993858" y="3734685"/>
            <a:ext cx="7564003"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Toutes ces méthodes sont modales : elles interrompent l'exécution du script et ne permettent pas au visiteur d'interagir avec le reste de la page tant que la fenêtre n'a pas été fermée.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Alert</a:t>
            </a:r>
          </a:p>
        </p:txBody>
      </p:sp>
      <p:sp>
        <p:nvSpPr>
          <p:cNvPr id="299" name="Rectangle 1"/>
          <p:cNvSpPr txBox="1"/>
          <p:nvPr/>
        </p:nvSpPr>
        <p:spPr>
          <a:xfrm>
            <a:off x="693620" y="1002475"/>
            <a:ext cx="8010571"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La fonction  </a:t>
            </a:r>
            <a:r>
              <a:rPr b="1">
                <a:solidFill>
                  <a:srgbClr val="EF8600"/>
                </a:solidFill>
              </a:rPr>
              <a:t>alert</a:t>
            </a:r>
            <a:r>
              <a:t>  affiche un message et attend que l'utilisateur appuie sur "OK"</a:t>
            </a:r>
          </a:p>
        </p:txBody>
      </p:sp>
      <p:sp>
        <p:nvSpPr>
          <p:cNvPr id="300" name="ZoneTexte 10"/>
          <p:cNvSpPr txBox="1"/>
          <p:nvPr/>
        </p:nvSpPr>
        <p:spPr>
          <a:xfrm>
            <a:off x="799262" y="3282177"/>
            <a:ext cx="7799287" cy="9885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600">
                <a:latin typeface="Times New Roman"/>
                <a:ea typeface="Times New Roman"/>
                <a:cs typeface="Times New Roman"/>
                <a:sym typeface="Times New Roman"/>
              </a:defRPr>
            </a:pPr>
            <a:r>
              <a:t>La mini-fenêtre avec le message s'appelle une </a:t>
            </a:r>
            <a:r>
              <a:rPr i="1"/>
              <a:t>fenêtre modale</a:t>
            </a:r>
            <a:r>
              <a:t> . Le mot « modal » signifie que le visiteur ne peut pas interagir avec le reste de la page, appuyer sur d'autres boutons, etc. tant qu'il n'a pas traité la fenêtre. Dans ce cas - jusqu'à ce qu'ils appuient sur "OK".</a:t>
            </a:r>
          </a:p>
        </p:txBody>
      </p:sp>
      <p:pic>
        <p:nvPicPr>
          <p:cNvPr id="301" name="Image 7" descr="Image 7"/>
          <p:cNvPicPr>
            <a:picLocks noChangeAspect="1"/>
          </p:cNvPicPr>
          <p:nvPr/>
        </p:nvPicPr>
        <p:blipFill>
          <a:blip r:embed="rId2">
            <a:extLst/>
          </a:blip>
          <a:stretch>
            <a:fillRect/>
          </a:stretch>
        </p:blipFill>
        <p:spPr>
          <a:xfrm>
            <a:off x="753544" y="1382647"/>
            <a:ext cx="2976816" cy="1836001"/>
          </a:xfrm>
          <a:prstGeom prst="rect">
            <a:avLst/>
          </a:prstGeom>
          <a:ln w="12700">
            <a:miter lim="400000"/>
          </a:ln>
        </p:spPr>
      </p:pic>
      <p:pic>
        <p:nvPicPr>
          <p:cNvPr id="302" name="Image 11" descr="Image 11"/>
          <p:cNvPicPr>
            <a:picLocks noChangeAspect="1"/>
          </p:cNvPicPr>
          <p:nvPr/>
        </p:nvPicPr>
        <p:blipFill>
          <a:blip r:embed="rId3">
            <a:extLst/>
          </a:blip>
          <a:stretch>
            <a:fillRect/>
          </a:stretch>
        </p:blipFill>
        <p:spPr>
          <a:xfrm>
            <a:off x="4008956" y="1390986"/>
            <a:ext cx="4381501" cy="165735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prompt</a:t>
            </a:r>
          </a:p>
        </p:txBody>
      </p:sp>
      <p:sp>
        <p:nvSpPr>
          <p:cNvPr id="305" name="Rectangle 1"/>
          <p:cNvSpPr txBox="1"/>
          <p:nvPr/>
        </p:nvSpPr>
        <p:spPr>
          <a:xfrm>
            <a:off x="664251" y="1219645"/>
            <a:ext cx="4010885" cy="21083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fonction </a:t>
            </a:r>
            <a:r>
              <a:rPr b="1">
                <a:solidFill>
                  <a:srgbClr val="EF8600"/>
                </a:solidFill>
              </a:rPr>
              <a:t>prompt</a:t>
            </a:r>
            <a:r>
              <a:t> affiche une fenêtre modale avec un message texte, un champ de saisie pour le visiteur et les boutons </a:t>
            </a:r>
            <a:r>
              <a:rPr b="1"/>
              <a:t>OK/Annuler</a:t>
            </a:r>
            <a:r>
              <a:t>.</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Cette fonction accepte deux arguments :</a:t>
            </a:r>
          </a:p>
          <a:p>
            <a:pPr marL="285750" indent="-285750">
              <a:lnSpc>
                <a:spcPct val="150000"/>
              </a:lnSpc>
              <a:buSzPct val="100000"/>
              <a:buChar char="✓"/>
              <a:defRPr b="1">
                <a:latin typeface="Times New Roman"/>
                <a:ea typeface="Times New Roman"/>
                <a:cs typeface="Times New Roman"/>
                <a:sym typeface="Times New Roman"/>
              </a:defRPr>
            </a:pPr>
            <a:r>
              <a:t>Title</a:t>
            </a:r>
            <a:r>
              <a:rPr b="0"/>
              <a:t> : le texte à montrer à l’utilisateur</a:t>
            </a:r>
            <a:endParaRPr b="0"/>
          </a:p>
          <a:p>
            <a:pPr marL="285750" indent="-285750">
              <a:lnSpc>
                <a:spcPct val="150000"/>
              </a:lnSpc>
              <a:buSzPct val="100000"/>
              <a:buChar char="✓"/>
              <a:defRPr b="1">
                <a:latin typeface="Times New Roman"/>
                <a:ea typeface="Times New Roman"/>
                <a:cs typeface="Times New Roman"/>
                <a:sym typeface="Times New Roman"/>
              </a:defRPr>
            </a:pPr>
            <a:r>
              <a:t>Default</a:t>
            </a:r>
            <a:r>
              <a:rPr b="0"/>
              <a:t> : paramètre facultatif, la valeur initiale du champ de saisie. </a:t>
            </a:r>
          </a:p>
        </p:txBody>
      </p:sp>
      <p:pic>
        <p:nvPicPr>
          <p:cNvPr id="306" name="Image 4" descr="Image 4"/>
          <p:cNvPicPr>
            <a:picLocks noChangeAspect="1"/>
          </p:cNvPicPr>
          <p:nvPr/>
        </p:nvPicPr>
        <p:blipFill>
          <a:blip r:embed="rId2">
            <a:extLst/>
          </a:blip>
          <a:srcRect l="0" t="0" r="1995" b="0"/>
          <a:stretch>
            <a:fillRect/>
          </a:stretch>
        </p:blipFill>
        <p:spPr>
          <a:xfrm>
            <a:off x="5389936" y="1016055"/>
            <a:ext cx="2803807" cy="612001"/>
          </a:xfrm>
          <a:prstGeom prst="rect">
            <a:avLst/>
          </a:prstGeom>
          <a:ln w="12700">
            <a:miter lim="400000"/>
          </a:ln>
        </p:spPr>
      </p:pic>
      <p:pic>
        <p:nvPicPr>
          <p:cNvPr id="307" name="Image 7" descr="Image 7"/>
          <p:cNvPicPr>
            <a:picLocks noChangeAspect="1"/>
          </p:cNvPicPr>
          <p:nvPr/>
        </p:nvPicPr>
        <p:blipFill>
          <a:blip r:embed="rId3">
            <a:extLst/>
          </a:blip>
          <a:stretch>
            <a:fillRect/>
          </a:stretch>
        </p:blipFill>
        <p:spPr>
          <a:xfrm>
            <a:off x="5389936" y="1746398"/>
            <a:ext cx="2803807" cy="1476001"/>
          </a:xfrm>
          <a:prstGeom prst="rect">
            <a:avLst/>
          </a:prstGeom>
          <a:ln w="12700">
            <a:miter lim="400000"/>
          </a:ln>
        </p:spPr>
      </p:pic>
      <p:pic>
        <p:nvPicPr>
          <p:cNvPr id="308" name="Image 9" descr="Image 9"/>
          <p:cNvPicPr>
            <a:picLocks noChangeAspect="1"/>
          </p:cNvPicPr>
          <p:nvPr/>
        </p:nvPicPr>
        <p:blipFill>
          <a:blip r:embed="rId4">
            <a:extLst/>
          </a:blip>
          <a:stretch>
            <a:fillRect/>
          </a:stretch>
        </p:blipFill>
        <p:spPr>
          <a:xfrm>
            <a:off x="5389936" y="3302739"/>
            <a:ext cx="2825650" cy="1332001"/>
          </a:xfrm>
          <a:prstGeom prst="rect">
            <a:avLst/>
          </a:prstGeom>
          <a:ln w="12700">
            <a:miter lim="400000"/>
          </a:ln>
        </p:spPr>
      </p:pic>
      <p:sp>
        <p:nvSpPr>
          <p:cNvPr id="309" name="Rectangle 1"/>
          <p:cNvSpPr txBox="1"/>
          <p:nvPr/>
        </p:nvSpPr>
        <p:spPr>
          <a:xfrm>
            <a:off x="677496" y="3661156"/>
            <a:ext cx="424480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L'appel à </a:t>
            </a:r>
            <a:r>
              <a:rPr b="1">
                <a:solidFill>
                  <a:srgbClr val="EF8600"/>
                </a:solidFill>
              </a:rPr>
              <a:t>prompt</a:t>
            </a:r>
            <a:r>
              <a:t> renvoie le texte du champ de saisie ou null si la saisie a été annulée.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confirm</a:t>
            </a:r>
          </a:p>
        </p:txBody>
      </p:sp>
      <p:sp>
        <p:nvSpPr>
          <p:cNvPr id="312" name="Rectangle 1"/>
          <p:cNvSpPr txBox="1"/>
          <p:nvPr/>
        </p:nvSpPr>
        <p:spPr>
          <a:xfrm>
            <a:off x="653618" y="1134088"/>
            <a:ext cx="4202271" cy="9885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La fonction </a:t>
            </a:r>
            <a:r>
              <a:rPr b="1">
                <a:solidFill>
                  <a:srgbClr val="EF8600"/>
                </a:solidFill>
              </a:rPr>
              <a:t>prompt</a:t>
            </a:r>
            <a:r>
              <a:t> affiche une fenêtre modale avec une question et deux boutons : OK et Annuler.</a:t>
            </a:r>
          </a:p>
        </p:txBody>
      </p:sp>
      <p:sp>
        <p:nvSpPr>
          <p:cNvPr id="313" name="Rectangle 1"/>
          <p:cNvSpPr txBox="1"/>
          <p:nvPr/>
        </p:nvSpPr>
        <p:spPr>
          <a:xfrm>
            <a:off x="653618" y="2630610"/>
            <a:ext cx="4202272"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Le résultat est </a:t>
            </a:r>
            <a:r>
              <a:rPr b="1"/>
              <a:t>true</a:t>
            </a:r>
            <a:r>
              <a:t> si </a:t>
            </a:r>
            <a:r>
              <a:rPr b="1"/>
              <a:t>OK</a:t>
            </a:r>
            <a:r>
              <a:t> est pressé et false si </a:t>
            </a:r>
            <a:r>
              <a:rPr b="1"/>
              <a:t>non</a:t>
            </a:r>
            <a:r>
              <a:t>.</a:t>
            </a:r>
          </a:p>
        </p:txBody>
      </p:sp>
      <p:pic>
        <p:nvPicPr>
          <p:cNvPr id="314" name="Image 13" descr="Image 13"/>
          <p:cNvPicPr>
            <a:picLocks noChangeAspect="1"/>
          </p:cNvPicPr>
          <p:nvPr/>
        </p:nvPicPr>
        <p:blipFill>
          <a:blip r:embed="rId2">
            <a:extLst/>
          </a:blip>
          <a:stretch>
            <a:fillRect/>
          </a:stretch>
        </p:blipFill>
        <p:spPr>
          <a:xfrm>
            <a:off x="5264503" y="2013749"/>
            <a:ext cx="2886001" cy="1116001"/>
          </a:xfrm>
          <a:prstGeom prst="rect">
            <a:avLst/>
          </a:prstGeom>
          <a:ln w="12700">
            <a:miter lim="400000"/>
          </a:ln>
        </p:spPr>
      </p:pic>
      <p:pic>
        <p:nvPicPr>
          <p:cNvPr id="315" name="Image 15" descr="Image 15"/>
          <p:cNvPicPr>
            <a:picLocks noChangeAspect="1"/>
          </p:cNvPicPr>
          <p:nvPr/>
        </p:nvPicPr>
        <p:blipFill>
          <a:blip r:embed="rId3">
            <a:extLst/>
          </a:blip>
          <a:stretch>
            <a:fillRect/>
          </a:stretch>
        </p:blipFill>
        <p:spPr>
          <a:xfrm>
            <a:off x="5264501" y="3202622"/>
            <a:ext cx="2886001" cy="1332001"/>
          </a:xfrm>
          <a:prstGeom prst="rect">
            <a:avLst/>
          </a:prstGeom>
          <a:ln w="12700">
            <a:miter lim="400000"/>
          </a:ln>
        </p:spPr>
      </p:pic>
      <p:pic>
        <p:nvPicPr>
          <p:cNvPr id="316" name="Image 21" descr="Image 21"/>
          <p:cNvPicPr>
            <a:picLocks noChangeAspect="1"/>
          </p:cNvPicPr>
          <p:nvPr/>
        </p:nvPicPr>
        <p:blipFill>
          <a:blip r:embed="rId4">
            <a:extLst/>
          </a:blip>
          <a:srcRect l="0" t="0" r="5005" b="0"/>
          <a:stretch>
            <a:fillRect/>
          </a:stretch>
        </p:blipFill>
        <p:spPr>
          <a:xfrm>
            <a:off x="5264501" y="1220877"/>
            <a:ext cx="2886001" cy="720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91;p17"/>
          <p:cNvSpPr txBox="1"/>
          <p:nvPr/>
        </p:nvSpPr>
        <p:spPr>
          <a:xfrm>
            <a:off x="497957" y="381010"/>
            <a:ext cx="6487635"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La balise &lt;script&gt;</a:t>
            </a:r>
          </a:p>
        </p:txBody>
      </p:sp>
      <p:sp>
        <p:nvSpPr>
          <p:cNvPr id="124" name="Rectangle 1"/>
          <p:cNvSpPr txBox="1"/>
          <p:nvPr/>
        </p:nvSpPr>
        <p:spPr>
          <a:xfrm>
            <a:off x="447834" y="801257"/>
            <a:ext cx="8050026"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Les programmes JavaScript peuvent être insérés presque n'importe où dans un document HTML à l'aide de la balise </a:t>
            </a:r>
            <a:r>
              <a:rPr b="1">
                <a:solidFill>
                  <a:srgbClr val="EF8600"/>
                </a:solidFill>
              </a:rPr>
              <a:t>&lt;script&gt; </a:t>
            </a:r>
          </a:p>
        </p:txBody>
      </p:sp>
      <p:pic>
        <p:nvPicPr>
          <p:cNvPr id="125" name="Image 5" descr="Image 5"/>
          <p:cNvPicPr>
            <a:picLocks noChangeAspect="1"/>
          </p:cNvPicPr>
          <p:nvPr/>
        </p:nvPicPr>
        <p:blipFill>
          <a:blip r:embed="rId2">
            <a:extLst/>
          </a:blip>
          <a:stretch>
            <a:fillRect/>
          </a:stretch>
        </p:blipFill>
        <p:spPr>
          <a:xfrm>
            <a:off x="5723561" y="1546100"/>
            <a:ext cx="3039434" cy="2592000"/>
          </a:xfrm>
          <a:prstGeom prst="rect">
            <a:avLst/>
          </a:prstGeom>
          <a:ln w="12700">
            <a:miter lim="400000"/>
          </a:ln>
        </p:spPr>
      </p:pic>
      <p:sp>
        <p:nvSpPr>
          <p:cNvPr id="126" name="Rectangle 2"/>
          <p:cNvSpPr txBox="1"/>
          <p:nvPr/>
        </p:nvSpPr>
        <p:spPr>
          <a:xfrm>
            <a:off x="447833" y="1562566"/>
            <a:ext cx="5208899"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a:t>
            </a:r>
            <a:r>
              <a:rPr b="1">
                <a:solidFill>
                  <a:srgbClr val="EF8600"/>
                </a:solidFill>
              </a:rPr>
              <a:t>&lt;script&gt; </a:t>
            </a:r>
            <a:r>
              <a:t>balise contient du code JavaScript qui est automatiquement exécuté lorsque le navigateur traite la balise.</a:t>
            </a:r>
          </a:p>
        </p:txBody>
      </p:sp>
      <p:sp>
        <p:nvSpPr>
          <p:cNvPr id="127" name="Rectangle 3"/>
          <p:cNvSpPr txBox="1"/>
          <p:nvPr/>
        </p:nvSpPr>
        <p:spPr>
          <a:xfrm>
            <a:off x="426725" y="2128979"/>
            <a:ext cx="5208897" cy="1506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balise </a:t>
            </a:r>
            <a:r>
              <a:rPr b="1">
                <a:solidFill>
                  <a:srgbClr val="EF8600"/>
                </a:solidFill>
              </a:rPr>
              <a:t>&lt;script&gt;</a:t>
            </a:r>
            <a:r>
              <a:t> a quelques attributs qui sont rarement utilisés de nos jours mais qui peuvent encore être trouvés dans l'ancien code :</a:t>
            </a:r>
          </a:p>
          <a:p>
            <a:pPr>
              <a:defRPr>
                <a:latin typeface="Times New Roman"/>
                <a:ea typeface="Times New Roman"/>
                <a:cs typeface="Times New Roman"/>
                <a:sym typeface="Times New Roman"/>
              </a:defRPr>
            </a:pPr>
          </a:p>
          <a:p>
            <a:pPr marL="285750" indent="-285750">
              <a:buSzPct val="100000"/>
              <a:buChar char="✓"/>
              <a:defRPr b="1">
                <a:latin typeface="Times New Roman"/>
                <a:ea typeface="Times New Roman"/>
                <a:cs typeface="Times New Roman"/>
                <a:sym typeface="Times New Roman"/>
              </a:defRPr>
            </a:pPr>
            <a:r>
              <a:t>Attribut </a:t>
            </a:r>
            <a:r>
              <a:rPr>
                <a:solidFill>
                  <a:srgbClr val="EF8600"/>
                </a:solidFill>
              </a:rPr>
              <a:t>type</a:t>
            </a:r>
            <a:r>
              <a:t> </a:t>
            </a:r>
            <a:r>
              <a:rPr b="0"/>
              <a:t>: Cet attribut permet d’indiquer le langage de script utilisé et sa valeur doit être définie sur "</a:t>
            </a:r>
            <a:r>
              <a:t>text/javascript</a:t>
            </a:r>
            <a:r>
              <a:rPr b="0"/>
              <a:t>".</a:t>
            </a:r>
          </a:p>
          <a:p>
            <a:pPr marL="285750" indent="-285750">
              <a:buSzPct val="100000"/>
              <a:buChar char="✓"/>
              <a:defRPr b="1">
                <a:latin typeface="Times New Roman"/>
                <a:ea typeface="Times New Roman"/>
                <a:cs typeface="Times New Roman"/>
                <a:sym typeface="Times New Roman"/>
              </a:defRPr>
            </a:pPr>
            <a:r>
              <a:t>Attribut </a:t>
            </a:r>
            <a:r>
              <a:rPr>
                <a:solidFill>
                  <a:srgbClr val="EF8600"/>
                </a:solidFill>
              </a:rPr>
              <a:t>language</a:t>
            </a:r>
            <a:r>
              <a:t> </a:t>
            </a:r>
            <a:r>
              <a:rPr b="0"/>
              <a:t>: Cet attribut spécifie le langage de script que vous utilisez. </a:t>
            </a:r>
          </a:p>
        </p:txBody>
      </p:sp>
      <p:pic>
        <p:nvPicPr>
          <p:cNvPr id="128" name="Image 9" descr="Image 9"/>
          <p:cNvPicPr>
            <a:picLocks noChangeAspect="1"/>
          </p:cNvPicPr>
          <p:nvPr/>
        </p:nvPicPr>
        <p:blipFill>
          <a:blip r:embed="rId3">
            <a:extLst/>
          </a:blip>
          <a:stretch>
            <a:fillRect/>
          </a:stretch>
        </p:blipFill>
        <p:spPr>
          <a:xfrm>
            <a:off x="724857" y="3787471"/>
            <a:ext cx="2393601" cy="6120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Conversions de types</a:t>
            </a:r>
          </a:p>
        </p:txBody>
      </p:sp>
      <p:sp>
        <p:nvSpPr>
          <p:cNvPr id="319" name="Rectangle 1"/>
          <p:cNvSpPr txBox="1"/>
          <p:nvPr/>
        </p:nvSpPr>
        <p:spPr>
          <a:xfrm>
            <a:off x="708871" y="1088719"/>
            <a:ext cx="7829520" cy="6499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sz="1600">
                <a:latin typeface="Times New Roman"/>
                <a:ea typeface="Times New Roman"/>
                <a:cs typeface="Times New Roman"/>
                <a:sym typeface="Times New Roman"/>
              </a:defRPr>
            </a:lvl1pPr>
          </a:lstStyle>
          <a:p>
            <a:pPr/>
            <a:r>
              <a:t>La plupart du temps, les opérateurs et les fonctions convertissent automatiquement les valeurs qui leur sont données dans le bon type.</a:t>
            </a:r>
          </a:p>
        </p:txBody>
      </p:sp>
      <p:sp>
        <p:nvSpPr>
          <p:cNvPr id="320" name="Rectangle 1"/>
          <p:cNvSpPr txBox="1"/>
          <p:nvPr/>
        </p:nvSpPr>
        <p:spPr>
          <a:xfrm>
            <a:off x="708870" y="2087312"/>
            <a:ext cx="7919912" cy="6499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Par exemple, </a:t>
            </a:r>
            <a:r>
              <a:rPr b="1">
                <a:solidFill>
                  <a:srgbClr val="EF8600"/>
                </a:solidFill>
              </a:rPr>
              <a:t>alert</a:t>
            </a:r>
            <a:r>
              <a:t> convertit automatiquement toute valeur en chaîne pour l'afficher. Les opérations mathématiques convertissent les valeurs en nombres.</a:t>
            </a:r>
          </a:p>
        </p:txBody>
      </p:sp>
      <p:sp>
        <p:nvSpPr>
          <p:cNvPr id="321" name="ZoneTexte 10"/>
          <p:cNvSpPr txBox="1"/>
          <p:nvPr/>
        </p:nvSpPr>
        <p:spPr>
          <a:xfrm>
            <a:off x="708870" y="3112629"/>
            <a:ext cx="7919912" cy="6499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Il existe également des cas où nous devons convertir explicitement une valeur dans le type attendu.</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Conversions de chaînes </a:t>
            </a:r>
          </a:p>
        </p:txBody>
      </p:sp>
      <p:sp>
        <p:nvSpPr>
          <p:cNvPr id="324" name="Rectangle 1"/>
          <p:cNvSpPr txBox="1"/>
          <p:nvPr/>
        </p:nvSpPr>
        <p:spPr>
          <a:xfrm>
            <a:off x="708871" y="1060775"/>
            <a:ext cx="7443111"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600">
                <a:latin typeface="Times New Roman"/>
                <a:ea typeface="Times New Roman"/>
                <a:cs typeface="Times New Roman"/>
                <a:sym typeface="Times New Roman"/>
              </a:defRPr>
            </a:lvl1pPr>
          </a:lstStyle>
          <a:p>
            <a:pPr/>
            <a:r>
              <a:t>La conversion de chaîne se produit lorsque nous avons besoin de la forme de chaîne d'une valeur.</a:t>
            </a:r>
          </a:p>
        </p:txBody>
      </p:sp>
      <p:sp>
        <p:nvSpPr>
          <p:cNvPr id="325" name="Rectangle 1"/>
          <p:cNvSpPr txBox="1"/>
          <p:nvPr/>
        </p:nvSpPr>
        <p:spPr>
          <a:xfrm>
            <a:off x="708870" y="1577477"/>
            <a:ext cx="5704675"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Par exemple, </a:t>
            </a:r>
            <a:r>
              <a:rPr b="1">
                <a:solidFill>
                  <a:srgbClr val="EF8600"/>
                </a:solidFill>
              </a:rPr>
              <a:t>alert</a:t>
            </a:r>
            <a:r>
              <a:rPr b="1"/>
              <a:t>(value) </a:t>
            </a:r>
            <a:r>
              <a:t>le fait-il pour afficher la valeur.</a:t>
            </a:r>
          </a:p>
        </p:txBody>
      </p:sp>
      <p:sp>
        <p:nvSpPr>
          <p:cNvPr id="326" name="Rectangle 2"/>
          <p:cNvSpPr txBox="1"/>
          <p:nvPr/>
        </p:nvSpPr>
        <p:spPr>
          <a:xfrm>
            <a:off x="708870" y="1916030"/>
            <a:ext cx="7964449" cy="31140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600">
                <a:latin typeface="Times New Roman"/>
                <a:ea typeface="Times New Roman"/>
                <a:cs typeface="Times New Roman"/>
                <a:sym typeface="Times New Roman"/>
              </a:defRPr>
            </a:pPr>
            <a:r>
              <a:t>Nous pouvons également appeler la </a:t>
            </a:r>
            <a:r>
              <a:rPr b="1">
                <a:solidFill>
                  <a:srgbClr val="EF8600"/>
                </a:solidFill>
              </a:rPr>
              <a:t>String</a:t>
            </a:r>
            <a:r>
              <a:rPr b="1"/>
              <a:t>(value) </a:t>
            </a:r>
            <a:r>
              <a:t>fonction pour convertir une valeur en chaîne :</a:t>
            </a:r>
          </a:p>
        </p:txBody>
      </p:sp>
      <p:pic>
        <p:nvPicPr>
          <p:cNvPr id="327" name="Image 6" descr="Image 6"/>
          <p:cNvPicPr>
            <a:picLocks noChangeAspect="1"/>
          </p:cNvPicPr>
          <p:nvPr/>
        </p:nvPicPr>
        <p:blipFill>
          <a:blip r:embed="rId2">
            <a:extLst/>
          </a:blip>
          <a:stretch>
            <a:fillRect/>
          </a:stretch>
        </p:blipFill>
        <p:spPr>
          <a:xfrm>
            <a:off x="1888989" y="2346805"/>
            <a:ext cx="5082873" cy="20520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Conversion numérique </a:t>
            </a:r>
          </a:p>
        </p:txBody>
      </p:sp>
      <p:sp>
        <p:nvSpPr>
          <p:cNvPr id="330" name="Rectangle 1"/>
          <p:cNvSpPr txBox="1"/>
          <p:nvPr/>
        </p:nvSpPr>
        <p:spPr>
          <a:xfrm>
            <a:off x="708871" y="1085635"/>
            <a:ext cx="744311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a:latin typeface="Times New Roman"/>
                <a:ea typeface="Times New Roman"/>
                <a:cs typeface="Times New Roman"/>
                <a:sym typeface="Times New Roman"/>
              </a:defRPr>
            </a:lvl1pPr>
          </a:lstStyle>
          <a:p>
            <a:pPr/>
            <a:r>
              <a:t>La conversion numérique se produit automatiquement dans les fonctions et expressions mathématiques.</a:t>
            </a:r>
          </a:p>
        </p:txBody>
      </p:sp>
      <p:sp>
        <p:nvSpPr>
          <p:cNvPr id="331" name="Rectangle 1"/>
          <p:cNvSpPr txBox="1"/>
          <p:nvPr/>
        </p:nvSpPr>
        <p:spPr>
          <a:xfrm>
            <a:off x="708870" y="1549852"/>
            <a:ext cx="6082145"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Par exemple, lorsque la division</a:t>
            </a:r>
            <a:r>
              <a:rPr b="1"/>
              <a:t> / </a:t>
            </a:r>
            <a:r>
              <a:t>est appliquée à des non-nombres :</a:t>
            </a:r>
          </a:p>
        </p:txBody>
      </p:sp>
      <p:pic>
        <p:nvPicPr>
          <p:cNvPr id="332" name="Image 7" descr="Image 7"/>
          <p:cNvPicPr>
            <a:picLocks noChangeAspect="1"/>
          </p:cNvPicPr>
          <p:nvPr/>
        </p:nvPicPr>
        <p:blipFill>
          <a:blip r:embed="rId2">
            <a:extLst/>
          </a:blip>
          <a:stretch>
            <a:fillRect/>
          </a:stretch>
        </p:blipFill>
        <p:spPr>
          <a:xfrm>
            <a:off x="724857" y="1860600"/>
            <a:ext cx="4745814" cy="468001"/>
          </a:xfrm>
          <a:prstGeom prst="rect">
            <a:avLst/>
          </a:prstGeom>
          <a:ln w="12700">
            <a:miter lim="400000"/>
          </a:ln>
        </p:spPr>
      </p:pic>
      <p:sp>
        <p:nvSpPr>
          <p:cNvPr id="333" name="Rectangle 2"/>
          <p:cNvSpPr txBox="1"/>
          <p:nvPr/>
        </p:nvSpPr>
        <p:spPr>
          <a:xfrm>
            <a:off x="653057" y="2428205"/>
            <a:ext cx="7443111"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Nous pouvons utiliser la </a:t>
            </a:r>
            <a:r>
              <a:rPr b="1">
                <a:solidFill>
                  <a:srgbClr val="EF8600"/>
                </a:solidFill>
              </a:rPr>
              <a:t>Number</a:t>
            </a:r>
            <a:r>
              <a:rPr b="1"/>
              <a:t>(value)</a:t>
            </a:r>
            <a:r>
              <a:t>fonction pour convertir explicitement a value en nombre :</a:t>
            </a:r>
          </a:p>
        </p:txBody>
      </p:sp>
      <p:pic>
        <p:nvPicPr>
          <p:cNvPr id="334" name="Image 10" descr="Image 10"/>
          <p:cNvPicPr>
            <a:picLocks noChangeAspect="1"/>
          </p:cNvPicPr>
          <p:nvPr/>
        </p:nvPicPr>
        <p:blipFill>
          <a:blip r:embed="rId3">
            <a:extLst/>
          </a:blip>
          <a:stretch>
            <a:fillRect/>
          </a:stretch>
        </p:blipFill>
        <p:spPr>
          <a:xfrm>
            <a:off x="710878" y="2798634"/>
            <a:ext cx="3955442" cy="1260002"/>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Conversion numérique </a:t>
            </a:r>
          </a:p>
        </p:txBody>
      </p:sp>
      <p:sp>
        <p:nvSpPr>
          <p:cNvPr id="337" name="Rectangle 1"/>
          <p:cNvSpPr txBox="1"/>
          <p:nvPr/>
        </p:nvSpPr>
        <p:spPr>
          <a:xfrm>
            <a:off x="770577" y="1123733"/>
            <a:ext cx="7443111" cy="98857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sz="1600">
                <a:latin typeface="Times New Roman"/>
                <a:ea typeface="Times New Roman"/>
                <a:cs typeface="Times New Roman"/>
                <a:sym typeface="Times New Roman"/>
              </a:defRPr>
            </a:lvl1pPr>
          </a:lstStyle>
          <a:p>
            <a:pPr/>
            <a:r>
              <a:t>Une conversion explicite est généralement requise lorsque nous lisons une valeur à partir d'une source basée sur une chaîne, comme un formulaire de texte, mais que nous nous attendons à ce qu'un nombre soit saisi.</a:t>
            </a:r>
          </a:p>
        </p:txBody>
      </p:sp>
      <p:sp>
        <p:nvSpPr>
          <p:cNvPr id="338" name="Rectangle 1"/>
          <p:cNvSpPr txBox="1"/>
          <p:nvPr/>
        </p:nvSpPr>
        <p:spPr>
          <a:xfrm>
            <a:off x="799262" y="2328609"/>
            <a:ext cx="7874159" cy="31140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600">
                <a:latin typeface="Times New Roman"/>
                <a:ea typeface="Times New Roman"/>
                <a:cs typeface="Times New Roman"/>
                <a:sym typeface="Times New Roman"/>
              </a:defRPr>
            </a:pPr>
            <a:r>
              <a:t>Si la chaîne n'est pas un nombre valide, le résultat d'une telle conversion est </a:t>
            </a:r>
            <a:r>
              <a:rPr b="1"/>
              <a:t>NaN</a:t>
            </a:r>
            <a:r>
              <a:t>. Par exemple:</a:t>
            </a:r>
          </a:p>
        </p:txBody>
      </p:sp>
      <p:pic>
        <p:nvPicPr>
          <p:cNvPr id="339" name="Image 5" descr="Image 5"/>
          <p:cNvPicPr>
            <a:picLocks noChangeAspect="1"/>
          </p:cNvPicPr>
          <p:nvPr/>
        </p:nvPicPr>
        <p:blipFill>
          <a:blip r:embed="rId2">
            <a:extLst/>
          </a:blip>
          <a:stretch>
            <a:fillRect/>
          </a:stretch>
        </p:blipFill>
        <p:spPr>
          <a:xfrm>
            <a:off x="878249" y="3121569"/>
            <a:ext cx="3693752" cy="9000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Conversion numérique </a:t>
            </a:r>
          </a:p>
        </p:txBody>
      </p:sp>
      <p:sp>
        <p:nvSpPr>
          <p:cNvPr id="342" name="Rectangle 1"/>
          <p:cNvSpPr txBox="1"/>
          <p:nvPr/>
        </p:nvSpPr>
        <p:spPr>
          <a:xfrm>
            <a:off x="674883" y="978159"/>
            <a:ext cx="3489890"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a:latin typeface="Times New Roman"/>
                <a:ea typeface="Times New Roman"/>
                <a:cs typeface="Times New Roman"/>
                <a:sym typeface="Times New Roman"/>
              </a:defRPr>
            </a:lvl1pPr>
          </a:lstStyle>
          <a:p>
            <a:pPr/>
            <a:r>
              <a:t>Règles de conversion numérique :</a:t>
            </a:r>
          </a:p>
        </p:txBody>
      </p:sp>
      <p:graphicFrame>
        <p:nvGraphicFramePr>
          <p:cNvPr id="343" name="Tableau 2"/>
          <p:cNvGraphicFramePr/>
          <p:nvPr/>
        </p:nvGraphicFramePr>
        <p:xfrm>
          <a:off x="724857" y="1411602"/>
          <a:ext cx="3485637" cy="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42818"/>
                <a:gridCol w="1742818"/>
              </a:tblGrid>
              <a:tr h="50800">
                <a:tc>
                  <a:txBody>
                    <a:bodyPr/>
                    <a:lstStyle/>
                    <a:p>
                      <a:pPr algn="l">
                        <a:defRPr sz="1800"/>
                      </a:pPr>
                      <a:r>
                        <a:rPr b="1" sz="1200">
                          <a:latin typeface="Times New Roman"/>
                          <a:ea typeface="Times New Roman"/>
                          <a:cs typeface="Times New Roman"/>
                          <a:sym typeface="Times New Roman"/>
                        </a:rPr>
                        <a:t>Évaluer</a:t>
                      </a:r>
                    </a:p>
                  </a:txBody>
                  <a:tcPr marL="45720" marR="45720" marT="45720" marB="45720" anchor="ctr" anchorCtr="0" horzOverflow="overflow">
                    <a:solidFill>
                      <a:srgbClr val="FFCD8C"/>
                    </a:solidFill>
                  </a:tcPr>
                </a:tc>
                <a:tc>
                  <a:txBody>
                    <a:bodyPr/>
                    <a:lstStyle/>
                    <a:p>
                      <a:pPr algn="l">
                        <a:defRPr sz="1800"/>
                      </a:pPr>
                      <a:r>
                        <a:rPr b="1" sz="1200">
                          <a:latin typeface="Times New Roman"/>
                          <a:ea typeface="Times New Roman"/>
                          <a:cs typeface="Times New Roman"/>
                          <a:sym typeface="Times New Roman"/>
                        </a:rPr>
                        <a:t>Devient</a:t>
                      </a:r>
                    </a:p>
                  </a:txBody>
                  <a:tcPr marL="45720" marR="45720" marT="45720" marB="45720" anchor="ctr" anchorCtr="0" horzOverflow="overflow">
                    <a:solidFill>
                      <a:srgbClr val="FFCD8C"/>
                    </a:solidFill>
                  </a:tcPr>
                </a:tc>
              </a:tr>
              <a:tr h="50800">
                <a:tc>
                  <a:txBody>
                    <a:bodyPr/>
                    <a:lstStyle/>
                    <a:p>
                      <a:pPr algn="l">
                        <a:defRPr sz="1800"/>
                      </a:pPr>
                      <a:r>
                        <a:rPr sz="1200">
                          <a:latin typeface="Times New Roman"/>
                          <a:ea typeface="Times New Roman"/>
                          <a:cs typeface="Times New Roman"/>
                          <a:sym typeface="Times New Roman"/>
                        </a:rPr>
                        <a:t>undefined</a:t>
                      </a:r>
                    </a:p>
                  </a:txBody>
                  <a:tcPr marL="45720" marR="45720" marT="45720" marB="45720" anchor="ctr" anchorCtr="0" horzOverflow="overflow">
                    <a:noFill/>
                  </a:tcPr>
                </a:tc>
                <a:tc>
                  <a:txBody>
                    <a:bodyPr/>
                    <a:lstStyle/>
                    <a:p>
                      <a:pPr algn="l">
                        <a:defRPr sz="1800"/>
                      </a:pPr>
                      <a:r>
                        <a:rPr sz="1200">
                          <a:latin typeface="Times New Roman"/>
                          <a:ea typeface="Times New Roman"/>
                          <a:cs typeface="Times New Roman"/>
                          <a:sym typeface="Times New Roman"/>
                        </a:rPr>
                        <a:t>NaN</a:t>
                      </a:r>
                    </a:p>
                  </a:txBody>
                  <a:tcPr marL="45720" marR="45720" marT="45720" marB="45720" anchor="ctr" anchorCtr="0" horzOverflow="overflow">
                    <a:noFill/>
                  </a:tcPr>
                </a:tc>
              </a:tr>
              <a:tr h="50800">
                <a:tc>
                  <a:txBody>
                    <a:bodyPr/>
                    <a:lstStyle/>
                    <a:p>
                      <a:pPr algn="l">
                        <a:defRPr sz="1800"/>
                      </a:pPr>
                      <a:r>
                        <a:rPr sz="1200">
                          <a:latin typeface="Times New Roman"/>
                          <a:ea typeface="Times New Roman"/>
                          <a:cs typeface="Times New Roman"/>
                          <a:sym typeface="Times New Roman"/>
                        </a:rPr>
                        <a:t>null</a:t>
                      </a:r>
                    </a:p>
                  </a:txBody>
                  <a:tcPr marL="45720" marR="45720" marT="45720" marB="45720" anchor="ctr" anchorCtr="0" horzOverflow="overflow">
                    <a:noFill/>
                  </a:tcPr>
                </a:tc>
                <a:tc>
                  <a:txBody>
                    <a:bodyPr/>
                    <a:lstStyle/>
                    <a:p>
                      <a:pPr algn="l">
                        <a:defRPr sz="1800"/>
                      </a:pPr>
                      <a:r>
                        <a:rPr sz="1200">
                          <a:latin typeface="Times New Roman"/>
                          <a:ea typeface="Times New Roman"/>
                          <a:cs typeface="Times New Roman"/>
                          <a:sym typeface="Times New Roman"/>
                        </a:rPr>
                        <a:t>0</a:t>
                      </a:r>
                    </a:p>
                  </a:txBody>
                  <a:tcPr marL="45720" marR="45720" marT="45720" marB="45720" anchor="ctr" anchorCtr="0" horzOverflow="overflow">
                    <a:noFill/>
                  </a:tcPr>
                </a:tc>
              </a:tr>
              <a:tr h="50800">
                <a:tc>
                  <a:txBody>
                    <a:bodyPr/>
                    <a:lstStyle/>
                    <a:p>
                      <a:pPr algn="l">
                        <a:defRPr sz="1800"/>
                      </a:pPr>
                      <a:r>
                        <a:rPr sz="1200">
                          <a:latin typeface="Times New Roman"/>
                          <a:ea typeface="Times New Roman"/>
                          <a:cs typeface="Times New Roman"/>
                          <a:sym typeface="Times New Roman"/>
                        </a:rPr>
                        <a:t>true and false</a:t>
                      </a:r>
                    </a:p>
                  </a:txBody>
                  <a:tcPr marL="45720" marR="45720" marT="45720" marB="45720" anchor="ctr" anchorCtr="0" horzOverflow="overflow">
                    <a:noFill/>
                  </a:tcPr>
                </a:tc>
                <a:tc>
                  <a:txBody>
                    <a:bodyPr/>
                    <a:lstStyle/>
                    <a:p>
                      <a:pPr algn="l">
                        <a:defRPr sz="1800"/>
                      </a:pPr>
                      <a:r>
                        <a:rPr sz="1200">
                          <a:latin typeface="Times New Roman"/>
                          <a:ea typeface="Times New Roman"/>
                          <a:cs typeface="Times New Roman"/>
                          <a:sym typeface="Times New Roman"/>
                        </a:rPr>
                        <a:t>1 et 0</a:t>
                      </a:r>
                    </a:p>
                  </a:txBody>
                  <a:tcPr marL="45720" marR="45720" marT="45720" marB="45720" anchor="ctr" anchorCtr="0" horzOverflow="overflow">
                    <a:noFill/>
                  </a:tcPr>
                </a:tc>
              </a:tr>
              <a:tr h="50800">
                <a:tc>
                  <a:txBody>
                    <a:bodyPr/>
                    <a:lstStyle/>
                    <a:p>
                      <a:pPr algn="l">
                        <a:defRPr sz="1800"/>
                      </a:pPr>
                      <a:r>
                        <a:rPr sz="1200">
                          <a:latin typeface="Times New Roman"/>
                          <a:ea typeface="Times New Roman"/>
                          <a:cs typeface="Times New Roman"/>
                          <a:sym typeface="Times New Roman"/>
                        </a:rPr>
                        <a:t>string</a:t>
                      </a:r>
                    </a:p>
                  </a:txBody>
                  <a:tcPr marL="45720" marR="45720" marT="45720" marB="45720" anchor="ctr" anchorCtr="0" horzOverflow="overflow">
                    <a:noFill/>
                  </a:tcPr>
                </a:tc>
                <a:tc>
                  <a:txBody>
                    <a:bodyPr/>
                    <a:lstStyle/>
                    <a:p>
                      <a:pPr algn="l">
                        <a:defRPr sz="1800"/>
                      </a:pPr>
                      <a:r>
                        <a:rPr sz="1200">
                          <a:latin typeface="Times New Roman"/>
                          <a:ea typeface="Times New Roman"/>
                          <a:cs typeface="Times New Roman"/>
                          <a:sym typeface="Times New Roman"/>
                        </a:rPr>
                        <a:t>Les espaces blancs du début et de la fin sont supprimés. Si la chaîne restante est vide, le résultat est 0. Sinon, le nombre est "lu" à partir de la chaîne. Une erreur donne NaN.</a:t>
                      </a:r>
                    </a:p>
                  </a:txBody>
                  <a:tcPr marL="45720" marR="45720" marT="45720" marB="45720" anchor="ctr" anchorCtr="0" horzOverflow="overflow">
                    <a:noFill/>
                  </a:tcPr>
                </a:tc>
              </a:tr>
            </a:tbl>
          </a:graphicData>
        </a:graphic>
      </p:graphicFrame>
      <p:pic>
        <p:nvPicPr>
          <p:cNvPr id="344" name="Image 6" descr="Image 6"/>
          <p:cNvPicPr>
            <a:picLocks noChangeAspect="1"/>
          </p:cNvPicPr>
          <p:nvPr/>
        </p:nvPicPr>
        <p:blipFill>
          <a:blip r:embed="rId2">
            <a:extLst/>
          </a:blip>
          <a:stretch>
            <a:fillRect/>
          </a:stretch>
        </p:blipFill>
        <p:spPr>
          <a:xfrm>
            <a:off x="4433777" y="1411602"/>
            <a:ext cx="4423145" cy="20160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Conversion booléenne</a:t>
            </a:r>
          </a:p>
        </p:txBody>
      </p:sp>
      <p:sp>
        <p:nvSpPr>
          <p:cNvPr id="347" name="Rectangle 1"/>
          <p:cNvSpPr txBox="1"/>
          <p:nvPr/>
        </p:nvSpPr>
        <p:spPr>
          <a:xfrm>
            <a:off x="708871" y="964873"/>
            <a:ext cx="7829520"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a:latin typeface="Times New Roman"/>
                <a:ea typeface="Times New Roman"/>
                <a:cs typeface="Times New Roman"/>
                <a:sym typeface="Times New Roman"/>
              </a:defRPr>
            </a:lvl1pPr>
          </a:lstStyle>
          <a:p>
            <a:pPr/>
            <a:r>
              <a:t>La conversion booléenne est la plus simple.</a:t>
            </a:r>
          </a:p>
        </p:txBody>
      </p:sp>
      <p:sp>
        <p:nvSpPr>
          <p:cNvPr id="348" name="Rectangle 1"/>
          <p:cNvSpPr txBox="1"/>
          <p:nvPr/>
        </p:nvSpPr>
        <p:spPr>
          <a:xfrm>
            <a:off x="708870" y="1384015"/>
            <a:ext cx="7528608"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a:latin typeface="Times New Roman"/>
                <a:ea typeface="Times New Roman"/>
                <a:cs typeface="Times New Roman"/>
                <a:sym typeface="Times New Roman"/>
              </a:defRPr>
            </a:lvl1pPr>
          </a:lstStyle>
          <a:p>
            <a:pPr/>
            <a:r>
              <a:t>Cela se produit dans les opérations logiques (plus tard, nous rencontrerons des tests de condition et d'autres choses similaires) mais peut également être effectué explicitement avec un appel à Boolean(value).</a:t>
            </a:r>
          </a:p>
        </p:txBody>
      </p:sp>
      <p:sp>
        <p:nvSpPr>
          <p:cNvPr id="349" name="Rectangle 2"/>
          <p:cNvSpPr txBox="1"/>
          <p:nvPr/>
        </p:nvSpPr>
        <p:spPr>
          <a:xfrm>
            <a:off x="708871" y="2542237"/>
            <a:ext cx="4582953" cy="1303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règle de conversion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Les valeurs qui sont intuitivement "</a:t>
            </a:r>
            <a:r>
              <a:rPr b="1"/>
              <a:t>vides</a:t>
            </a:r>
            <a:r>
              <a:t>", comme </a:t>
            </a:r>
            <a:r>
              <a:rPr b="1"/>
              <a:t>0</a:t>
            </a:r>
            <a:r>
              <a:t>, une </a:t>
            </a:r>
            <a:r>
              <a:rPr b="1"/>
              <a:t>chaîne vide</a:t>
            </a:r>
            <a:r>
              <a:t>, </a:t>
            </a:r>
            <a:r>
              <a:rPr b="1"/>
              <a:t>null</a:t>
            </a:r>
            <a:r>
              <a:t>, </a:t>
            </a:r>
            <a:r>
              <a:rPr b="1"/>
              <a:t>undefined</a:t>
            </a:r>
            <a:r>
              <a:t>, et </a:t>
            </a:r>
            <a:r>
              <a:rPr b="1"/>
              <a:t>NaN</a:t>
            </a:r>
            <a:r>
              <a:t>, deviennent false. </a:t>
            </a:r>
          </a:p>
          <a:p>
            <a:pPr marL="285750" indent="-285750">
              <a:buSzPct val="100000"/>
              <a:buChar char="✓"/>
              <a:defRPr>
                <a:latin typeface="Times New Roman"/>
                <a:ea typeface="Times New Roman"/>
                <a:cs typeface="Times New Roman"/>
                <a:sym typeface="Times New Roman"/>
              </a:defRPr>
            </a:pPr>
            <a:r>
              <a:t>D'autres valeurs deviennent </a:t>
            </a:r>
            <a:r>
              <a:rPr b="1"/>
              <a:t>true</a:t>
            </a:r>
            <a:r>
              <a:t>. </a:t>
            </a:r>
          </a:p>
        </p:txBody>
      </p:sp>
      <p:pic>
        <p:nvPicPr>
          <p:cNvPr id="350" name="Image 6" descr="Image 6"/>
          <p:cNvPicPr>
            <a:picLocks noChangeAspect="1"/>
          </p:cNvPicPr>
          <p:nvPr/>
        </p:nvPicPr>
        <p:blipFill>
          <a:blip r:embed="rId2">
            <a:extLst/>
          </a:blip>
          <a:stretch>
            <a:fillRect/>
          </a:stretch>
        </p:blipFill>
        <p:spPr>
          <a:xfrm>
            <a:off x="5560831" y="2775451"/>
            <a:ext cx="2809564" cy="9000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Opérateurs de base</a:t>
            </a:r>
          </a:p>
        </p:txBody>
      </p:sp>
      <p:sp>
        <p:nvSpPr>
          <p:cNvPr id="353" name="Rectangle 1"/>
          <p:cNvSpPr txBox="1"/>
          <p:nvPr/>
        </p:nvSpPr>
        <p:spPr>
          <a:xfrm>
            <a:off x="708870" y="1063827"/>
            <a:ext cx="7489575" cy="6499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sz="1600">
                <a:latin typeface="Times New Roman"/>
                <a:ea typeface="Times New Roman"/>
                <a:cs typeface="Times New Roman"/>
                <a:sym typeface="Times New Roman"/>
              </a:defRPr>
            </a:lvl1pPr>
          </a:lstStyle>
          <a:p>
            <a:pPr/>
            <a:r>
              <a:t>Nous connaissons de nombreux opérateurs de l'école : l'addition +, la multiplication *, la soustraction -, la division /, ...</a:t>
            </a:r>
          </a:p>
        </p:txBody>
      </p:sp>
      <p:sp>
        <p:nvSpPr>
          <p:cNvPr id="354" name="ZoneTexte 8"/>
          <p:cNvSpPr txBox="1"/>
          <p:nvPr/>
        </p:nvSpPr>
        <p:spPr>
          <a:xfrm>
            <a:off x="708871" y="2093499"/>
            <a:ext cx="7873715" cy="649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Nous commencerons par des opérateurs simples, puis nous nous concentrerons sur les aspects spécifiques à JavaScript, non couverts par l'arithmétique scolaire.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Mathématiques</a:t>
            </a:r>
          </a:p>
        </p:txBody>
      </p:sp>
      <p:sp>
        <p:nvSpPr>
          <p:cNvPr id="357" name="Rectangle 1"/>
          <p:cNvSpPr txBox="1"/>
          <p:nvPr/>
        </p:nvSpPr>
        <p:spPr>
          <a:xfrm>
            <a:off x="708871" y="1258010"/>
            <a:ext cx="7829520"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sz="1600">
                <a:latin typeface="Times New Roman"/>
                <a:ea typeface="Times New Roman"/>
                <a:cs typeface="Times New Roman"/>
                <a:sym typeface="Times New Roman"/>
              </a:defRPr>
            </a:lvl1pPr>
          </a:lstStyle>
          <a:p>
            <a:pPr/>
            <a:r>
              <a:t>Les opérations mathématiques suivantes sont prises en charge :</a:t>
            </a:r>
          </a:p>
        </p:txBody>
      </p:sp>
      <p:sp>
        <p:nvSpPr>
          <p:cNvPr id="358" name="Rectangle 1"/>
          <p:cNvSpPr txBox="1"/>
          <p:nvPr/>
        </p:nvSpPr>
        <p:spPr>
          <a:xfrm>
            <a:off x="708871" y="1929228"/>
            <a:ext cx="6665412" cy="1454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sz="1600">
                <a:latin typeface="Times New Roman"/>
                <a:ea typeface="Times New Roman"/>
                <a:cs typeface="Times New Roman"/>
                <a:sym typeface="Times New Roman"/>
              </a:defRPr>
            </a:pPr>
            <a:r>
              <a:t>Ajout </a:t>
            </a:r>
            <a:r>
              <a:rPr b="1">
                <a:solidFill>
                  <a:srgbClr val="EF8600"/>
                </a:solidFill>
              </a:rPr>
              <a:t>+</a:t>
            </a:r>
            <a:r>
              <a:t>, </a:t>
            </a:r>
          </a:p>
          <a:p>
            <a:pPr marL="285750" indent="-285750">
              <a:buSzPct val="100000"/>
              <a:buChar char="✓"/>
              <a:defRPr sz="1600">
                <a:latin typeface="Times New Roman"/>
                <a:ea typeface="Times New Roman"/>
                <a:cs typeface="Times New Roman"/>
                <a:sym typeface="Times New Roman"/>
              </a:defRPr>
            </a:pPr>
            <a:r>
              <a:t>Soustraction </a:t>
            </a:r>
            <a:r>
              <a:rPr>
                <a:solidFill>
                  <a:srgbClr val="EF8600"/>
                </a:solidFill>
              </a:rPr>
              <a:t>-</a:t>
            </a:r>
            <a:r>
              <a:t>, </a:t>
            </a:r>
          </a:p>
          <a:p>
            <a:pPr marL="285750" indent="-285750">
              <a:buSzPct val="100000"/>
              <a:buChar char="✓"/>
              <a:defRPr sz="1600">
                <a:latin typeface="Times New Roman"/>
                <a:ea typeface="Times New Roman"/>
                <a:cs typeface="Times New Roman"/>
                <a:sym typeface="Times New Roman"/>
              </a:defRPr>
            </a:pPr>
            <a:r>
              <a:t>multiplier </a:t>
            </a:r>
            <a:r>
              <a:rPr b="1">
                <a:solidFill>
                  <a:srgbClr val="EF8600"/>
                </a:solidFill>
              </a:rPr>
              <a:t>*</a:t>
            </a:r>
            <a:r>
              <a:t>, </a:t>
            </a:r>
          </a:p>
          <a:p>
            <a:pPr marL="285750" indent="-285750">
              <a:buSzPct val="100000"/>
              <a:buChar char="✓"/>
              <a:defRPr sz="1600">
                <a:latin typeface="Times New Roman"/>
                <a:ea typeface="Times New Roman"/>
                <a:cs typeface="Times New Roman"/>
                <a:sym typeface="Times New Roman"/>
              </a:defRPr>
            </a:pPr>
            <a:r>
              <a:t>Département </a:t>
            </a:r>
            <a:r>
              <a:rPr b="1">
                <a:solidFill>
                  <a:srgbClr val="EF8600"/>
                </a:solidFill>
              </a:rPr>
              <a:t>/</a:t>
            </a:r>
            <a:r>
              <a:t>, </a:t>
            </a:r>
          </a:p>
          <a:p>
            <a:pPr marL="285750" indent="-285750">
              <a:buSzPct val="100000"/>
              <a:buChar char="✓"/>
              <a:defRPr sz="1600">
                <a:latin typeface="Times New Roman"/>
                <a:ea typeface="Times New Roman"/>
                <a:cs typeface="Times New Roman"/>
                <a:sym typeface="Times New Roman"/>
              </a:defRPr>
            </a:pPr>
            <a:r>
              <a:t>Reste </a:t>
            </a:r>
            <a:r>
              <a:rPr b="1">
                <a:solidFill>
                  <a:srgbClr val="EF8600"/>
                </a:solidFill>
              </a:rPr>
              <a:t>%</a:t>
            </a:r>
            <a:r>
              <a:t>, </a:t>
            </a:r>
          </a:p>
          <a:p>
            <a:pPr marL="285750" indent="-285750">
              <a:buSzPct val="100000"/>
              <a:buChar char="✓"/>
              <a:defRPr sz="1600">
                <a:latin typeface="Times New Roman"/>
                <a:ea typeface="Times New Roman"/>
                <a:cs typeface="Times New Roman"/>
                <a:sym typeface="Times New Roman"/>
              </a:defRPr>
            </a:pPr>
            <a:r>
              <a:t>Exponentation </a:t>
            </a:r>
            <a:r>
              <a:rPr>
                <a:solidFill>
                  <a:srgbClr val="EF8600"/>
                </a:solidFill>
              </a:rPr>
              <a:t>**</a:t>
            </a:r>
            <a:r>
              <a:t>. </a:t>
            </a:r>
          </a:p>
        </p:txBody>
      </p:sp>
      <p:sp>
        <p:nvSpPr>
          <p:cNvPr id="359" name="Rectangle 2"/>
          <p:cNvSpPr txBox="1"/>
          <p:nvPr/>
        </p:nvSpPr>
        <p:spPr>
          <a:xfrm>
            <a:off x="767480" y="3737637"/>
            <a:ext cx="7677409" cy="311409"/>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600">
                <a:latin typeface="Times New Roman"/>
                <a:ea typeface="Times New Roman"/>
                <a:cs typeface="Times New Roman"/>
                <a:sym typeface="Times New Roman"/>
              </a:defRPr>
            </a:pPr>
            <a:r>
              <a:t>Les quatre premiers sont simples, tandis que </a:t>
            </a:r>
            <a:r>
              <a:rPr>
                <a:solidFill>
                  <a:srgbClr val="EF8600"/>
                </a:solidFill>
              </a:rPr>
              <a:t>%</a:t>
            </a:r>
            <a:r>
              <a:t> et </a:t>
            </a:r>
            <a:r>
              <a:rPr>
                <a:solidFill>
                  <a:srgbClr val="EF8600"/>
                </a:solidFill>
              </a:rPr>
              <a:t>**</a:t>
            </a:r>
            <a:r>
              <a:t>ont besoin de quelques mots à leur sujet.</a:t>
            </a:r>
          </a:p>
        </p:txBody>
      </p:sp>
      <p:pic>
        <p:nvPicPr>
          <p:cNvPr id="360" name="Image 6" descr="Image 6"/>
          <p:cNvPicPr>
            <a:picLocks noChangeAspect="1"/>
          </p:cNvPicPr>
          <p:nvPr/>
        </p:nvPicPr>
        <p:blipFill>
          <a:blip r:embed="rId2">
            <a:extLst/>
          </a:blip>
          <a:stretch>
            <a:fillRect/>
          </a:stretch>
        </p:blipFill>
        <p:spPr>
          <a:xfrm>
            <a:off x="3828494" y="1857262"/>
            <a:ext cx="2598208" cy="151200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Mathématiques</a:t>
            </a:r>
          </a:p>
        </p:txBody>
      </p:sp>
      <p:sp>
        <p:nvSpPr>
          <p:cNvPr id="363" name="Rectangle 1"/>
          <p:cNvSpPr txBox="1"/>
          <p:nvPr/>
        </p:nvSpPr>
        <p:spPr>
          <a:xfrm>
            <a:off x="708871" y="1543384"/>
            <a:ext cx="7829520"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150000"/>
              </a:lnSpc>
              <a:defRPr sz="1600">
                <a:latin typeface="Times New Roman"/>
                <a:ea typeface="Times New Roman"/>
                <a:cs typeface="Times New Roman"/>
                <a:sym typeface="Times New Roman"/>
              </a:defRPr>
            </a:lvl1pPr>
          </a:lstStyle>
          <a:p>
            <a:pPr/>
            <a:r>
              <a:t>Les opérations mathématiques suivantes sont prises en charge :</a:t>
            </a:r>
          </a:p>
        </p:txBody>
      </p:sp>
      <p:sp>
        <p:nvSpPr>
          <p:cNvPr id="364" name="Rectangle 1"/>
          <p:cNvSpPr txBox="1"/>
          <p:nvPr/>
        </p:nvSpPr>
        <p:spPr>
          <a:xfrm>
            <a:off x="708870" y="2077462"/>
            <a:ext cx="7241094" cy="9885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lnSpc>
                <a:spcPct val="150000"/>
              </a:lnSpc>
              <a:buSzPct val="100000"/>
              <a:buChar char="✓"/>
              <a:defRPr sz="1600">
                <a:latin typeface="Times New Roman"/>
                <a:ea typeface="Times New Roman"/>
                <a:cs typeface="Times New Roman"/>
                <a:sym typeface="Times New Roman"/>
              </a:defRPr>
            </a:pPr>
            <a:r>
              <a:t>L'opérateur de reste %, malgré son apparence, n'est pas lié aux pourcentages.</a:t>
            </a:r>
          </a:p>
          <a:p>
            <a:pPr marL="285750" indent="-285750">
              <a:lnSpc>
                <a:spcPct val="150000"/>
              </a:lnSpc>
              <a:buSzPct val="100000"/>
              <a:buChar char="✓"/>
              <a:defRPr sz="1600">
                <a:latin typeface="Times New Roman"/>
                <a:ea typeface="Times New Roman"/>
                <a:cs typeface="Times New Roman"/>
                <a:sym typeface="Times New Roman"/>
              </a:defRPr>
            </a:pPr>
            <a:r>
              <a:t>Le résultat de a % b est le reste de la division entière de a par b.</a:t>
            </a:r>
          </a:p>
          <a:p>
            <a:pPr marL="285750" indent="-285750">
              <a:lnSpc>
                <a:spcPct val="150000"/>
              </a:lnSpc>
              <a:buSzPct val="100000"/>
              <a:buChar char="✓"/>
              <a:defRPr sz="1600">
                <a:latin typeface="Times New Roman"/>
                <a:ea typeface="Times New Roman"/>
                <a:cs typeface="Times New Roman"/>
                <a:sym typeface="Times New Roman"/>
              </a:defRPr>
            </a:pPr>
            <a:r>
              <a:t>Par exemple:</a:t>
            </a:r>
          </a:p>
        </p:txBody>
      </p:sp>
      <p:pic>
        <p:nvPicPr>
          <p:cNvPr id="365" name="Image 6" descr="Image 6"/>
          <p:cNvPicPr>
            <a:picLocks noChangeAspect="1"/>
          </p:cNvPicPr>
          <p:nvPr/>
        </p:nvPicPr>
        <p:blipFill>
          <a:blip r:embed="rId2">
            <a:extLst/>
          </a:blip>
          <a:stretch>
            <a:fillRect/>
          </a:stretch>
        </p:blipFill>
        <p:spPr>
          <a:xfrm>
            <a:off x="753541" y="3444411"/>
            <a:ext cx="4762501" cy="742951"/>
          </a:xfrm>
          <a:prstGeom prst="rect">
            <a:avLst/>
          </a:prstGeom>
          <a:ln w="12700">
            <a:miter lim="400000"/>
          </a:ln>
        </p:spPr>
      </p:pic>
      <p:sp>
        <p:nvSpPr>
          <p:cNvPr id="366" name="ZoneTexte 10"/>
          <p:cNvSpPr txBox="1"/>
          <p:nvPr/>
        </p:nvSpPr>
        <p:spPr>
          <a:xfrm>
            <a:off x="708870" y="1097062"/>
            <a:ext cx="4480561" cy="4015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u="sng">
                <a:latin typeface="Helvetica Neue"/>
                <a:ea typeface="Helvetica Neue"/>
                <a:cs typeface="Helvetica Neue"/>
                <a:sym typeface="Helvetica Neue"/>
              </a:defRPr>
            </a:lvl1pPr>
          </a:lstStyle>
          <a:p>
            <a:pPr/>
            <a:r>
              <a:t>Reste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Google Shape;110;p19"/>
          <p:cNvSpPr txBox="1"/>
          <p:nvPr/>
        </p:nvSpPr>
        <p:spPr>
          <a:xfrm>
            <a:off x="724857" y="43979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Mathématiques</a:t>
            </a:r>
          </a:p>
        </p:txBody>
      </p:sp>
      <p:sp>
        <p:nvSpPr>
          <p:cNvPr id="369" name="Rectangle 1"/>
          <p:cNvSpPr txBox="1"/>
          <p:nvPr/>
        </p:nvSpPr>
        <p:spPr>
          <a:xfrm>
            <a:off x="708871" y="1458415"/>
            <a:ext cx="5614311"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L'opérateur d'exponentiation </a:t>
            </a:r>
            <a:r>
              <a:rPr b="1"/>
              <a:t>a</a:t>
            </a:r>
            <a:r>
              <a:t> </a:t>
            </a:r>
            <a:r>
              <a:rPr>
                <a:solidFill>
                  <a:srgbClr val="EF8600"/>
                </a:solidFill>
              </a:rPr>
              <a:t>**</a:t>
            </a:r>
            <a:r>
              <a:t> </a:t>
            </a:r>
            <a:r>
              <a:rPr b="1"/>
              <a:t>b</a:t>
            </a:r>
            <a:r>
              <a:t> s'élève a à la puissance </a:t>
            </a:r>
            <a:r>
              <a:rPr b="1"/>
              <a:t>b</a:t>
            </a:r>
            <a:r>
              <a:t>.</a:t>
            </a:r>
          </a:p>
        </p:txBody>
      </p:sp>
      <p:pic>
        <p:nvPicPr>
          <p:cNvPr id="370" name="Image 5" descr="Image 5"/>
          <p:cNvPicPr>
            <a:picLocks noChangeAspect="1"/>
          </p:cNvPicPr>
          <p:nvPr/>
        </p:nvPicPr>
        <p:blipFill>
          <a:blip r:embed="rId2">
            <a:extLst/>
          </a:blip>
          <a:stretch>
            <a:fillRect/>
          </a:stretch>
        </p:blipFill>
        <p:spPr>
          <a:xfrm>
            <a:off x="1365639" y="1902307"/>
            <a:ext cx="2331000" cy="756001"/>
          </a:xfrm>
          <a:prstGeom prst="rect">
            <a:avLst/>
          </a:prstGeom>
          <a:ln w="12700">
            <a:miter lim="400000"/>
          </a:ln>
        </p:spPr>
      </p:pic>
      <p:sp>
        <p:nvSpPr>
          <p:cNvPr id="371" name="ZoneTexte 10"/>
          <p:cNvSpPr txBox="1"/>
          <p:nvPr/>
        </p:nvSpPr>
        <p:spPr>
          <a:xfrm>
            <a:off x="708871" y="2722684"/>
            <a:ext cx="8027901"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Tout comme en mathématiques, l'opérateur d'exponentiation est également défini pour les nombres non entiers.</a:t>
            </a:r>
          </a:p>
        </p:txBody>
      </p:sp>
      <p:sp>
        <p:nvSpPr>
          <p:cNvPr id="372" name="ZoneTexte 12"/>
          <p:cNvSpPr txBox="1"/>
          <p:nvPr/>
        </p:nvSpPr>
        <p:spPr>
          <a:xfrm>
            <a:off x="708871" y="3345669"/>
            <a:ext cx="6330625"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Par exemple, une racine carrée est une exponentiation par </a:t>
            </a:r>
            <a:r>
              <a:rPr b="1"/>
              <a:t>½</a:t>
            </a:r>
            <a:r>
              <a:t> :</a:t>
            </a:r>
          </a:p>
        </p:txBody>
      </p:sp>
      <p:pic>
        <p:nvPicPr>
          <p:cNvPr id="373" name="Image 11" descr="Image 11"/>
          <p:cNvPicPr>
            <a:picLocks noChangeAspect="1"/>
          </p:cNvPicPr>
          <p:nvPr/>
        </p:nvPicPr>
        <p:blipFill>
          <a:blip r:embed="rId3">
            <a:extLst/>
          </a:blip>
          <a:stretch>
            <a:fillRect/>
          </a:stretch>
        </p:blipFill>
        <p:spPr>
          <a:xfrm>
            <a:off x="1365639" y="3760640"/>
            <a:ext cx="6160102" cy="648001"/>
          </a:xfrm>
          <a:prstGeom prst="rect">
            <a:avLst/>
          </a:prstGeom>
          <a:ln w="12700">
            <a:miter lim="400000"/>
          </a:ln>
        </p:spPr>
      </p:pic>
      <p:sp>
        <p:nvSpPr>
          <p:cNvPr id="374" name="ZoneTexte 16"/>
          <p:cNvSpPr txBox="1"/>
          <p:nvPr/>
        </p:nvSpPr>
        <p:spPr>
          <a:xfrm>
            <a:off x="708870" y="1018155"/>
            <a:ext cx="4480561" cy="4015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u="sng">
                <a:latin typeface="Helvetica Neue"/>
                <a:ea typeface="Helvetica Neue"/>
                <a:cs typeface="Helvetica Neue"/>
                <a:sym typeface="Helvetica Neue"/>
              </a:defRPr>
            </a:lvl1pPr>
          </a:lstStyle>
          <a:p>
            <a:pPr/>
            <a:r>
              <a:t>Exponentiation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91;p17"/>
          <p:cNvSpPr txBox="1"/>
          <p:nvPr/>
        </p:nvSpPr>
        <p:spPr>
          <a:xfrm>
            <a:off x="705080" y="381000"/>
            <a:ext cx="8057920"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Script Externe</a:t>
            </a:r>
          </a:p>
        </p:txBody>
      </p:sp>
      <p:sp>
        <p:nvSpPr>
          <p:cNvPr id="131" name="Rectangle 1"/>
          <p:cNvSpPr txBox="1"/>
          <p:nvPr/>
        </p:nvSpPr>
        <p:spPr>
          <a:xfrm>
            <a:off x="662664" y="958703"/>
            <a:ext cx="775716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Si nous avons beaucoup de code JavaScript, nous pouvons le mettre dans un fichier séparé.</a:t>
            </a:r>
          </a:p>
          <a:p>
            <a:pPr>
              <a:defRPr>
                <a:latin typeface="Times New Roman"/>
                <a:ea typeface="Times New Roman"/>
                <a:cs typeface="Times New Roman"/>
                <a:sym typeface="Times New Roman"/>
              </a:defRPr>
            </a:pPr>
            <a:r>
              <a:t>Les fichiers de script sont attachés au HTML avec l’attribut </a:t>
            </a:r>
            <a:r>
              <a:rPr b="1">
                <a:solidFill>
                  <a:srgbClr val="EF8600"/>
                </a:solidFill>
              </a:rPr>
              <a:t>src</a:t>
            </a:r>
            <a:r>
              <a:t> :</a:t>
            </a:r>
          </a:p>
        </p:txBody>
      </p:sp>
      <p:pic>
        <p:nvPicPr>
          <p:cNvPr id="132" name="Image 5" descr="Image 5"/>
          <p:cNvPicPr>
            <a:picLocks noChangeAspect="1"/>
          </p:cNvPicPr>
          <p:nvPr/>
        </p:nvPicPr>
        <p:blipFill>
          <a:blip r:embed="rId2">
            <a:extLst/>
          </a:blip>
          <a:stretch>
            <a:fillRect/>
          </a:stretch>
        </p:blipFill>
        <p:spPr>
          <a:xfrm>
            <a:off x="705079" y="1464273"/>
            <a:ext cx="3371851" cy="381001"/>
          </a:xfrm>
          <a:prstGeom prst="rect">
            <a:avLst/>
          </a:prstGeom>
          <a:ln w="12700">
            <a:miter lim="400000"/>
          </a:ln>
        </p:spPr>
      </p:pic>
      <p:sp>
        <p:nvSpPr>
          <p:cNvPr id="133" name="Rectangle 2"/>
          <p:cNvSpPr txBox="1"/>
          <p:nvPr/>
        </p:nvSpPr>
        <p:spPr>
          <a:xfrm>
            <a:off x="662665" y="1958594"/>
            <a:ext cx="8104597" cy="10998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Voici </a:t>
            </a:r>
            <a:r>
              <a:rPr b="1"/>
              <a:t>/path/to/script.jsun </a:t>
            </a:r>
            <a:r>
              <a:t>chemin absolu vers le script à partir de la racine du site.</a:t>
            </a:r>
          </a:p>
          <a:p>
            <a:pPr>
              <a:defRPr>
                <a:latin typeface="Times New Roman"/>
                <a:ea typeface="Times New Roman"/>
                <a:cs typeface="Times New Roman"/>
                <a:sym typeface="Times New Roman"/>
              </a:defRPr>
            </a:pPr>
            <a:r>
              <a:t>src="</a:t>
            </a:r>
            <a:r>
              <a:rPr b="1"/>
              <a:t>script.js</a:t>
            </a:r>
            <a:r>
              <a:t>" ou src="</a:t>
            </a:r>
            <a:r>
              <a:rPr b="1"/>
              <a:t>./script.js</a:t>
            </a:r>
            <a:r>
              <a:t>«  un chemin relatif à partir de la page courante.</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Nous pouvons également donner une URL complète. Par exemple:</a:t>
            </a:r>
          </a:p>
        </p:txBody>
      </p:sp>
      <p:pic>
        <p:nvPicPr>
          <p:cNvPr id="134" name="Image 8" descr="Image 8"/>
          <p:cNvPicPr>
            <a:picLocks noChangeAspect="1"/>
          </p:cNvPicPr>
          <p:nvPr/>
        </p:nvPicPr>
        <p:blipFill>
          <a:blip r:embed="rId3">
            <a:extLst/>
          </a:blip>
          <a:stretch>
            <a:fillRect/>
          </a:stretch>
        </p:blipFill>
        <p:spPr>
          <a:xfrm>
            <a:off x="705079" y="2899206"/>
            <a:ext cx="7029451" cy="361951"/>
          </a:xfrm>
          <a:prstGeom prst="rect">
            <a:avLst/>
          </a:prstGeom>
          <a:ln w="12700">
            <a:miter lim="400000"/>
          </a:ln>
        </p:spPr>
      </p:pic>
      <p:sp>
        <p:nvSpPr>
          <p:cNvPr id="135" name="ZoneTexte 12"/>
          <p:cNvSpPr txBox="1"/>
          <p:nvPr/>
        </p:nvSpPr>
        <p:spPr>
          <a:xfrm>
            <a:off x="662664" y="3339248"/>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Pour joindre plusieurs scripts, utilisez plusieurs balises :</a:t>
            </a:r>
          </a:p>
        </p:txBody>
      </p:sp>
      <p:pic>
        <p:nvPicPr>
          <p:cNvPr id="136" name="Image 11" descr="Image 11"/>
          <p:cNvPicPr>
            <a:picLocks noChangeAspect="1"/>
          </p:cNvPicPr>
          <p:nvPr/>
        </p:nvPicPr>
        <p:blipFill>
          <a:blip r:embed="rId4">
            <a:extLst/>
          </a:blip>
          <a:stretch>
            <a:fillRect/>
          </a:stretch>
        </p:blipFill>
        <p:spPr>
          <a:xfrm>
            <a:off x="724857" y="3721094"/>
            <a:ext cx="3371851" cy="695326"/>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Google Shape;110;p19"/>
          <p:cNvSpPr txBox="1"/>
          <p:nvPr/>
        </p:nvSpPr>
        <p:spPr>
          <a:xfrm>
            <a:off x="724857" y="365552"/>
            <a:ext cx="7727306"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Concaténation de chaînes avec +</a:t>
            </a:r>
          </a:p>
        </p:txBody>
      </p:sp>
      <p:sp>
        <p:nvSpPr>
          <p:cNvPr id="377" name="Rectangle 1"/>
          <p:cNvSpPr txBox="1"/>
          <p:nvPr/>
        </p:nvSpPr>
        <p:spPr>
          <a:xfrm>
            <a:off x="426724" y="912368"/>
            <a:ext cx="4585044"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marL="285750" indent="-285750">
              <a:buSzPct val="100000"/>
              <a:buChar char="✓"/>
              <a:defRPr>
                <a:latin typeface="Times New Roman"/>
                <a:ea typeface="Times New Roman"/>
                <a:cs typeface="Times New Roman"/>
                <a:sym typeface="Times New Roman"/>
              </a:defRPr>
            </a:lvl1pPr>
          </a:lstStyle>
          <a:p>
            <a:pPr/>
            <a:r>
              <a:t>Habituellement, l'opérateur plus additionne les +nombres.</a:t>
            </a:r>
          </a:p>
        </p:txBody>
      </p:sp>
      <p:pic>
        <p:nvPicPr>
          <p:cNvPr id="378" name="Image 4" descr="Image 4"/>
          <p:cNvPicPr>
            <a:picLocks noChangeAspect="1"/>
          </p:cNvPicPr>
          <p:nvPr/>
        </p:nvPicPr>
        <p:blipFill>
          <a:blip r:embed="rId2">
            <a:extLst/>
          </a:blip>
          <a:stretch>
            <a:fillRect/>
          </a:stretch>
        </p:blipFill>
        <p:spPr>
          <a:xfrm>
            <a:off x="6493755" y="909909"/>
            <a:ext cx="2041201" cy="504001"/>
          </a:xfrm>
          <a:prstGeom prst="rect">
            <a:avLst/>
          </a:prstGeom>
          <a:ln w="12700">
            <a:miter lim="400000"/>
          </a:ln>
        </p:spPr>
      </p:pic>
      <p:sp>
        <p:nvSpPr>
          <p:cNvPr id="379" name="ZoneTexte 13"/>
          <p:cNvSpPr txBox="1"/>
          <p:nvPr/>
        </p:nvSpPr>
        <p:spPr>
          <a:xfrm>
            <a:off x="470791" y="1458142"/>
            <a:ext cx="5354865"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Clr>
                <a:srgbClr val="000000"/>
              </a:buClr>
              <a:buSzPct val="100000"/>
              <a:buChar char="✓"/>
              <a:defRPr>
                <a:latin typeface="Times New Roman"/>
                <a:ea typeface="Times New Roman"/>
                <a:cs typeface="Times New Roman"/>
                <a:sym typeface="Times New Roman"/>
              </a:defRPr>
            </a:lvl1pPr>
          </a:lstStyle>
          <a:p>
            <a:pPr/>
            <a:r>
              <a:t>Notez que si l'un des opérandes est une chaîne, l'autre est également converti en chaîne.</a:t>
            </a:r>
          </a:p>
        </p:txBody>
      </p:sp>
      <p:pic>
        <p:nvPicPr>
          <p:cNvPr id="380" name="Image 8" descr="Image 8"/>
          <p:cNvPicPr>
            <a:picLocks noChangeAspect="1"/>
          </p:cNvPicPr>
          <p:nvPr/>
        </p:nvPicPr>
        <p:blipFill>
          <a:blip r:embed="rId3">
            <a:extLst/>
          </a:blip>
          <a:stretch>
            <a:fillRect/>
          </a:stretch>
        </p:blipFill>
        <p:spPr>
          <a:xfrm>
            <a:off x="6482815" y="1534357"/>
            <a:ext cx="2063079" cy="540001"/>
          </a:xfrm>
          <a:prstGeom prst="rect">
            <a:avLst/>
          </a:prstGeom>
          <a:ln w="12700">
            <a:miter lim="400000"/>
          </a:ln>
        </p:spPr>
      </p:pic>
      <p:sp>
        <p:nvSpPr>
          <p:cNvPr id="381" name="Rectangle 3"/>
          <p:cNvSpPr txBox="1"/>
          <p:nvPr/>
        </p:nvSpPr>
        <p:spPr>
          <a:xfrm>
            <a:off x="426725" y="2123560"/>
            <a:ext cx="5442999"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Ici, les opérateurs travaillent les uns après les autres. Le premier +additionne deux nombres, donc il renvoie </a:t>
            </a:r>
            <a:r>
              <a:rPr b="1"/>
              <a:t>4</a:t>
            </a:r>
            <a:r>
              <a:t>, puis le suivant y +ajoute la chaîne </a:t>
            </a:r>
            <a:r>
              <a:rPr b="1"/>
              <a:t>1</a:t>
            </a:r>
            <a:r>
              <a:t>, donc c'est comme </a:t>
            </a:r>
            <a:r>
              <a:rPr b="1"/>
              <a:t>4 + '1' = '41'.</a:t>
            </a:r>
          </a:p>
        </p:txBody>
      </p:sp>
      <p:pic>
        <p:nvPicPr>
          <p:cNvPr id="382" name="Image 16" descr="Image 16"/>
          <p:cNvPicPr>
            <a:picLocks noChangeAspect="1"/>
          </p:cNvPicPr>
          <p:nvPr/>
        </p:nvPicPr>
        <p:blipFill>
          <a:blip r:embed="rId4">
            <a:extLst/>
          </a:blip>
          <a:srcRect l="0" t="0" r="29979" b="1058"/>
          <a:stretch>
            <a:fillRect/>
          </a:stretch>
        </p:blipFill>
        <p:spPr>
          <a:xfrm>
            <a:off x="6471877" y="2237641"/>
            <a:ext cx="2063079" cy="427426"/>
          </a:xfrm>
          <a:prstGeom prst="rect">
            <a:avLst/>
          </a:prstGeom>
          <a:ln w="12700">
            <a:miter lim="400000"/>
          </a:ln>
        </p:spPr>
      </p:pic>
      <p:sp>
        <p:nvSpPr>
          <p:cNvPr id="383" name="Rectangle 4"/>
          <p:cNvSpPr txBox="1"/>
          <p:nvPr/>
        </p:nvSpPr>
        <p:spPr>
          <a:xfrm>
            <a:off x="415823" y="2895122"/>
            <a:ext cx="5785136"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Ici, le premier opérande est une chaîne, le compilateur traite également les deux autres opérandes comme des chaînes. Le </a:t>
            </a:r>
            <a:r>
              <a:rPr b="1"/>
              <a:t>2</a:t>
            </a:r>
            <a:r>
              <a:t> est concaténé à </a:t>
            </a:r>
            <a:r>
              <a:rPr b="1"/>
              <a:t>'1', </a:t>
            </a:r>
            <a:r>
              <a:t>donc c'est comme </a:t>
            </a:r>
            <a:r>
              <a:rPr b="1"/>
              <a:t>'1' + 2 = "12"</a:t>
            </a:r>
            <a:r>
              <a:t>et </a:t>
            </a:r>
            <a:r>
              <a:rPr b="1"/>
              <a:t>"12" + 2 = </a:t>
            </a:r>
            <a:r>
              <a:t>"</a:t>
            </a:r>
            <a:r>
              <a:rPr b="1"/>
              <a:t>122</a:t>
            </a:r>
            <a:r>
              <a:t>".</a:t>
            </a:r>
          </a:p>
        </p:txBody>
      </p:sp>
      <p:pic>
        <p:nvPicPr>
          <p:cNvPr id="384" name="Image 19" descr="Image 19"/>
          <p:cNvPicPr>
            <a:picLocks noChangeAspect="1"/>
          </p:cNvPicPr>
          <p:nvPr/>
        </p:nvPicPr>
        <p:blipFill>
          <a:blip r:embed="rId5">
            <a:extLst/>
          </a:blip>
          <a:srcRect l="0" t="0" r="27934" b="2716"/>
          <a:stretch>
            <a:fillRect/>
          </a:stretch>
        </p:blipFill>
        <p:spPr>
          <a:xfrm>
            <a:off x="6471877" y="2956340"/>
            <a:ext cx="2063079" cy="455290"/>
          </a:xfrm>
          <a:prstGeom prst="rect">
            <a:avLst/>
          </a:prstGeom>
          <a:ln w="12700">
            <a:miter lim="400000"/>
          </a:ln>
        </p:spPr>
      </p:pic>
      <p:sp>
        <p:nvSpPr>
          <p:cNvPr id="385" name="Rectangle 5"/>
          <p:cNvSpPr txBox="1"/>
          <p:nvPr/>
        </p:nvSpPr>
        <p:spPr>
          <a:xfrm>
            <a:off x="426725" y="3685211"/>
            <a:ext cx="6021309"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a:latin typeface="Times New Roman"/>
                <a:ea typeface="Times New Roman"/>
                <a:cs typeface="Times New Roman"/>
                <a:sym typeface="Times New Roman"/>
              </a:defRPr>
            </a:pPr>
            <a:r>
              <a:t>Le binaire </a:t>
            </a:r>
            <a:r>
              <a:rPr b="1"/>
              <a:t>+</a:t>
            </a:r>
            <a:r>
              <a:t> est le seul opérateur qui prend en charge les chaînes de cette manière. D'autres opérateurs arithmétiques ne fonctionnent qu'avec des nombres et convertissent toujours leurs opérandes en nombres.</a:t>
            </a:r>
          </a:p>
        </p:txBody>
      </p:sp>
      <p:pic>
        <p:nvPicPr>
          <p:cNvPr id="386" name="Image 22" descr="Image 22"/>
          <p:cNvPicPr>
            <a:picLocks noChangeAspect="1"/>
          </p:cNvPicPr>
          <p:nvPr/>
        </p:nvPicPr>
        <p:blipFill>
          <a:blip r:embed="rId6">
            <a:extLst/>
          </a:blip>
          <a:stretch>
            <a:fillRect/>
          </a:stretch>
        </p:blipFill>
        <p:spPr>
          <a:xfrm>
            <a:off x="6482815" y="3816051"/>
            <a:ext cx="2063079" cy="6120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Google Shape;110;p19"/>
          <p:cNvSpPr txBox="1"/>
          <p:nvPr/>
        </p:nvSpPr>
        <p:spPr>
          <a:xfrm>
            <a:off x="724857" y="415120"/>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Conversion numérique, unaire +</a:t>
            </a:r>
          </a:p>
        </p:txBody>
      </p:sp>
      <p:sp>
        <p:nvSpPr>
          <p:cNvPr id="389" name="Rectangle 1"/>
          <p:cNvSpPr txBox="1"/>
          <p:nvPr/>
        </p:nvSpPr>
        <p:spPr>
          <a:xfrm>
            <a:off x="695227" y="934133"/>
            <a:ext cx="7913955" cy="12258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Le plus </a:t>
            </a:r>
            <a:r>
              <a:rPr b="1">
                <a:solidFill>
                  <a:srgbClr val="EF8600"/>
                </a:solidFill>
              </a:rPr>
              <a:t>+</a:t>
            </a:r>
            <a:r>
              <a:t> existe sous deux formes : la forme binaire que nous avons utilisée plus haut et la forme unaire.</a:t>
            </a:r>
          </a:p>
          <a:p>
            <a:pPr>
              <a:defRPr sz="1600">
                <a:latin typeface="Times New Roman"/>
                <a:ea typeface="Times New Roman"/>
                <a:cs typeface="Times New Roman"/>
                <a:sym typeface="Times New Roman"/>
              </a:defRPr>
            </a:pPr>
          </a:p>
          <a:p>
            <a:pPr>
              <a:defRPr sz="1600">
                <a:latin typeface="Times New Roman"/>
                <a:ea typeface="Times New Roman"/>
                <a:cs typeface="Times New Roman"/>
                <a:sym typeface="Times New Roman"/>
              </a:defRPr>
            </a:pPr>
            <a:r>
              <a:t>Le plus unaire ou, en d'autres termes, l'opérateur plus </a:t>
            </a:r>
            <a:r>
              <a:rPr b="1">
                <a:solidFill>
                  <a:srgbClr val="EF8600"/>
                </a:solidFill>
              </a:rPr>
              <a:t>+</a:t>
            </a:r>
            <a:r>
              <a:t> appliqué à une seule valeur, ne fait rien aux nombres. Mais si l'opérande n'est pas un nombre, le plus unaire le convertit en un nombre.</a:t>
            </a:r>
          </a:p>
        </p:txBody>
      </p:sp>
      <p:pic>
        <p:nvPicPr>
          <p:cNvPr id="390" name="Image 5" descr="Image 5"/>
          <p:cNvPicPr>
            <a:picLocks noChangeAspect="1"/>
          </p:cNvPicPr>
          <p:nvPr/>
        </p:nvPicPr>
        <p:blipFill>
          <a:blip r:embed="rId2">
            <a:extLst/>
          </a:blip>
          <a:stretch>
            <a:fillRect/>
          </a:stretch>
        </p:blipFill>
        <p:spPr>
          <a:xfrm>
            <a:off x="724857" y="2589855"/>
            <a:ext cx="2391865" cy="1008001"/>
          </a:xfrm>
          <a:prstGeom prst="rect">
            <a:avLst/>
          </a:prstGeom>
          <a:ln w="12700">
            <a:miter lim="400000"/>
          </a:ln>
        </p:spPr>
      </p:pic>
      <p:pic>
        <p:nvPicPr>
          <p:cNvPr id="391" name="Image 7" descr="Image 7"/>
          <p:cNvPicPr>
            <a:picLocks noChangeAspect="1"/>
          </p:cNvPicPr>
          <p:nvPr/>
        </p:nvPicPr>
        <p:blipFill>
          <a:blip r:embed="rId3">
            <a:extLst/>
          </a:blip>
          <a:stretch>
            <a:fillRect/>
          </a:stretch>
        </p:blipFill>
        <p:spPr>
          <a:xfrm>
            <a:off x="3285130" y="2589855"/>
            <a:ext cx="5227676" cy="104400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Google Shape;110;p19"/>
          <p:cNvSpPr txBox="1"/>
          <p:nvPr/>
        </p:nvSpPr>
        <p:spPr>
          <a:xfrm>
            <a:off x="864226" y="479320"/>
            <a:ext cx="7102773"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Affectation</a:t>
            </a:r>
          </a:p>
        </p:txBody>
      </p:sp>
      <p:sp>
        <p:nvSpPr>
          <p:cNvPr id="394" name="Rectangle 1"/>
          <p:cNvSpPr txBox="1"/>
          <p:nvPr/>
        </p:nvSpPr>
        <p:spPr>
          <a:xfrm>
            <a:off x="770577" y="1021641"/>
            <a:ext cx="6417452"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Notons qu'une affectation </a:t>
            </a:r>
            <a:r>
              <a:rPr b="1">
                <a:solidFill>
                  <a:srgbClr val="EF8600"/>
                </a:solidFill>
              </a:rPr>
              <a:t>=</a:t>
            </a:r>
            <a:r>
              <a:t> est aussi un opérateur </a:t>
            </a:r>
          </a:p>
        </p:txBody>
      </p:sp>
      <p:sp>
        <p:nvSpPr>
          <p:cNvPr id="395" name="Rectangle 2"/>
          <p:cNvSpPr txBox="1"/>
          <p:nvPr/>
        </p:nvSpPr>
        <p:spPr>
          <a:xfrm>
            <a:off x="770576" y="1574421"/>
            <a:ext cx="7180769" cy="64999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C'est pourquoi, lorsque nous affectons une variable, comme </a:t>
            </a:r>
            <a:r>
              <a:rPr b="1"/>
              <a:t>x </a:t>
            </a:r>
            <a:r>
              <a:rPr b="1">
                <a:solidFill>
                  <a:srgbClr val="EF8600"/>
                </a:solidFill>
              </a:rPr>
              <a:t>=</a:t>
            </a:r>
            <a:r>
              <a:rPr b="1"/>
              <a:t> 2 * 2 + 1</a:t>
            </a:r>
            <a:r>
              <a:t>, les calculs sont effectués en premier, puis le </a:t>
            </a:r>
            <a:r>
              <a:rPr b="1">
                <a:solidFill>
                  <a:srgbClr val="EF8600"/>
                </a:solidFill>
              </a:rPr>
              <a:t>=</a:t>
            </a:r>
            <a:r>
              <a:t> est évalué, en stockant le résultat dans x.</a:t>
            </a:r>
          </a:p>
        </p:txBody>
      </p:sp>
      <p:pic>
        <p:nvPicPr>
          <p:cNvPr id="396" name="Image 6" descr="Image 6"/>
          <p:cNvPicPr>
            <a:picLocks noChangeAspect="1"/>
          </p:cNvPicPr>
          <p:nvPr/>
        </p:nvPicPr>
        <p:blipFill>
          <a:blip r:embed="rId2">
            <a:extLst/>
          </a:blip>
          <a:stretch>
            <a:fillRect/>
          </a:stretch>
        </p:blipFill>
        <p:spPr>
          <a:xfrm>
            <a:off x="864227" y="2850707"/>
            <a:ext cx="1971676" cy="923926"/>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Google Shape;110;p19"/>
          <p:cNvSpPr txBox="1"/>
          <p:nvPr/>
        </p:nvSpPr>
        <p:spPr>
          <a:xfrm>
            <a:off x="724856" y="514268"/>
            <a:ext cx="7102773"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Affectation</a:t>
            </a:r>
          </a:p>
        </p:txBody>
      </p:sp>
      <p:sp>
        <p:nvSpPr>
          <p:cNvPr id="399" name="ZoneTexte 1"/>
          <p:cNvSpPr txBox="1"/>
          <p:nvPr/>
        </p:nvSpPr>
        <p:spPr>
          <a:xfrm>
            <a:off x="685516" y="974646"/>
            <a:ext cx="4480561" cy="3769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u="sng">
                <a:latin typeface="Helvetica Neue"/>
                <a:ea typeface="Helvetica Neue"/>
                <a:cs typeface="Helvetica Neue"/>
                <a:sym typeface="Helvetica Neue"/>
              </a:defRPr>
            </a:lvl1pPr>
          </a:lstStyle>
          <a:p>
            <a:pPr/>
            <a:r>
              <a:t>Affectation = renvoie une valeur</a:t>
            </a:r>
          </a:p>
        </p:txBody>
      </p:sp>
      <p:sp>
        <p:nvSpPr>
          <p:cNvPr id="400" name="Rectangle 1"/>
          <p:cNvSpPr txBox="1"/>
          <p:nvPr/>
        </p:nvSpPr>
        <p:spPr>
          <a:xfrm>
            <a:off x="685515" y="1469854"/>
            <a:ext cx="7238898" cy="10998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Tous les opérateurs en JavaScript renvoient une valeur. C'est évident pour  </a:t>
            </a:r>
            <a:r>
              <a:rPr>
                <a:solidFill>
                  <a:srgbClr val="EF8600"/>
                </a:solidFill>
              </a:rPr>
              <a:t>+</a:t>
            </a:r>
            <a:r>
              <a:t> et </a:t>
            </a:r>
            <a:r>
              <a:rPr>
                <a:solidFill>
                  <a:srgbClr val="EF8600"/>
                </a:solidFill>
              </a:rPr>
              <a:t>-</a:t>
            </a:r>
            <a:r>
              <a:t>, mais aussi vrai pour </a:t>
            </a:r>
            <a:r>
              <a:rPr>
                <a:solidFill>
                  <a:srgbClr val="EF8600"/>
                </a:solidFill>
              </a:rPr>
              <a:t>=</a:t>
            </a:r>
            <a:r>
              <a:t>.</a:t>
            </a:r>
          </a:p>
          <a:p>
            <a:pPr>
              <a:defRPr>
                <a:latin typeface="Times New Roman"/>
                <a:ea typeface="Times New Roman"/>
                <a:cs typeface="Times New Roman"/>
                <a:sym typeface="Times New Roman"/>
              </a:defRPr>
            </a:pPr>
            <a:r>
              <a:t>L'appel </a:t>
            </a:r>
            <a:r>
              <a:rPr b="1"/>
              <a:t>x </a:t>
            </a:r>
            <a:r>
              <a:rPr b="1">
                <a:solidFill>
                  <a:srgbClr val="EF8600"/>
                </a:solidFill>
              </a:rPr>
              <a:t>=</a:t>
            </a:r>
            <a:r>
              <a:rPr b="1"/>
              <a:t> value </a:t>
            </a:r>
            <a:r>
              <a:t>écrit le </a:t>
            </a:r>
            <a:r>
              <a:rPr b="1"/>
              <a:t>value</a:t>
            </a:r>
            <a:r>
              <a:t> dans </a:t>
            </a:r>
            <a:r>
              <a:rPr b="1"/>
              <a:t>x</a:t>
            </a:r>
            <a:r>
              <a:t> puis le renvoie .</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Voici une démonstration qui utilise une affectation dans le cadre d'une expression plus complexe :</a:t>
            </a:r>
          </a:p>
        </p:txBody>
      </p:sp>
      <p:pic>
        <p:nvPicPr>
          <p:cNvPr id="401" name="Image 8" descr="Image 8"/>
          <p:cNvPicPr>
            <a:picLocks noChangeAspect="1"/>
          </p:cNvPicPr>
          <p:nvPr/>
        </p:nvPicPr>
        <p:blipFill>
          <a:blip r:embed="rId2">
            <a:extLst/>
          </a:blip>
          <a:stretch>
            <a:fillRect/>
          </a:stretch>
        </p:blipFill>
        <p:spPr>
          <a:xfrm>
            <a:off x="799284" y="2695618"/>
            <a:ext cx="2571751" cy="1647826"/>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Google Shape;110;p19"/>
          <p:cNvSpPr txBox="1"/>
          <p:nvPr/>
        </p:nvSpPr>
        <p:spPr>
          <a:xfrm>
            <a:off x="724856" y="514268"/>
            <a:ext cx="7102773"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Affectation</a:t>
            </a:r>
          </a:p>
        </p:txBody>
      </p:sp>
      <p:sp>
        <p:nvSpPr>
          <p:cNvPr id="404" name="ZoneTexte 1"/>
          <p:cNvSpPr txBox="1"/>
          <p:nvPr/>
        </p:nvSpPr>
        <p:spPr>
          <a:xfrm>
            <a:off x="685516" y="974646"/>
            <a:ext cx="4480561" cy="3769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u="sng">
                <a:latin typeface="Helvetica Neue"/>
                <a:ea typeface="Helvetica Neue"/>
                <a:cs typeface="Helvetica Neue"/>
                <a:sym typeface="Helvetica Neue"/>
              </a:defRPr>
            </a:lvl1pPr>
          </a:lstStyle>
          <a:p>
            <a:pPr/>
            <a:r>
              <a:t>Chaînage des affectations </a:t>
            </a:r>
          </a:p>
        </p:txBody>
      </p:sp>
      <p:sp>
        <p:nvSpPr>
          <p:cNvPr id="405" name="ZoneTexte 7"/>
          <p:cNvSpPr txBox="1"/>
          <p:nvPr/>
        </p:nvSpPr>
        <p:spPr>
          <a:xfrm>
            <a:off x="685516" y="1556557"/>
            <a:ext cx="5106037" cy="540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Clr>
                <a:srgbClr val="000000"/>
              </a:buClr>
              <a:buSzPct val="100000"/>
              <a:buChar char="✓"/>
              <a:defRPr sz="1600">
                <a:latin typeface="Times New Roman"/>
                <a:ea typeface="Times New Roman"/>
                <a:cs typeface="Times New Roman"/>
                <a:sym typeface="Times New Roman"/>
              </a:defRPr>
            </a:lvl1pPr>
          </a:lstStyle>
          <a:p>
            <a:pPr/>
            <a:r>
              <a:t>Une autre fonctionnalité intéressante est la possibilité d'enchaîner les affectations :</a:t>
            </a:r>
          </a:p>
        </p:txBody>
      </p:sp>
      <p:pic>
        <p:nvPicPr>
          <p:cNvPr id="406" name="Image 5" descr="Image 5"/>
          <p:cNvPicPr>
            <a:picLocks noChangeAspect="1"/>
          </p:cNvPicPr>
          <p:nvPr/>
        </p:nvPicPr>
        <p:blipFill>
          <a:blip r:embed="rId2">
            <a:extLst/>
          </a:blip>
          <a:stretch>
            <a:fillRect/>
          </a:stretch>
        </p:blipFill>
        <p:spPr>
          <a:xfrm>
            <a:off x="6413277" y="1341777"/>
            <a:ext cx="1648508" cy="1224001"/>
          </a:xfrm>
          <a:prstGeom prst="rect">
            <a:avLst/>
          </a:prstGeom>
          <a:ln w="12700">
            <a:miter lim="400000"/>
          </a:ln>
        </p:spPr>
      </p:pic>
      <p:sp>
        <p:nvSpPr>
          <p:cNvPr id="407" name="Rectangle 1"/>
          <p:cNvSpPr txBox="1"/>
          <p:nvPr/>
        </p:nvSpPr>
        <p:spPr>
          <a:xfrm>
            <a:off x="685515" y="3005637"/>
            <a:ext cx="5302830" cy="9972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sz="1600">
                <a:latin typeface="Times New Roman"/>
                <a:ea typeface="Times New Roman"/>
                <a:cs typeface="Times New Roman"/>
                <a:sym typeface="Times New Roman"/>
              </a:defRPr>
            </a:pPr>
            <a:r>
              <a:t>Les affectations chaînées sont évaluées de droite à gauche. Tout d'abord, l'expression la plus à droite </a:t>
            </a:r>
            <a:r>
              <a:rPr b="1"/>
              <a:t>2 + 2 </a:t>
            </a:r>
            <a:r>
              <a:t>est évaluée puis affectée aux variables de gauche : </a:t>
            </a:r>
            <a:r>
              <a:rPr b="1"/>
              <a:t>c</a:t>
            </a:r>
            <a:r>
              <a:t>, </a:t>
            </a:r>
            <a:r>
              <a:rPr b="1"/>
              <a:t>b</a:t>
            </a:r>
            <a:r>
              <a:t> et </a:t>
            </a:r>
            <a:r>
              <a:rPr b="1"/>
              <a:t>a</a:t>
            </a:r>
            <a:r>
              <a:t>. Au final, toutes les variables partagent une seule valeur.</a:t>
            </a:r>
          </a:p>
        </p:txBody>
      </p:sp>
      <p:pic>
        <p:nvPicPr>
          <p:cNvPr id="408" name="Image 10" descr="Image 10"/>
          <p:cNvPicPr>
            <a:picLocks noChangeAspect="1"/>
          </p:cNvPicPr>
          <p:nvPr/>
        </p:nvPicPr>
        <p:blipFill>
          <a:blip r:embed="rId3">
            <a:extLst/>
          </a:blip>
          <a:stretch>
            <a:fillRect/>
          </a:stretch>
        </p:blipFill>
        <p:spPr>
          <a:xfrm>
            <a:off x="6413277" y="3032753"/>
            <a:ext cx="1562101" cy="942976"/>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Modifier valeurs</a:t>
            </a:r>
          </a:p>
        </p:txBody>
      </p:sp>
      <p:sp>
        <p:nvSpPr>
          <p:cNvPr id="411" name="ZoneTexte 7"/>
          <p:cNvSpPr txBox="1"/>
          <p:nvPr/>
        </p:nvSpPr>
        <p:spPr>
          <a:xfrm>
            <a:off x="426724" y="1076695"/>
            <a:ext cx="5573871"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Clr>
                <a:srgbClr val="000000"/>
              </a:buClr>
              <a:buSzPct val="100000"/>
              <a:buChar char="✓"/>
              <a:defRPr sz="1600">
                <a:latin typeface="Times New Roman"/>
                <a:ea typeface="Times New Roman"/>
                <a:cs typeface="Times New Roman"/>
                <a:sym typeface="Times New Roman"/>
              </a:defRPr>
            </a:lvl1pPr>
          </a:lstStyle>
          <a:p>
            <a:pPr/>
            <a:r>
              <a:t>Nous devons souvent appliquer un opérateur à une variable et stocker le nouveau résultat dans cette même variable.</a:t>
            </a:r>
          </a:p>
        </p:txBody>
      </p:sp>
      <p:pic>
        <p:nvPicPr>
          <p:cNvPr id="412" name="Image 5" descr="Image 5"/>
          <p:cNvPicPr>
            <a:picLocks noChangeAspect="1"/>
          </p:cNvPicPr>
          <p:nvPr/>
        </p:nvPicPr>
        <p:blipFill>
          <a:blip r:embed="rId2">
            <a:extLst/>
          </a:blip>
          <a:stretch>
            <a:fillRect/>
          </a:stretch>
        </p:blipFill>
        <p:spPr>
          <a:xfrm>
            <a:off x="6286077" y="1211470"/>
            <a:ext cx="1549491" cy="900001"/>
          </a:xfrm>
          <a:prstGeom prst="rect">
            <a:avLst/>
          </a:prstGeom>
          <a:ln w="12700">
            <a:miter lim="400000"/>
          </a:ln>
        </p:spPr>
      </p:pic>
      <p:sp>
        <p:nvSpPr>
          <p:cNvPr id="413" name="Rectangle 1"/>
          <p:cNvSpPr txBox="1"/>
          <p:nvPr/>
        </p:nvSpPr>
        <p:spPr>
          <a:xfrm>
            <a:off x="426724" y="2594133"/>
            <a:ext cx="5428626"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sz="1600">
                <a:latin typeface="Times New Roman"/>
                <a:ea typeface="Times New Roman"/>
                <a:cs typeface="Times New Roman"/>
                <a:sym typeface="Times New Roman"/>
              </a:defRPr>
            </a:pPr>
            <a:r>
              <a:t>Cette notation peut être raccourcie à l'aide des opérateurs </a:t>
            </a:r>
            <a:r>
              <a:rPr b="1">
                <a:solidFill>
                  <a:srgbClr val="EF8600"/>
                </a:solidFill>
              </a:rPr>
              <a:t>+=</a:t>
            </a:r>
            <a:r>
              <a:rPr b="1"/>
              <a:t>, </a:t>
            </a:r>
            <a:r>
              <a:rPr b="1">
                <a:solidFill>
                  <a:srgbClr val="EF8600"/>
                </a:solidFill>
              </a:rPr>
              <a:t>- = </a:t>
            </a:r>
            <a:r>
              <a:rPr b="1"/>
              <a:t>,</a:t>
            </a:r>
            <a:r>
              <a:rPr b="1">
                <a:solidFill>
                  <a:srgbClr val="EF8600"/>
                </a:solidFill>
              </a:rPr>
              <a:t>/=</a:t>
            </a:r>
            <a:r>
              <a:t> et </a:t>
            </a:r>
            <a:r>
              <a:rPr>
                <a:solidFill>
                  <a:srgbClr val="EF8600"/>
                </a:solidFill>
              </a:rPr>
              <a:t>*=</a:t>
            </a:r>
          </a:p>
        </p:txBody>
      </p:sp>
      <p:pic>
        <p:nvPicPr>
          <p:cNvPr id="414" name="Image 9" descr="Image 9"/>
          <p:cNvPicPr>
            <a:picLocks noChangeAspect="1"/>
          </p:cNvPicPr>
          <p:nvPr/>
        </p:nvPicPr>
        <p:blipFill>
          <a:blip r:embed="rId3">
            <a:extLst/>
          </a:blip>
          <a:stretch>
            <a:fillRect/>
          </a:stretch>
        </p:blipFill>
        <p:spPr>
          <a:xfrm>
            <a:off x="6286077" y="2602319"/>
            <a:ext cx="2369618" cy="1152001"/>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Incrémenter/décrémenter</a:t>
            </a:r>
          </a:p>
        </p:txBody>
      </p:sp>
      <p:sp>
        <p:nvSpPr>
          <p:cNvPr id="417" name="ZoneTexte 7"/>
          <p:cNvSpPr txBox="1"/>
          <p:nvPr/>
        </p:nvSpPr>
        <p:spPr>
          <a:xfrm>
            <a:off x="770576" y="1131254"/>
            <a:ext cx="7519629"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Augmenter ou diminuer un nombre de un fait partie des opérations numériques les plus courantes.</a:t>
            </a:r>
          </a:p>
        </p:txBody>
      </p:sp>
      <p:sp>
        <p:nvSpPr>
          <p:cNvPr id="418" name="ZoneTexte 9"/>
          <p:cNvSpPr txBox="1"/>
          <p:nvPr/>
        </p:nvSpPr>
        <p:spPr>
          <a:xfrm>
            <a:off x="770575" y="1489086"/>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Il existe donc des opérateurs spéciaux pour cela :</a:t>
            </a:r>
          </a:p>
        </p:txBody>
      </p:sp>
      <p:sp>
        <p:nvSpPr>
          <p:cNvPr id="419" name="Rectangle 1"/>
          <p:cNvSpPr txBox="1"/>
          <p:nvPr/>
        </p:nvSpPr>
        <p:spPr>
          <a:xfrm>
            <a:off x="770577" y="1875879"/>
            <a:ext cx="4255434"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sz="1600">
                <a:latin typeface="Times New Roman"/>
                <a:ea typeface="Times New Roman"/>
                <a:cs typeface="Times New Roman"/>
                <a:sym typeface="Times New Roman"/>
              </a:defRPr>
            </a:pPr>
            <a:r>
              <a:t>L'incrément</a:t>
            </a:r>
            <a:r>
              <a:rPr b="0"/>
              <a:t> </a:t>
            </a:r>
            <a:r>
              <a:rPr>
                <a:solidFill>
                  <a:srgbClr val="EF8600"/>
                </a:solidFill>
              </a:rPr>
              <a:t>++</a:t>
            </a:r>
            <a:r>
              <a:rPr b="0"/>
              <a:t> augmente une variable de </a:t>
            </a:r>
            <a:r>
              <a:rPr>
                <a:solidFill>
                  <a:srgbClr val="EF8600"/>
                </a:solidFill>
              </a:rPr>
              <a:t>1</a:t>
            </a:r>
            <a:r>
              <a:rPr b="0"/>
              <a:t> :</a:t>
            </a:r>
          </a:p>
        </p:txBody>
      </p:sp>
      <p:pic>
        <p:nvPicPr>
          <p:cNvPr id="420" name="Image 8" descr="Image 8"/>
          <p:cNvPicPr>
            <a:picLocks noChangeAspect="1"/>
          </p:cNvPicPr>
          <p:nvPr/>
        </p:nvPicPr>
        <p:blipFill>
          <a:blip r:embed="rId2">
            <a:extLst/>
          </a:blip>
          <a:stretch>
            <a:fillRect/>
          </a:stretch>
        </p:blipFill>
        <p:spPr>
          <a:xfrm>
            <a:off x="5395359" y="1877693"/>
            <a:ext cx="2100000" cy="900001"/>
          </a:xfrm>
          <a:prstGeom prst="rect">
            <a:avLst/>
          </a:prstGeom>
          <a:ln w="12700">
            <a:miter lim="400000"/>
          </a:ln>
        </p:spPr>
      </p:pic>
      <p:sp>
        <p:nvSpPr>
          <p:cNvPr id="421" name="Rectangle 2"/>
          <p:cNvSpPr txBox="1"/>
          <p:nvPr/>
        </p:nvSpPr>
        <p:spPr>
          <a:xfrm>
            <a:off x="770575" y="3417791"/>
            <a:ext cx="4384868"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sz="1600">
                <a:latin typeface="Times New Roman"/>
                <a:ea typeface="Times New Roman"/>
                <a:cs typeface="Times New Roman"/>
                <a:sym typeface="Times New Roman"/>
              </a:defRPr>
            </a:pPr>
            <a:r>
              <a:t>Décrémenter</a:t>
            </a:r>
            <a:r>
              <a:rPr b="0"/>
              <a:t> </a:t>
            </a:r>
            <a:r>
              <a:rPr b="0">
                <a:solidFill>
                  <a:srgbClr val="EF8600"/>
                </a:solidFill>
              </a:rPr>
              <a:t>--</a:t>
            </a:r>
            <a:r>
              <a:rPr b="0"/>
              <a:t> diminue une variable de </a:t>
            </a:r>
            <a:r>
              <a:rPr>
                <a:solidFill>
                  <a:srgbClr val="EF8600"/>
                </a:solidFill>
              </a:rPr>
              <a:t>1</a:t>
            </a:r>
            <a:r>
              <a:rPr b="0"/>
              <a:t> :</a:t>
            </a:r>
          </a:p>
        </p:txBody>
      </p:sp>
      <p:pic>
        <p:nvPicPr>
          <p:cNvPr id="422" name="Image 13" descr="Image 13"/>
          <p:cNvPicPr>
            <a:picLocks noChangeAspect="1"/>
          </p:cNvPicPr>
          <p:nvPr/>
        </p:nvPicPr>
        <p:blipFill>
          <a:blip r:embed="rId3">
            <a:extLst/>
          </a:blip>
          <a:stretch>
            <a:fillRect/>
          </a:stretch>
        </p:blipFill>
        <p:spPr>
          <a:xfrm>
            <a:off x="5395359" y="3390174"/>
            <a:ext cx="2146156" cy="900001"/>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Comparaisons</a:t>
            </a:r>
          </a:p>
        </p:txBody>
      </p:sp>
      <p:sp>
        <p:nvSpPr>
          <p:cNvPr id="425" name="ZoneTexte 7"/>
          <p:cNvSpPr txBox="1"/>
          <p:nvPr/>
        </p:nvSpPr>
        <p:spPr>
          <a:xfrm>
            <a:off x="694306" y="1040037"/>
            <a:ext cx="8063732" cy="540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Les opérateurs de comparaison sont utilisés dans les instructions logiques pour déterminer l'égalité ou la différence entre des variables ou des valeurs.</a:t>
            </a:r>
          </a:p>
        </p:txBody>
      </p:sp>
      <p:sp>
        <p:nvSpPr>
          <p:cNvPr id="426" name="Rectangle 1"/>
          <p:cNvSpPr txBox="1"/>
          <p:nvPr/>
        </p:nvSpPr>
        <p:spPr>
          <a:xfrm>
            <a:off x="694305" y="1867580"/>
            <a:ext cx="7744757" cy="239425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Nous connaissons de nombreux opérateurs de comparaison en mathématiques.</a:t>
            </a:r>
          </a:p>
          <a:p>
            <a:pPr>
              <a:lnSpc>
                <a:spcPct val="150000"/>
              </a:lnSpc>
              <a:defRPr>
                <a:latin typeface="Times New Roman"/>
                <a:ea typeface="Times New Roman"/>
                <a:cs typeface="Times New Roman"/>
                <a:sym typeface="Times New Roman"/>
              </a:defRPr>
            </a:pPr>
            <a:r>
              <a:t>En JavaScript, ils s'écrivent ainsi :</a:t>
            </a:r>
          </a:p>
          <a:p>
            <a:pPr marL="285750" indent="-285750">
              <a:lnSpc>
                <a:spcPct val="150000"/>
              </a:lnSpc>
              <a:buSzPct val="100000"/>
              <a:buChar char="✓"/>
              <a:defRPr>
                <a:latin typeface="Times New Roman"/>
                <a:ea typeface="Times New Roman"/>
                <a:cs typeface="Times New Roman"/>
                <a:sym typeface="Times New Roman"/>
              </a:defRPr>
            </a:pPr>
            <a:r>
              <a:t>Supérieur/inférieur à : </a:t>
            </a:r>
            <a:r>
              <a:rPr b="1"/>
              <a:t>a </a:t>
            </a:r>
            <a:r>
              <a:rPr b="1">
                <a:solidFill>
                  <a:srgbClr val="EF8600"/>
                </a:solidFill>
              </a:rPr>
              <a:t>&gt;</a:t>
            </a:r>
            <a:r>
              <a:rPr b="1"/>
              <a:t> b, a </a:t>
            </a:r>
            <a:r>
              <a:rPr b="1">
                <a:solidFill>
                  <a:srgbClr val="EF8600"/>
                </a:solidFill>
              </a:rPr>
              <a:t>&lt;</a:t>
            </a:r>
            <a:r>
              <a:rPr b="1"/>
              <a:t> b</a:t>
            </a:r>
            <a:r>
              <a:t>. </a:t>
            </a:r>
          </a:p>
          <a:p>
            <a:pPr marL="285750" indent="-285750">
              <a:lnSpc>
                <a:spcPct val="150000"/>
              </a:lnSpc>
              <a:buSzPct val="100000"/>
              <a:buChar char="✓"/>
              <a:defRPr>
                <a:latin typeface="Times New Roman"/>
                <a:ea typeface="Times New Roman"/>
                <a:cs typeface="Times New Roman"/>
                <a:sym typeface="Times New Roman"/>
              </a:defRPr>
            </a:pPr>
            <a:r>
              <a:t>Supérieur/inférieur ou égal à : </a:t>
            </a:r>
            <a:r>
              <a:rPr b="1"/>
              <a:t>a </a:t>
            </a:r>
            <a:r>
              <a:rPr b="1">
                <a:solidFill>
                  <a:srgbClr val="EF8600"/>
                </a:solidFill>
              </a:rPr>
              <a:t>&gt;=</a:t>
            </a:r>
            <a:r>
              <a:rPr b="1"/>
              <a:t> b, a </a:t>
            </a:r>
            <a:r>
              <a:rPr b="1">
                <a:solidFill>
                  <a:srgbClr val="EF8600"/>
                </a:solidFill>
              </a:rPr>
              <a:t>&lt;=</a:t>
            </a:r>
            <a:r>
              <a:rPr b="1"/>
              <a:t> b</a:t>
            </a:r>
            <a:r>
              <a:t>. </a:t>
            </a:r>
          </a:p>
          <a:p>
            <a:pPr marL="285750" indent="-285750">
              <a:lnSpc>
                <a:spcPct val="150000"/>
              </a:lnSpc>
              <a:buSzPct val="100000"/>
              <a:buChar char="✓"/>
              <a:defRPr>
                <a:latin typeface="Times New Roman"/>
                <a:ea typeface="Times New Roman"/>
                <a:cs typeface="Times New Roman"/>
                <a:sym typeface="Times New Roman"/>
              </a:defRPr>
            </a:pPr>
            <a:r>
              <a:t>Égal à : </a:t>
            </a:r>
            <a:r>
              <a:rPr b="1"/>
              <a:t>a </a:t>
            </a:r>
            <a:r>
              <a:rPr b="1">
                <a:solidFill>
                  <a:srgbClr val="EF8600"/>
                </a:solidFill>
              </a:rPr>
              <a:t>==</a:t>
            </a:r>
            <a:r>
              <a:rPr b="1"/>
              <a:t> b</a:t>
            </a:r>
            <a:r>
              <a:t>, veuillez noter que le signe d'égalité double </a:t>
            </a:r>
            <a:r>
              <a:rPr>
                <a:solidFill>
                  <a:srgbClr val="EF8600"/>
                </a:solidFill>
              </a:rPr>
              <a:t>==</a:t>
            </a:r>
            <a:r>
              <a:t> signifie le test d'égalité, tandis qu'un seul </a:t>
            </a:r>
            <a:r>
              <a:rPr b="1"/>
              <a:t>a </a:t>
            </a:r>
            <a:r>
              <a:rPr b="1">
                <a:solidFill>
                  <a:srgbClr val="EF8600"/>
                </a:solidFill>
              </a:rPr>
              <a:t>=</a:t>
            </a:r>
            <a:r>
              <a:rPr b="1"/>
              <a:t> b </a:t>
            </a:r>
            <a:r>
              <a:t>signifie une affectation. </a:t>
            </a:r>
          </a:p>
          <a:p>
            <a:pPr marL="285750" indent="-285750">
              <a:lnSpc>
                <a:spcPct val="150000"/>
              </a:lnSpc>
              <a:buSzPct val="100000"/>
              <a:buChar char="✓"/>
              <a:defRPr>
                <a:latin typeface="Times New Roman"/>
                <a:ea typeface="Times New Roman"/>
                <a:cs typeface="Times New Roman"/>
                <a:sym typeface="Times New Roman"/>
              </a:defRPr>
            </a:pPr>
            <a:r>
              <a:t>Non égal : en mathématiques, la notation est </a:t>
            </a:r>
            <a:r>
              <a:rPr b="1">
                <a:solidFill>
                  <a:srgbClr val="EF8600"/>
                </a:solidFill>
              </a:rPr>
              <a:t>≠</a:t>
            </a:r>
            <a:r>
              <a:t>, mais en JavaScript, elle s'écrit </a:t>
            </a:r>
            <a:r>
              <a:rPr b="1"/>
              <a:t>a </a:t>
            </a:r>
            <a:r>
              <a:rPr b="1">
                <a:solidFill>
                  <a:srgbClr val="EF8600"/>
                </a:solidFill>
              </a:rPr>
              <a:t>!=</a:t>
            </a:r>
            <a:r>
              <a:rPr b="1"/>
              <a:t> b</a:t>
            </a:r>
            <a:r>
              <a:t>. </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Google Shape;110;p19"/>
          <p:cNvSpPr txBox="1"/>
          <p:nvPr/>
        </p:nvSpPr>
        <p:spPr>
          <a:xfrm>
            <a:off x="724857" y="381010"/>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Comparaisons</a:t>
            </a:r>
          </a:p>
        </p:txBody>
      </p:sp>
      <p:sp>
        <p:nvSpPr>
          <p:cNvPr id="429" name="Rectangle 1"/>
          <p:cNvSpPr txBox="1"/>
          <p:nvPr/>
        </p:nvSpPr>
        <p:spPr>
          <a:xfrm>
            <a:off x="770577" y="835398"/>
            <a:ext cx="5883335"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Sachant que </a:t>
            </a:r>
            <a:r>
              <a:rPr b="1">
                <a:solidFill>
                  <a:srgbClr val="EF8600"/>
                </a:solidFill>
              </a:rPr>
              <a:t>x = 5</a:t>
            </a:r>
            <a:r>
              <a:t>, le tableau ci-dessous explique les opérateurs de comparaison :</a:t>
            </a:r>
          </a:p>
        </p:txBody>
      </p:sp>
      <p:graphicFrame>
        <p:nvGraphicFramePr>
          <p:cNvPr id="430" name="Tableau 3"/>
          <p:cNvGraphicFramePr/>
          <p:nvPr/>
        </p:nvGraphicFramePr>
        <p:xfrm>
          <a:off x="813526" y="1207541"/>
          <a:ext cx="7153473" cy="301569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788368"/>
                <a:gridCol w="1788368"/>
                <a:gridCol w="1788368"/>
                <a:gridCol w="1788368"/>
              </a:tblGrid>
              <a:tr h="274154">
                <a:tc>
                  <a:txBody>
                    <a:bodyPr/>
                    <a:lstStyle/>
                    <a:p>
                      <a:pPr algn="l">
                        <a:defRPr b="0" sz="1800"/>
                      </a:pPr>
                      <a:r>
                        <a:rPr b="1" sz="1000">
                          <a:solidFill>
                            <a:srgbClr val="FFFFFF"/>
                          </a:solidFill>
                        </a:rPr>
                        <a:t>Opérateur</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solidFill>
                      <a:schemeClr val="accent4"/>
                    </a:solidFill>
                  </a:tcPr>
                </a:tc>
                <a:tc>
                  <a:txBody>
                    <a:bodyPr/>
                    <a:lstStyle/>
                    <a:p>
                      <a:pPr algn="l">
                        <a:defRPr b="0" sz="1800"/>
                      </a:pPr>
                      <a:r>
                        <a:rPr b="1" sz="1000">
                          <a:solidFill>
                            <a:srgbClr val="FFFFFF"/>
                          </a:solidFill>
                        </a:rPr>
                        <a:t>Description</a:t>
                      </a:r>
                    </a:p>
                  </a:txBody>
                  <a:tcPr marL="45720" marR="45720" marT="45720" marB="45720" anchor="t" anchorCtr="0" horzOverflow="overflow">
                    <a:lnL w="12700">
                      <a:miter lim="400000"/>
                    </a:lnL>
                    <a:lnR w="12700">
                      <a:miter lim="400000"/>
                    </a:lnR>
                    <a:lnT>
                      <a:solidFill>
                        <a:srgbClr val="FEA83A"/>
                      </a:solidFill>
                    </a:lnT>
                    <a:lnB>
                      <a:solidFill>
                        <a:srgbClr val="FEA83A"/>
                      </a:solidFill>
                    </a:lnB>
                    <a:solidFill>
                      <a:schemeClr val="accent4"/>
                    </a:solidFill>
                  </a:tcPr>
                </a:tc>
                <a:tc>
                  <a:txBody>
                    <a:bodyPr/>
                    <a:lstStyle/>
                    <a:p>
                      <a:pPr algn="l">
                        <a:defRPr b="0" sz="1800"/>
                      </a:pPr>
                      <a:r>
                        <a:rPr b="1" sz="1000">
                          <a:solidFill>
                            <a:srgbClr val="FFFFFF"/>
                          </a:solidFill>
                        </a:rPr>
                        <a:t>Comaraison</a:t>
                      </a:r>
                    </a:p>
                  </a:txBody>
                  <a:tcPr marL="45720" marR="45720" marT="45720" marB="45720" anchor="t" anchorCtr="0" horzOverflow="overflow">
                    <a:lnL w="12700">
                      <a:miter lim="400000"/>
                    </a:lnL>
                    <a:lnR w="12700">
                      <a:miter lim="400000"/>
                    </a:lnR>
                    <a:lnT>
                      <a:solidFill>
                        <a:srgbClr val="FEA83A"/>
                      </a:solidFill>
                    </a:lnT>
                    <a:lnB>
                      <a:solidFill>
                        <a:srgbClr val="FEA83A"/>
                      </a:solidFill>
                    </a:lnB>
                    <a:solidFill>
                      <a:schemeClr val="accent4"/>
                    </a:solidFill>
                  </a:tcPr>
                </a:tc>
                <a:tc>
                  <a:txBody>
                    <a:bodyPr/>
                    <a:lstStyle/>
                    <a:p>
                      <a:pPr algn="l">
                        <a:defRPr b="0" sz="1800"/>
                      </a:pPr>
                      <a:r>
                        <a:rPr b="1" sz="1000">
                          <a:solidFill>
                            <a:srgbClr val="FFFFFF"/>
                          </a:solidFill>
                        </a:rPr>
                        <a:t>return</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solidFill>
                      <a:schemeClr val="accent4"/>
                    </a:solidFill>
                  </a:tcPr>
                </a:tc>
              </a:tr>
              <a:tr h="274154">
                <a:tc>
                  <a:txBody>
                    <a:bodyPr/>
                    <a:lstStyle/>
                    <a:p>
                      <a:pPr algn="l">
                        <a:defRPr sz="1800"/>
                      </a:pPr>
                      <a:r>
                        <a:rPr sz="1000"/>
                        <a:t>==</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noFill/>
                  </a:tcPr>
                </a:tc>
                <a:tc>
                  <a:txBody>
                    <a:bodyPr/>
                    <a:lstStyle/>
                    <a:p>
                      <a:pPr algn="l">
                        <a:defRPr sz="1800"/>
                      </a:pPr>
                      <a:r>
                        <a:rPr sz="1000"/>
                        <a:t>Égale à</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X == 8</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false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a:t>
                      </a:r>
                    </a:p>
                  </a:txBody>
                  <a:tcPr marL="45720" marR="45720" marT="45720" marB="45720" anchor="t" anchorCtr="0" horzOverflow="overflow">
                    <a:lnL>
                      <a:solidFill>
                        <a:srgbClr val="FEA83A"/>
                      </a:solidFill>
                    </a:lnL>
                    <a:lnR w="12700">
                      <a:miter lim="400000"/>
                    </a:lnR>
                    <a:lnT>
                      <a:solidFill>
                        <a:srgbClr val="FEA83A"/>
                      </a:solidFill>
                    </a:lnT>
                    <a:lnB w="12700">
                      <a:miter lim="400000"/>
                    </a:lnB>
                    <a:noFill/>
                  </a:tcPr>
                </a:tc>
                <a:tc>
                  <a:txBody>
                    <a:bodyPr/>
                    <a:lstStyle/>
                    <a:p>
                      <a:pPr algn="l">
                        <a:defRPr sz="1800"/>
                      </a:pPr>
                      <a:r>
                        <a:rPr sz="1000"/>
                        <a:t>valeur égale et type égal</a:t>
                      </a:r>
                    </a:p>
                  </a:txBody>
                  <a:tcPr marL="45720" marR="45720" marT="45720" marB="45720" anchor="t" anchorCtr="0" horzOverflow="overflow">
                    <a:lnL w="12700">
                      <a:miter lim="400000"/>
                    </a:lnL>
                    <a:lnR w="12700">
                      <a:miter lim="400000"/>
                    </a:lnR>
                    <a:lnT>
                      <a:solidFill>
                        <a:srgbClr val="FEA83A"/>
                      </a:solidFill>
                    </a:lnT>
                    <a:lnB w="12700">
                      <a:miter lim="400000"/>
                    </a:lnB>
                    <a:noFill/>
                  </a:tcPr>
                </a:tc>
                <a:tc>
                  <a:txBody>
                    <a:bodyPr/>
                    <a:lstStyle/>
                    <a:p>
                      <a:pPr algn="l">
                        <a:defRPr sz="1800"/>
                      </a:pPr>
                      <a:r>
                        <a:rPr sz="1000"/>
                        <a:t>X === 5</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true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p>
                  </a:txBody>
                  <a:tcPr marL="45720" marR="45720" marT="45720" marB="45720" anchor="t" anchorCtr="0" horzOverflow="overflow">
                    <a:lnL>
                      <a:solidFill>
                        <a:srgbClr val="FEA83A"/>
                      </a:solidFill>
                    </a:lnL>
                    <a:lnR w="12700">
                      <a:miter lim="400000"/>
                    </a:lnR>
                    <a:lnT w="12700">
                      <a:miter lim="400000"/>
                    </a:lnT>
                    <a:lnB>
                      <a:solidFill>
                        <a:srgbClr val="FEA83A"/>
                      </a:solidFill>
                    </a:lnB>
                    <a:noFill/>
                  </a:tcPr>
                </a:tc>
                <a:tc>
                  <a:txBody>
                    <a:bodyPr/>
                    <a:lstStyle/>
                    <a:p>
                      <a:pPr algn="l"/>
                    </a:p>
                  </a:txBody>
                  <a:tcPr marL="45720" marR="45720" marT="45720" marB="45720" anchor="t" anchorCtr="0" horzOverflow="overflow">
                    <a:lnL w="12700">
                      <a:miter lim="400000"/>
                    </a:lnL>
                    <a:lnR w="12700">
                      <a:miter lim="400000"/>
                    </a:lnR>
                    <a:lnT w="12700">
                      <a:miter lim="400000"/>
                    </a:lnT>
                    <a:lnB>
                      <a:solidFill>
                        <a:srgbClr val="FEA83A"/>
                      </a:solidFill>
                    </a:lnB>
                    <a:noFill/>
                  </a:tcPr>
                </a:tc>
                <a:tc>
                  <a:txBody>
                    <a:bodyPr/>
                    <a:lstStyle/>
                    <a:p>
                      <a:pPr algn="l">
                        <a:defRPr sz="1800"/>
                      </a:pPr>
                      <a:r>
                        <a:rPr sz="1000"/>
                        <a:t>X === ‘’5’’</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false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noFill/>
                  </a:tcPr>
                </a:tc>
                <a:tc>
                  <a:txBody>
                    <a:bodyPr/>
                    <a:lstStyle/>
                    <a:p>
                      <a:pPr algn="l">
                        <a:defRPr sz="1800"/>
                      </a:pPr>
                      <a:r>
                        <a:rPr sz="1000"/>
                        <a:t>Différent</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X != 8</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true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a:t>
                      </a:r>
                    </a:p>
                  </a:txBody>
                  <a:tcPr marL="45720" marR="45720" marT="45720" marB="45720" anchor="t" anchorCtr="0" horzOverflow="overflow">
                    <a:lnL>
                      <a:solidFill>
                        <a:srgbClr val="FEA83A"/>
                      </a:solidFill>
                    </a:lnL>
                    <a:lnR w="12700">
                      <a:miter lim="400000"/>
                    </a:lnR>
                    <a:lnT>
                      <a:solidFill>
                        <a:srgbClr val="FEA83A"/>
                      </a:solidFill>
                    </a:lnT>
                    <a:lnB w="12700">
                      <a:miter lim="400000"/>
                    </a:lnB>
                    <a:noFill/>
                  </a:tcPr>
                </a:tc>
                <a:tc>
                  <a:txBody>
                    <a:bodyPr/>
                    <a:lstStyle/>
                    <a:p>
                      <a:pPr algn="l">
                        <a:defRPr sz="1800"/>
                      </a:pPr>
                      <a:r>
                        <a:rPr sz="1000"/>
                        <a:t>valeur différente ou type différent</a:t>
                      </a:r>
                    </a:p>
                  </a:txBody>
                  <a:tcPr marL="45720" marR="45720" marT="45720" marB="45720" anchor="t" anchorCtr="0" horzOverflow="overflow">
                    <a:lnL w="12700">
                      <a:miter lim="400000"/>
                    </a:lnL>
                    <a:lnR w="12700">
                      <a:miter lim="400000"/>
                    </a:lnR>
                    <a:lnT>
                      <a:solidFill>
                        <a:srgbClr val="FEA83A"/>
                      </a:solidFill>
                    </a:lnT>
                    <a:lnB w="12700">
                      <a:miter lim="400000"/>
                    </a:lnB>
                    <a:noFill/>
                  </a:tcPr>
                </a:tc>
                <a:tc>
                  <a:txBody>
                    <a:bodyPr/>
                    <a:lstStyle/>
                    <a:p>
                      <a:pPr algn="l">
                        <a:defRPr sz="1800"/>
                      </a:pPr>
                      <a:r>
                        <a:rPr sz="1000"/>
                        <a:t>X !== ‘5’</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true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p>
                  </a:txBody>
                  <a:tcPr marL="45720" marR="45720" marT="45720" marB="45720" anchor="t" anchorCtr="0" horzOverflow="overflow">
                    <a:lnL>
                      <a:solidFill>
                        <a:srgbClr val="FEA83A"/>
                      </a:solidFill>
                    </a:lnL>
                    <a:lnR w="12700">
                      <a:miter lim="400000"/>
                    </a:lnR>
                    <a:lnT w="12700">
                      <a:miter lim="400000"/>
                    </a:lnT>
                    <a:lnB>
                      <a:solidFill>
                        <a:srgbClr val="FEA83A"/>
                      </a:solidFill>
                    </a:lnB>
                    <a:noFill/>
                  </a:tcPr>
                </a:tc>
                <a:tc>
                  <a:txBody>
                    <a:bodyPr/>
                    <a:lstStyle/>
                    <a:p>
                      <a:pPr algn="l"/>
                    </a:p>
                  </a:txBody>
                  <a:tcPr marL="45720" marR="45720" marT="45720" marB="45720" anchor="t" anchorCtr="0" horzOverflow="overflow">
                    <a:lnL w="12700">
                      <a:miter lim="400000"/>
                    </a:lnL>
                    <a:lnR w="12700">
                      <a:miter lim="400000"/>
                    </a:lnR>
                    <a:lnT w="12700">
                      <a:miter lim="400000"/>
                    </a:lnT>
                    <a:lnB>
                      <a:solidFill>
                        <a:srgbClr val="FEA83A"/>
                      </a:solidFill>
                    </a:lnB>
                    <a:noFill/>
                  </a:tcPr>
                </a:tc>
                <a:tc>
                  <a:txBody>
                    <a:bodyPr/>
                    <a:lstStyle/>
                    <a:p>
                      <a:pPr algn="l">
                        <a:defRPr sz="1800"/>
                      </a:pPr>
                      <a:r>
                        <a:rPr sz="1000"/>
                        <a:t>X !== 5</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false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&gt;</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noFill/>
                  </a:tcPr>
                </a:tc>
                <a:tc>
                  <a:txBody>
                    <a:bodyPr/>
                    <a:lstStyle/>
                    <a:p>
                      <a:pPr algn="l">
                        <a:defRPr sz="1800"/>
                      </a:pPr>
                      <a:r>
                        <a:rPr sz="1000"/>
                        <a:t>plus grand que</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X &gt; 8</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false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&lt;</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noFill/>
                  </a:tcPr>
                </a:tc>
                <a:tc>
                  <a:txBody>
                    <a:bodyPr/>
                    <a:lstStyle/>
                    <a:p>
                      <a:pPr algn="l">
                        <a:defRPr sz="1800"/>
                      </a:pPr>
                      <a:r>
                        <a:rPr sz="1000"/>
                        <a:t>plus petit que</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X &lt; 8</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true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&gt;=</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noFill/>
                  </a:tcPr>
                </a:tc>
                <a:tc>
                  <a:txBody>
                    <a:bodyPr/>
                    <a:lstStyle/>
                    <a:p>
                      <a:pPr algn="l">
                        <a:defRPr sz="1800"/>
                      </a:pPr>
                      <a:r>
                        <a:rPr sz="1000"/>
                        <a:t>Plus grand ou égal à</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X &gt;= 8</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false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r h="274154">
                <a:tc>
                  <a:txBody>
                    <a:bodyPr/>
                    <a:lstStyle/>
                    <a:p>
                      <a:pPr algn="l">
                        <a:defRPr sz="1800"/>
                      </a:pPr>
                      <a:r>
                        <a:rPr sz="1000"/>
                        <a:t>&lt;=</a:t>
                      </a:r>
                    </a:p>
                  </a:txBody>
                  <a:tcPr marL="45720" marR="45720" marT="45720" marB="45720" anchor="t" anchorCtr="0" horzOverflow="overflow">
                    <a:lnL>
                      <a:solidFill>
                        <a:srgbClr val="FEA83A"/>
                      </a:solidFill>
                    </a:lnL>
                    <a:lnR w="12700">
                      <a:miter lim="400000"/>
                    </a:lnR>
                    <a:lnT>
                      <a:solidFill>
                        <a:srgbClr val="FEA83A"/>
                      </a:solidFill>
                    </a:lnT>
                    <a:lnB>
                      <a:solidFill>
                        <a:srgbClr val="FEA83A"/>
                      </a:solidFill>
                    </a:lnB>
                    <a:noFill/>
                  </a:tcPr>
                </a:tc>
                <a:tc>
                  <a:txBody>
                    <a:bodyPr/>
                    <a:lstStyle/>
                    <a:p>
                      <a:pPr algn="l">
                        <a:defRPr sz="1800"/>
                      </a:pPr>
                      <a:r>
                        <a:rPr sz="1000"/>
                        <a:t>inférieur ou égal à</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X &lt;= 8</a:t>
                      </a:r>
                    </a:p>
                  </a:txBody>
                  <a:tcPr marL="45720" marR="45720" marT="45720" marB="45720" anchor="t" anchorCtr="0" horzOverflow="overflow">
                    <a:lnL w="12700">
                      <a:miter lim="400000"/>
                    </a:lnL>
                    <a:lnR w="12700">
                      <a:miter lim="400000"/>
                    </a:lnR>
                    <a:lnT>
                      <a:solidFill>
                        <a:srgbClr val="FEA83A"/>
                      </a:solidFill>
                    </a:lnT>
                    <a:lnB>
                      <a:solidFill>
                        <a:srgbClr val="FEA83A"/>
                      </a:solidFill>
                    </a:lnB>
                    <a:noFill/>
                  </a:tcPr>
                </a:tc>
                <a:tc>
                  <a:txBody>
                    <a:bodyPr/>
                    <a:lstStyle/>
                    <a:p>
                      <a:pPr algn="l">
                        <a:defRPr sz="1800"/>
                      </a:pPr>
                      <a:r>
                        <a:rPr sz="1000"/>
                        <a:t>true</a:t>
                      </a:r>
                    </a:p>
                  </a:txBody>
                  <a:tcPr marL="45720" marR="45720" marT="45720" marB="45720" anchor="t" anchorCtr="0" horzOverflow="overflow">
                    <a:lnL w="12700">
                      <a:miter lim="400000"/>
                    </a:lnL>
                    <a:lnR>
                      <a:solidFill>
                        <a:srgbClr val="FEA83A"/>
                      </a:solidFill>
                    </a:lnR>
                    <a:lnT>
                      <a:solidFill>
                        <a:srgbClr val="FEA83A"/>
                      </a:solidFill>
                    </a:lnT>
                    <a:lnB>
                      <a:solidFill>
                        <a:srgbClr val="FEA83A"/>
                      </a:solidFill>
                    </a:lnB>
                    <a:noFill/>
                  </a:tcPr>
                </a:tc>
              </a:tr>
            </a:tbl>
          </a:graphicData>
        </a:graphic>
      </p:graphicFrame>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Google Shape;110;p19"/>
          <p:cNvSpPr txBox="1"/>
          <p:nvPr/>
        </p:nvSpPr>
        <p:spPr>
          <a:xfrm>
            <a:off x="724857" y="381010"/>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Comparaison de chaînes</a:t>
            </a:r>
          </a:p>
        </p:txBody>
      </p:sp>
      <p:sp>
        <p:nvSpPr>
          <p:cNvPr id="433" name="ZoneTexte 6"/>
          <p:cNvSpPr txBox="1"/>
          <p:nvPr/>
        </p:nvSpPr>
        <p:spPr>
          <a:xfrm>
            <a:off x="770576" y="890356"/>
            <a:ext cx="7477099" cy="6934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Pour voir si une chaîne est plus grande qu'une autre, JavaScript utilise l'ordre dit « dictionnaire » ou « lexicographique ».</a:t>
            </a:r>
          </a:p>
          <a:p>
            <a:pPr>
              <a:defRPr>
                <a:latin typeface="Times New Roman"/>
                <a:ea typeface="Times New Roman"/>
                <a:cs typeface="Times New Roman"/>
                <a:sym typeface="Times New Roman"/>
              </a:defRPr>
            </a:pPr>
            <a:r>
              <a:t>En d'autres termes, les chaînes sont comparées lettre par lettre.</a:t>
            </a:r>
          </a:p>
        </p:txBody>
      </p:sp>
      <p:pic>
        <p:nvPicPr>
          <p:cNvPr id="434" name="Image 5" descr="Image 5"/>
          <p:cNvPicPr>
            <a:picLocks noChangeAspect="1"/>
          </p:cNvPicPr>
          <p:nvPr/>
        </p:nvPicPr>
        <p:blipFill>
          <a:blip r:embed="rId2">
            <a:extLst/>
          </a:blip>
          <a:stretch>
            <a:fillRect/>
          </a:stretch>
        </p:blipFill>
        <p:spPr>
          <a:xfrm>
            <a:off x="847535" y="1693073"/>
            <a:ext cx="2670001" cy="720001"/>
          </a:xfrm>
          <a:prstGeom prst="rect">
            <a:avLst/>
          </a:prstGeom>
          <a:ln w="12700">
            <a:miter lim="400000"/>
          </a:ln>
        </p:spPr>
      </p:pic>
      <p:sp>
        <p:nvSpPr>
          <p:cNvPr id="435" name="ZoneTexte 10"/>
          <p:cNvSpPr txBox="1"/>
          <p:nvPr/>
        </p:nvSpPr>
        <p:spPr>
          <a:xfrm>
            <a:off x="770576" y="2571750"/>
            <a:ext cx="7849673" cy="16343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L'algorithme pour comparer deux chaînes est simple :</a:t>
            </a:r>
          </a:p>
          <a:p>
            <a:pPr>
              <a:defRPr>
                <a:latin typeface="Times New Roman"/>
                <a:ea typeface="Times New Roman"/>
                <a:cs typeface="Times New Roman"/>
                <a:sym typeface="Times New Roman"/>
              </a:defRPr>
            </a:pPr>
          </a:p>
          <a:p>
            <a:pPr marL="285750" indent="-285750">
              <a:buClr>
                <a:srgbClr val="000000"/>
              </a:buClr>
              <a:buSzPct val="100000"/>
              <a:buChar char="✓"/>
              <a:defRPr sz="1200">
                <a:latin typeface="Times New Roman"/>
                <a:ea typeface="Times New Roman"/>
                <a:cs typeface="Times New Roman"/>
                <a:sym typeface="Times New Roman"/>
              </a:defRPr>
            </a:pPr>
            <a:r>
              <a:t>Comparez le premier caractère des deux chaînes.</a:t>
            </a:r>
          </a:p>
          <a:p>
            <a:pPr marL="285750" indent="-285750">
              <a:buClr>
                <a:srgbClr val="000000"/>
              </a:buClr>
              <a:buSzPct val="100000"/>
              <a:buChar char="✓"/>
              <a:defRPr sz="1200">
                <a:latin typeface="Times New Roman"/>
                <a:ea typeface="Times New Roman"/>
                <a:cs typeface="Times New Roman"/>
                <a:sym typeface="Times New Roman"/>
              </a:defRPr>
            </a:pPr>
            <a:r>
              <a:t>Si le premier caractère de la première chaîne est supérieur (ou inférieur) à celui de l'autre chaîne, alors la première chaîne est supérieure (ou inférieure) à la seconde. Avaient fini.</a:t>
            </a:r>
          </a:p>
          <a:p>
            <a:pPr marL="285750" indent="-285750">
              <a:buClr>
                <a:srgbClr val="000000"/>
              </a:buClr>
              <a:buSzPct val="100000"/>
              <a:buChar char="✓"/>
              <a:defRPr sz="1200">
                <a:latin typeface="Times New Roman"/>
                <a:ea typeface="Times New Roman"/>
                <a:cs typeface="Times New Roman"/>
                <a:sym typeface="Times New Roman"/>
              </a:defRPr>
            </a:pPr>
            <a:r>
              <a:t>Sinon, si les premiers caractères des deux chaînes sont identiques, comparez les seconds caractères de la même manière.</a:t>
            </a:r>
          </a:p>
          <a:p>
            <a:pPr marL="285750" indent="-285750">
              <a:buClr>
                <a:srgbClr val="000000"/>
              </a:buClr>
              <a:buSzPct val="100000"/>
              <a:buChar char="✓"/>
              <a:defRPr sz="1200">
                <a:latin typeface="Times New Roman"/>
                <a:ea typeface="Times New Roman"/>
                <a:cs typeface="Times New Roman"/>
                <a:sym typeface="Times New Roman"/>
              </a:defRPr>
            </a:pPr>
            <a:r>
              <a:t>Répétez jusqu'à la fin de l'une ou l'autre chaîne.</a:t>
            </a:r>
          </a:p>
          <a:p>
            <a:pPr marL="285750" indent="-285750">
              <a:buClr>
                <a:srgbClr val="000000"/>
              </a:buClr>
              <a:buSzPct val="100000"/>
              <a:buChar char="✓"/>
              <a:defRPr sz="1200">
                <a:latin typeface="Times New Roman"/>
                <a:ea typeface="Times New Roman"/>
                <a:cs typeface="Times New Roman"/>
                <a:sym typeface="Times New Roman"/>
              </a:defRPr>
            </a:pPr>
            <a:r>
              <a:t>Si les deux chaînes se terminent à la même longueur, alors elles sont égales. Sinon, la chaîne la plus longue est supérieure.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91;p17"/>
          <p:cNvSpPr txBox="1"/>
          <p:nvPr/>
        </p:nvSpPr>
        <p:spPr>
          <a:xfrm>
            <a:off x="691116" y="381000"/>
            <a:ext cx="80718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Structure du code</a:t>
            </a:r>
          </a:p>
        </p:txBody>
      </p:sp>
      <p:sp>
        <p:nvSpPr>
          <p:cNvPr id="139" name="Rectangle 1"/>
          <p:cNvSpPr txBox="1"/>
          <p:nvPr/>
        </p:nvSpPr>
        <p:spPr>
          <a:xfrm>
            <a:off x="581776" y="1527900"/>
            <a:ext cx="7980445"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600">
                <a:latin typeface="Times New Roman"/>
                <a:ea typeface="Times New Roman"/>
                <a:cs typeface="Times New Roman"/>
                <a:sym typeface="Times New Roman"/>
              </a:defRPr>
            </a:lvl1pPr>
          </a:lstStyle>
          <a:p>
            <a:pPr/>
            <a:r>
              <a:t>Les instructions sont des constructions de syntaxe et des commandes qui exécutent des actions.</a:t>
            </a:r>
          </a:p>
        </p:txBody>
      </p:sp>
      <p:sp>
        <p:nvSpPr>
          <p:cNvPr id="140" name="ZoneTexte 7"/>
          <p:cNvSpPr txBox="1"/>
          <p:nvPr/>
        </p:nvSpPr>
        <p:spPr>
          <a:xfrm>
            <a:off x="581777" y="915283"/>
            <a:ext cx="1897429"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latin typeface="Times New Roman"/>
                <a:ea typeface="Times New Roman"/>
                <a:cs typeface="Times New Roman"/>
                <a:sym typeface="Times New Roman"/>
              </a:defRPr>
            </a:lvl1pPr>
          </a:lstStyle>
          <a:p>
            <a:pPr/>
            <a:r>
              <a:t>Instructiontions</a:t>
            </a:r>
          </a:p>
        </p:txBody>
      </p:sp>
      <p:pic>
        <p:nvPicPr>
          <p:cNvPr id="141" name="Image 6" descr="Image 6"/>
          <p:cNvPicPr>
            <a:picLocks noChangeAspect="1"/>
          </p:cNvPicPr>
          <p:nvPr/>
        </p:nvPicPr>
        <p:blipFill>
          <a:blip r:embed="rId2">
            <a:extLst/>
          </a:blip>
          <a:stretch>
            <a:fillRect/>
          </a:stretch>
        </p:blipFill>
        <p:spPr>
          <a:xfrm>
            <a:off x="536057" y="2869489"/>
            <a:ext cx="2600326" cy="361951"/>
          </a:xfrm>
          <a:prstGeom prst="rect">
            <a:avLst/>
          </a:prstGeom>
          <a:ln w="12700">
            <a:miter lim="400000"/>
          </a:ln>
        </p:spPr>
      </p:pic>
      <p:sp>
        <p:nvSpPr>
          <p:cNvPr id="142" name="ZoneTexte 11"/>
          <p:cNvSpPr txBox="1"/>
          <p:nvPr/>
        </p:nvSpPr>
        <p:spPr>
          <a:xfrm>
            <a:off x="581776" y="3278906"/>
            <a:ext cx="8261323"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Habituellement, les instructions sont écrites sur des lignes séparées pour rendre le code plus lisible :</a:t>
            </a:r>
          </a:p>
        </p:txBody>
      </p:sp>
      <p:pic>
        <p:nvPicPr>
          <p:cNvPr id="143" name="Image 13" descr="Image 13"/>
          <p:cNvPicPr>
            <a:picLocks noChangeAspect="1"/>
          </p:cNvPicPr>
          <p:nvPr/>
        </p:nvPicPr>
        <p:blipFill>
          <a:blip r:embed="rId3">
            <a:extLst/>
          </a:blip>
          <a:stretch>
            <a:fillRect/>
          </a:stretch>
        </p:blipFill>
        <p:spPr>
          <a:xfrm>
            <a:off x="570194" y="3675009"/>
            <a:ext cx="1962151" cy="590551"/>
          </a:xfrm>
          <a:prstGeom prst="rect">
            <a:avLst/>
          </a:prstGeom>
          <a:ln w="12700">
            <a:miter lim="400000"/>
          </a:ln>
        </p:spPr>
      </p:pic>
      <p:sp>
        <p:nvSpPr>
          <p:cNvPr id="144" name="Rectangle 1"/>
          <p:cNvSpPr txBox="1"/>
          <p:nvPr/>
        </p:nvSpPr>
        <p:spPr>
          <a:xfrm>
            <a:off x="581776" y="2459440"/>
            <a:ext cx="7980445"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600">
                <a:latin typeface="Times New Roman"/>
                <a:ea typeface="Times New Roman"/>
                <a:cs typeface="Times New Roman"/>
                <a:sym typeface="Times New Roman"/>
              </a:defRPr>
            </a:lvl1pPr>
          </a:lstStyle>
          <a:p>
            <a:pPr/>
            <a:r>
              <a:t>Les instructions peuvent être séparées par un point-virgule.</a:t>
            </a:r>
          </a:p>
        </p:txBody>
      </p:sp>
      <p:pic>
        <p:nvPicPr>
          <p:cNvPr id="145" name="Image 15" descr="Image 15"/>
          <p:cNvPicPr>
            <a:picLocks noChangeAspect="1"/>
          </p:cNvPicPr>
          <p:nvPr/>
        </p:nvPicPr>
        <p:blipFill>
          <a:blip r:embed="rId2">
            <a:extLst/>
          </a:blip>
          <a:srcRect l="0" t="0" r="51189" b="9728"/>
          <a:stretch>
            <a:fillRect/>
          </a:stretch>
        </p:blipFill>
        <p:spPr>
          <a:xfrm>
            <a:off x="570196" y="2034058"/>
            <a:ext cx="1269239" cy="326740"/>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Le conditionnel</a:t>
            </a:r>
          </a:p>
        </p:txBody>
      </p:sp>
      <p:sp>
        <p:nvSpPr>
          <p:cNvPr id="438" name="Rectangle 1"/>
          <p:cNvSpPr txBox="1"/>
          <p:nvPr/>
        </p:nvSpPr>
        <p:spPr>
          <a:xfrm>
            <a:off x="759471" y="1341644"/>
            <a:ext cx="7585266" cy="153401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800">
                <a:latin typeface="Times New Roman"/>
                <a:ea typeface="Times New Roman"/>
                <a:cs typeface="Times New Roman"/>
                <a:sym typeface="Times New Roman"/>
              </a:defRPr>
            </a:pPr>
            <a:r>
              <a:t>Parfois, nous devons effectuer différentes actions en fonction de différentes conditions.</a:t>
            </a:r>
          </a:p>
          <a:p>
            <a:pPr>
              <a:lnSpc>
                <a:spcPct val="150000"/>
              </a:lnSpc>
              <a:defRPr sz="1800">
                <a:latin typeface="Times New Roman"/>
                <a:ea typeface="Times New Roman"/>
                <a:cs typeface="Times New Roman"/>
                <a:sym typeface="Times New Roman"/>
              </a:defRPr>
            </a:pPr>
            <a:r>
              <a:t>Pour ce faire, nous pouvons utiliser l’instruction </a:t>
            </a:r>
            <a:r>
              <a:rPr b="1">
                <a:solidFill>
                  <a:srgbClr val="EF8600"/>
                </a:solidFill>
              </a:rPr>
              <a:t>if</a:t>
            </a:r>
            <a:r>
              <a:t> et l'opérateur conditionnel </a:t>
            </a:r>
            <a:r>
              <a:rPr b="1">
                <a:solidFill>
                  <a:srgbClr val="EF8600"/>
                </a:solidFill>
              </a:rPr>
              <a:t>?</a:t>
            </a:r>
            <a:r>
              <a:t>, également appelé opérateur "point d'interrogation".</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L’instruction « if »</a:t>
            </a:r>
          </a:p>
        </p:txBody>
      </p:sp>
      <p:sp>
        <p:nvSpPr>
          <p:cNvPr id="441" name="Rectangle 1"/>
          <p:cNvSpPr txBox="1"/>
          <p:nvPr/>
        </p:nvSpPr>
        <p:spPr>
          <a:xfrm>
            <a:off x="770577" y="1087188"/>
            <a:ext cx="6576543"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L'instruction </a:t>
            </a:r>
            <a:r>
              <a:rPr b="1">
                <a:solidFill>
                  <a:srgbClr val="EF8600"/>
                </a:solidFill>
              </a:rPr>
              <a:t>if(...) </a:t>
            </a:r>
            <a:r>
              <a:t>évalue une condition entre parenthèses et, si le résultat est </a:t>
            </a:r>
            <a:r>
              <a:rPr b="1"/>
              <a:t>true</a:t>
            </a:r>
            <a:r>
              <a:t>, exécute un bloc de code.</a:t>
            </a:r>
          </a:p>
        </p:txBody>
      </p:sp>
      <p:pic>
        <p:nvPicPr>
          <p:cNvPr id="442" name="Image 5" descr="Image 5"/>
          <p:cNvPicPr>
            <a:picLocks noChangeAspect="1"/>
          </p:cNvPicPr>
          <p:nvPr/>
        </p:nvPicPr>
        <p:blipFill>
          <a:blip r:embed="rId2">
            <a:extLst/>
          </a:blip>
          <a:stretch>
            <a:fillRect/>
          </a:stretch>
        </p:blipFill>
        <p:spPr>
          <a:xfrm>
            <a:off x="2220302" y="2271404"/>
            <a:ext cx="3088342" cy="648001"/>
          </a:xfrm>
          <a:prstGeom prst="rect">
            <a:avLst/>
          </a:prstGeom>
          <a:ln w="12700">
            <a:miter lim="400000"/>
          </a:ln>
        </p:spPr>
      </p:pic>
      <p:sp>
        <p:nvSpPr>
          <p:cNvPr id="443" name="Rectangle 2"/>
          <p:cNvSpPr txBox="1"/>
          <p:nvPr/>
        </p:nvSpPr>
        <p:spPr>
          <a:xfrm>
            <a:off x="780087" y="1663461"/>
            <a:ext cx="8115053"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Dans cet exemple, la condition est une simple vérification d'infériorité ( </a:t>
            </a:r>
            <a:r>
              <a:rPr b="1"/>
              <a:t>age &lt; 18</a:t>
            </a:r>
            <a:r>
              <a:t>), mais elle peut être beaucoup plus complexe.</a:t>
            </a:r>
          </a:p>
        </p:txBody>
      </p:sp>
      <p:sp>
        <p:nvSpPr>
          <p:cNvPr id="444" name="ZoneTexte 11"/>
          <p:cNvSpPr txBox="1"/>
          <p:nvPr/>
        </p:nvSpPr>
        <p:spPr>
          <a:xfrm>
            <a:off x="835790" y="3020596"/>
            <a:ext cx="7720229"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Si nous voulons exécuter plus d'une instruction, nous devons envelopper notre bloc de code à l'intérieur d'accolades :</a:t>
            </a:r>
          </a:p>
        </p:txBody>
      </p:sp>
      <p:pic>
        <p:nvPicPr>
          <p:cNvPr id="445" name="Image 9" descr="Image 9"/>
          <p:cNvPicPr>
            <a:picLocks noChangeAspect="1"/>
          </p:cNvPicPr>
          <p:nvPr/>
        </p:nvPicPr>
        <p:blipFill>
          <a:blip r:embed="rId3">
            <a:extLst/>
          </a:blip>
          <a:stretch>
            <a:fillRect/>
          </a:stretch>
        </p:blipFill>
        <p:spPr>
          <a:xfrm>
            <a:off x="2220302" y="3520207"/>
            <a:ext cx="3855161" cy="1008002"/>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La clause « else »</a:t>
            </a:r>
          </a:p>
        </p:txBody>
      </p:sp>
      <p:sp>
        <p:nvSpPr>
          <p:cNvPr id="448" name="Rectangle 1"/>
          <p:cNvSpPr txBox="1"/>
          <p:nvPr/>
        </p:nvSpPr>
        <p:spPr>
          <a:xfrm>
            <a:off x="774971" y="1130182"/>
            <a:ext cx="7594057" cy="6151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800">
                <a:latin typeface="Times New Roman"/>
                <a:ea typeface="Times New Roman"/>
                <a:cs typeface="Times New Roman"/>
                <a:sym typeface="Times New Roman"/>
              </a:defRPr>
            </a:pPr>
            <a:r>
              <a:t>L'instruction </a:t>
            </a:r>
            <a:r>
              <a:rPr b="1">
                <a:solidFill>
                  <a:srgbClr val="EF8600"/>
                </a:solidFill>
              </a:rPr>
              <a:t>if(...) </a:t>
            </a:r>
            <a:r>
              <a:t>peut contenir un bloc, </a:t>
            </a:r>
            <a:r>
              <a:rPr b="1">
                <a:solidFill>
                  <a:srgbClr val="EF8600"/>
                </a:solidFill>
              </a:rPr>
              <a:t>else</a:t>
            </a:r>
            <a:r>
              <a:t> est facultatif. Il s'exécute lorsque la condition est fausse.</a:t>
            </a:r>
          </a:p>
        </p:txBody>
      </p:sp>
      <p:pic>
        <p:nvPicPr>
          <p:cNvPr id="449" name="Image 2" descr="Image 2"/>
          <p:cNvPicPr>
            <a:picLocks noChangeAspect="1"/>
          </p:cNvPicPr>
          <p:nvPr/>
        </p:nvPicPr>
        <p:blipFill>
          <a:blip r:embed="rId2">
            <a:extLst/>
          </a:blip>
          <a:stretch>
            <a:fillRect/>
          </a:stretch>
        </p:blipFill>
        <p:spPr>
          <a:xfrm>
            <a:off x="2060362" y="1941782"/>
            <a:ext cx="5210526" cy="19800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Google Shape;110;p19"/>
          <p:cNvSpPr txBox="1"/>
          <p:nvPr/>
        </p:nvSpPr>
        <p:spPr>
          <a:xfrm>
            <a:off x="724857"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Plusieurs conditions « else if»</a:t>
            </a:r>
          </a:p>
        </p:txBody>
      </p:sp>
      <p:sp>
        <p:nvSpPr>
          <p:cNvPr id="452" name="Rectangle 1"/>
          <p:cNvSpPr txBox="1"/>
          <p:nvPr/>
        </p:nvSpPr>
        <p:spPr>
          <a:xfrm>
            <a:off x="770577" y="1048126"/>
            <a:ext cx="7866107" cy="3114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sz="1600">
                <a:solidFill>
                  <a:srgbClr val="EF8600"/>
                </a:solidFill>
                <a:latin typeface="Times New Roman"/>
                <a:ea typeface="Times New Roman"/>
                <a:cs typeface="Times New Roman"/>
                <a:sym typeface="Times New Roman"/>
              </a:defRPr>
            </a:pPr>
            <a:r>
              <a:t>Else if </a:t>
            </a:r>
            <a:r>
              <a:rPr b="0">
                <a:solidFill>
                  <a:srgbClr val="000000"/>
                </a:solidFill>
              </a:rPr>
              <a:t>permet de spécifier une nouvelle condition à tester, si la première condition est fausse</a:t>
            </a:r>
          </a:p>
        </p:txBody>
      </p:sp>
      <p:pic>
        <p:nvPicPr>
          <p:cNvPr id="453" name="Image 4" descr="Image 4"/>
          <p:cNvPicPr>
            <a:picLocks noChangeAspect="1"/>
          </p:cNvPicPr>
          <p:nvPr/>
        </p:nvPicPr>
        <p:blipFill>
          <a:blip r:embed="rId2">
            <a:extLst/>
          </a:blip>
          <a:stretch>
            <a:fillRect/>
          </a:stretch>
        </p:blipFill>
        <p:spPr>
          <a:xfrm>
            <a:off x="4052408" y="1552946"/>
            <a:ext cx="4868787" cy="2520002"/>
          </a:xfrm>
          <a:prstGeom prst="rect">
            <a:avLst/>
          </a:prstGeom>
          <a:ln w="12700">
            <a:miter lim="400000"/>
          </a:ln>
        </p:spPr>
      </p:pic>
      <p:sp>
        <p:nvSpPr>
          <p:cNvPr id="454" name="Rectangle 1"/>
          <p:cNvSpPr txBox="1"/>
          <p:nvPr/>
        </p:nvSpPr>
        <p:spPr>
          <a:xfrm>
            <a:off x="770577" y="1653174"/>
            <a:ext cx="3236113" cy="179220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Dans le code ci-après, JavaScript vérifie d'abord </a:t>
            </a:r>
            <a:r>
              <a:rPr b="1">
                <a:solidFill>
                  <a:srgbClr val="EF8600"/>
                </a:solidFill>
              </a:rPr>
              <a:t>age &lt; 18</a:t>
            </a:r>
            <a:r>
              <a:t>. Si c'est faux, il passe à la condition suivante </a:t>
            </a:r>
            <a:r>
              <a:rPr b="1">
                <a:solidFill>
                  <a:srgbClr val="EF8600"/>
                </a:solidFill>
              </a:rPr>
              <a:t>age == 18</a:t>
            </a:r>
            <a:r>
              <a:t>. Si c'est également faux, il affiche le dernier alert.</a:t>
            </a:r>
          </a:p>
          <a:p>
            <a:pPr>
              <a:lnSpc>
                <a:spcPct val="150000"/>
              </a:lnSpc>
              <a:defRPr>
                <a:latin typeface="Times New Roman"/>
                <a:ea typeface="Times New Roman"/>
                <a:cs typeface="Times New Roman"/>
                <a:sym typeface="Times New Roman"/>
              </a:defRPr>
            </a:pPr>
            <a:r>
              <a:t>Il peut y avoir plus </a:t>
            </a:r>
            <a:r>
              <a:rPr b="1"/>
              <a:t>else if </a:t>
            </a:r>
            <a:r>
              <a:t>de blocs. La finale </a:t>
            </a:r>
            <a:r>
              <a:rPr b="1"/>
              <a:t>else</a:t>
            </a:r>
            <a:r>
              <a:t> est facultative.</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 conditionnel « ? »</a:t>
            </a:r>
          </a:p>
        </p:txBody>
      </p:sp>
      <p:sp>
        <p:nvSpPr>
          <p:cNvPr id="457" name="ZoneTexte 7"/>
          <p:cNvSpPr txBox="1"/>
          <p:nvPr/>
        </p:nvSpPr>
        <p:spPr>
          <a:xfrm>
            <a:off x="770576" y="1024929"/>
            <a:ext cx="5095406"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Parfois, nous devons affecter une variable en fonction d'une condition.</a:t>
            </a:r>
          </a:p>
        </p:txBody>
      </p:sp>
      <p:pic>
        <p:nvPicPr>
          <p:cNvPr id="458" name="Image 5" descr="Image 5"/>
          <p:cNvPicPr>
            <a:picLocks noChangeAspect="1"/>
          </p:cNvPicPr>
          <p:nvPr/>
        </p:nvPicPr>
        <p:blipFill>
          <a:blip r:embed="rId2">
            <a:extLst/>
          </a:blip>
          <a:stretch>
            <a:fillRect/>
          </a:stretch>
        </p:blipFill>
        <p:spPr>
          <a:xfrm>
            <a:off x="5911701" y="1136085"/>
            <a:ext cx="2623698" cy="1224001"/>
          </a:xfrm>
          <a:prstGeom prst="rect">
            <a:avLst/>
          </a:prstGeom>
          <a:ln w="12700">
            <a:miter lim="400000"/>
          </a:ln>
        </p:spPr>
      </p:pic>
      <p:sp>
        <p:nvSpPr>
          <p:cNvPr id="459" name="ZoneTexte 11"/>
          <p:cNvSpPr txBox="1"/>
          <p:nvPr/>
        </p:nvSpPr>
        <p:spPr>
          <a:xfrm>
            <a:off x="799261" y="1548149"/>
            <a:ext cx="4641419" cy="130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L'opérateur dit "conditionnel" ou "point d'interrogation" nous permet de le faire de manière plus courte et plus simple.</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L'opérateur est représenté par un point d'interrogation </a:t>
            </a:r>
            <a:r>
              <a:rPr>
                <a:solidFill>
                  <a:srgbClr val="EF8600"/>
                </a:solidFill>
              </a:rPr>
              <a:t>?</a:t>
            </a:r>
            <a:r>
              <a:t>. Parfois, il est appelé "</a:t>
            </a:r>
            <a:r>
              <a:rPr b="1"/>
              <a:t>ternaire</a:t>
            </a:r>
            <a:r>
              <a:t>", car l'opérateur a trois opérandes. </a:t>
            </a:r>
          </a:p>
        </p:txBody>
      </p:sp>
      <p:pic>
        <p:nvPicPr>
          <p:cNvPr id="460" name="Image 12" descr="Image 12"/>
          <p:cNvPicPr>
            <a:picLocks noChangeAspect="1"/>
          </p:cNvPicPr>
          <p:nvPr/>
        </p:nvPicPr>
        <p:blipFill>
          <a:blip r:embed="rId3">
            <a:extLst/>
          </a:blip>
          <a:stretch>
            <a:fillRect/>
          </a:stretch>
        </p:blipFill>
        <p:spPr>
          <a:xfrm>
            <a:off x="5911701" y="3090995"/>
            <a:ext cx="2872679" cy="396001"/>
          </a:xfrm>
          <a:prstGeom prst="rect">
            <a:avLst/>
          </a:prstGeom>
          <a:ln w="12700">
            <a:miter lim="400000"/>
          </a:ln>
        </p:spPr>
      </p:pic>
      <p:sp>
        <p:nvSpPr>
          <p:cNvPr id="461" name="Rectangle 2"/>
          <p:cNvSpPr txBox="1"/>
          <p:nvPr/>
        </p:nvSpPr>
        <p:spPr>
          <a:xfrm>
            <a:off x="799262" y="3136071"/>
            <a:ext cx="4418134"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a:t>
            </a:r>
            <a:r>
              <a:rPr b="1">
                <a:solidFill>
                  <a:srgbClr val="EF8600"/>
                </a:solidFill>
              </a:rPr>
              <a:t>condition</a:t>
            </a:r>
            <a:r>
              <a:t> est évaluée : s'il est vrai alors </a:t>
            </a:r>
            <a:r>
              <a:rPr b="1">
                <a:solidFill>
                  <a:srgbClr val="EF8600"/>
                </a:solidFill>
              </a:rPr>
              <a:t>value1</a:t>
            </a:r>
            <a:r>
              <a:t> est renvoyée, sinon  </a:t>
            </a:r>
            <a:r>
              <a:rPr b="1">
                <a:solidFill>
                  <a:srgbClr val="EF8600"/>
                </a:solidFill>
              </a:rPr>
              <a:t>value2</a:t>
            </a:r>
            <a:r>
              <a:t>.</a:t>
            </a:r>
          </a:p>
        </p:txBody>
      </p:sp>
      <p:pic>
        <p:nvPicPr>
          <p:cNvPr id="462" name="Image 15" descr="Image 15"/>
          <p:cNvPicPr>
            <a:picLocks noChangeAspect="1"/>
          </p:cNvPicPr>
          <p:nvPr/>
        </p:nvPicPr>
        <p:blipFill>
          <a:blip r:embed="rId4">
            <a:extLst/>
          </a:blip>
          <a:stretch>
            <a:fillRect/>
          </a:stretch>
        </p:blipFill>
        <p:spPr>
          <a:xfrm>
            <a:off x="5935609" y="3677277"/>
            <a:ext cx="2901665" cy="828001"/>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Plusieurs conditions « ? »</a:t>
            </a:r>
          </a:p>
        </p:txBody>
      </p:sp>
      <p:sp>
        <p:nvSpPr>
          <p:cNvPr id="465" name="Rectangle 2"/>
          <p:cNvSpPr txBox="1"/>
          <p:nvPr/>
        </p:nvSpPr>
        <p:spPr>
          <a:xfrm>
            <a:off x="770576" y="1333086"/>
            <a:ext cx="8138161"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Une séquence d'opérateurs de point d'interrogation </a:t>
            </a:r>
            <a:r>
              <a:rPr b="1">
                <a:solidFill>
                  <a:srgbClr val="EF8600"/>
                </a:solidFill>
              </a:rPr>
              <a:t>?</a:t>
            </a:r>
            <a:r>
              <a:t> peut renvoyer une valeur qui dépend de plusieurs conditions.</a:t>
            </a:r>
          </a:p>
        </p:txBody>
      </p:sp>
      <p:pic>
        <p:nvPicPr>
          <p:cNvPr id="466" name="Image 4" descr="Image 4"/>
          <p:cNvPicPr>
            <a:picLocks noChangeAspect="1"/>
          </p:cNvPicPr>
          <p:nvPr/>
        </p:nvPicPr>
        <p:blipFill>
          <a:blip r:embed="rId2">
            <a:extLst/>
          </a:blip>
          <a:stretch>
            <a:fillRect/>
          </a:stretch>
        </p:blipFill>
        <p:spPr>
          <a:xfrm>
            <a:off x="1420665" y="2272470"/>
            <a:ext cx="4410076" cy="1666876"/>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Opérateurs logiques</a:t>
            </a:r>
          </a:p>
        </p:txBody>
      </p:sp>
      <p:sp>
        <p:nvSpPr>
          <p:cNvPr id="469" name="Rectangle 1"/>
          <p:cNvSpPr txBox="1"/>
          <p:nvPr/>
        </p:nvSpPr>
        <p:spPr>
          <a:xfrm>
            <a:off x="836961" y="1161760"/>
            <a:ext cx="7470077" cy="311479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800">
                <a:latin typeface="Times New Roman"/>
                <a:ea typeface="Times New Roman"/>
                <a:cs typeface="Times New Roman"/>
                <a:sym typeface="Times New Roman"/>
              </a:defRPr>
            </a:pPr>
            <a:r>
              <a:t>Il existe quatre opérateurs logiques en JavaScript :</a:t>
            </a:r>
          </a:p>
          <a:p>
            <a:pPr marL="285750" indent="-285750">
              <a:lnSpc>
                <a:spcPct val="150000"/>
              </a:lnSpc>
              <a:buSzPct val="100000"/>
              <a:buChar char="✓"/>
              <a:defRPr sz="1800">
                <a:latin typeface="Times New Roman"/>
                <a:ea typeface="Times New Roman"/>
                <a:cs typeface="Times New Roman"/>
                <a:sym typeface="Times New Roman"/>
              </a:defRPr>
            </a:pPr>
            <a:r>
              <a:t> </a:t>
            </a:r>
            <a:r>
              <a:rPr b="1">
                <a:solidFill>
                  <a:srgbClr val="EF8600"/>
                </a:solidFill>
              </a:rPr>
              <a:t>|| </a:t>
            </a:r>
            <a:r>
              <a:rPr b="1"/>
              <a:t>(Ou), </a:t>
            </a:r>
            <a:endParaRPr b="1"/>
          </a:p>
          <a:p>
            <a:pPr marL="285750" indent="-285750">
              <a:lnSpc>
                <a:spcPct val="150000"/>
              </a:lnSpc>
              <a:buSzPct val="100000"/>
              <a:buChar char="✓"/>
              <a:defRPr b="1" sz="1800">
                <a:latin typeface="Times New Roman"/>
                <a:ea typeface="Times New Roman"/>
                <a:cs typeface="Times New Roman"/>
                <a:sym typeface="Times New Roman"/>
              </a:defRPr>
            </a:pPr>
            <a:r>
              <a:t> </a:t>
            </a:r>
            <a:r>
              <a:rPr>
                <a:solidFill>
                  <a:srgbClr val="EF8600"/>
                </a:solidFill>
              </a:rPr>
              <a:t>&amp;&amp; </a:t>
            </a:r>
            <a:r>
              <a:t>(et), </a:t>
            </a:r>
          </a:p>
          <a:p>
            <a:pPr marL="285750" indent="-285750">
              <a:lnSpc>
                <a:spcPct val="150000"/>
              </a:lnSpc>
              <a:buSzPct val="100000"/>
              <a:buChar char="✓"/>
              <a:defRPr b="1" sz="1800">
                <a:latin typeface="Times New Roman"/>
                <a:ea typeface="Times New Roman"/>
                <a:cs typeface="Times New Roman"/>
                <a:sym typeface="Times New Roman"/>
              </a:defRPr>
            </a:pPr>
            <a:r>
              <a:t> </a:t>
            </a:r>
            <a:r>
              <a:rPr>
                <a:solidFill>
                  <a:srgbClr val="EF8600"/>
                </a:solidFill>
              </a:rPr>
              <a:t>! </a:t>
            </a:r>
            <a:r>
              <a:t>(Ne pas), </a:t>
            </a:r>
          </a:p>
          <a:p>
            <a:pPr marL="285750" indent="-285750">
              <a:lnSpc>
                <a:spcPct val="150000"/>
              </a:lnSpc>
              <a:buSzPct val="100000"/>
              <a:buChar char="✓"/>
              <a:defRPr b="1" sz="1800">
                <a:latin typeface="Times New Roman"/>
                <a:ea typeface="Times New Roman"/>
                <a:cs typeface="Times New Roman"/>
                <a:sym typeface="Times New Roman"/>
              </a:defRPr>
            </a:pPr>
            <a:r>
              <a:t> </a:t>
            </a:r>
            <a:r>
              <a:rPr>
                <a:solidFill>
                  <a:srgbClr val="EF8600"/>
                </a:solidFill>
              </a:rPr>
              <a:t>?? </a:t>
            </a:r>
            <a:r>
              <a:t>(Coalescence nulle).</a:t>
            </a:r>
          </a:p>
          <a:p>
            <a:pPr>
              <a:lnSpc>
                <a:spcPct val="150000"/>
              </a:lnSpc>
              <a:defRPr sz="1800">
                <a:latin typeface="Times New Roman"/>
                <a:ea typeface="Times New Roman"/>
                <a:cs typeface="Times New Roman"/>
                <a:sym typeface="Times New Roman"/>
              </a:defRPr>
            </a:pPr>
          </a:p>
          <a:p>
            <a:pPr>
              <a:lnSpc>
                <a:spcPct val="150000"/>
              </a:lnSpc>
              <a:defRPr sz="1800">
                <a:latin typeface="Times New Roman"/>
                <a:ea typeface="Times New Roman"/>
                <a:cs typeface="Times New Roman"/>
                <a:sym typeface="Times New Roman"/>
              </a:defRPr>
            </a:pPr>
            <a:r>
              <a:t>Bien qu'ils soient appelés "logiques", ils peuvent être appliqués à des valeurs de tout type, pas seulement booléen. Leur résultat peut également être de tout type.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Opérateurs logiques | Ou « || »</a:t>
            </a:r>
          </a:p>
        </p:txBody>
      </p:sp>
      <p:sp>
        <p:nvSpPr>
          <p:cNvPr id="472" name="ZoneTexte 5"/>
          <p:cNvSpPr txBox="1"/>
          <p:nvPr/>
        </p:nvSpPr>
        <p:spPr>
          <a:xfrm>
            <a:off x="770575" y="1184418"/>
            <a:ext cx="6073602" cy="2870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L'opérateur "OU" est représenté par deux symboles de ligne verticale :</a:t>
            </a:r>
          </a:p>
        </p:txBody>
      </p:sp>
      <p:pic>
        <p:nvPicPr>
          <p:cNvPr id="473" name="Image 4" descr="Image 4"/>
          <p:cNvPicPr>
            <a:picLocks noChangeAspect="1"/>
          </p:cNvPicPr>
          <p:nvPr/>
        </p:nvPicPr>
        <p:blipFill>
          <a:blip r:embed="rId2">
            <a:extLst/>
          </a:blip>
          <a:stretch>
            <a:fillRect/>
          </a:stretch>
        </p:blipFill>
        <p:spPr>
          <a:xfrm>
            <a:off x="6889897" y="1275321"/>
            <a:ext cx="1714501" cy="247651"/>
          </a:xfrm>
          <a:prstGeom prst="rect">
            <a:avLst/>
          </a:prstGeom>
          <a:ln w="12700">
            <a:miter lim="400000"/>
          </a:ln>
        </p:spPr>
      </p:pic>
      <p:sp>
        <p:nvSpPr>
          <p:cNvPr id="474" name="Rectangle 1"/>
          <p:cNvSpPr txBox="1"/>
          <p:nvPr/>
        </p:nvSpPr>
        <p:spPr>
          <a:xfrm>
            <a:off x="769206" y="1708522"/>
            <a:ext cx="784406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En programmation classique, le </a:t>
            </a:r>
            <a:r>
              <a:rPr b="1">
                <a:solidFill>
                  <a:srgbClr val="EF8600"/>
                </a:solidFill>
              </a:rPr>
              <a:t>OU</a:t>
            </a:r>
            <a:r>
              <a:t> logique est destiné à manipuler uniquement les valeurs booléennes. Si l'un de ses arguments est true, il renvoie true, sinon il renvoie false.</a:t>
            </a:r>
          </a:p>
        </p:txBody>
      </p:sp>
      <p:sp>
        <p:nvSpPr>
          <p:cNvPr id="475" name="ZoneTexte 10"/>
          <p:cNvSpPr txBox="1"/>
          <p:nvPr/>
        </p:nvSpPr>
        <p:spPr>
          <a:xfrm>
            <a:off x="799261" y="2420718"/>
            <a:ext cx="4480561"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Il existe quatre combinaisons logiques possibles :</a:t>
            </a:r>
          </a:p>
        </p:txBody>
      </p:sp>
      <p:pic>
        <p:nvPicPr>
          <p:cNvPr id="476" name="Image 9" descr="Image 9"/>
          <p:cNvPicPr>
            <a:picLocks noChangeAspect="1"/>
          </p:cNvPicPr>
          <p:nvPr/>
        </p:nvPicPr>
        <p:blipFill>
          <a:blip r:embed="rId3">
            <a:extLst/>
          </a:blip>
          <a:stretch>
            <a:fillRect/>
          </a:stretch>
        </p:blipFill>
        <p:spPr>
          <a:xfrm>
            <a:off x="845731" y="2933938"/>
            <a:ext cx="3390901" cy="1085851"/>
          </a:xfrm>
          <a:prstGeom prst="rect">
            <a:avLst/>
          </a:prstGeom>
          <a:ln w="12700">
            <a:miter lim="400000"/>
          </a:ln>
        </p:spPr>
      </p:pic>
      <p:pic>
        <p:nvPicPr>
          <p:cNvPr id="477" name="Image 12" descr="Image 12"/>
          <p:cNvPicPr>
            <a:picLocks noChangeAspect="1"/>
          </p:cNvPicPr>
          <p:nvPr/>
        </p:nvPicPr>
        <p:blipFill>
          <a:blip r:embed="rId4">
            <a:extLst/>
          </a:blip>
          <a:stretch>
            <a:fillRect/>
          </a:stretch>
        </p:blipFill>
        <p:spPr>
          <a:xfrm>
            <a:off x="5325541" y="2928224"/>
            <a:ext cx="2769637" cy="1116001"/>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Opérateurs logiques | et « &amp;&amp; »</a:t>
            </a:r>
          </a:p>
        </p:txBody>
      </p:sp>
      <p:sp>
        <p:nvSpPr>
          <p:cNvPr id="480" name="ZoneTexte 5"/>
          <p:cNvSpPr txBox="1"/>
          <p:nvPr/>
        </p:nvSpPr>
        <p:spPr>
          <a:xfrm>
            <a:off x="770575" y="1121664"/>
            <a:ext cx="6073602"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L'opérateur </a:t>
            </a:r>
            <a:r>
              <a:rPr b="1">
                <a:solidFill>
                  <a:srgbClr val="EF8600"/>
                </a:solidFill>
              </a:rPr>
              <a:t>ET</a:t>
            </a:r>
            <a:r>
              <a:t> est représenté par deux esperluettes </a:t>
            </a:r>
            <a:r>
              <a:rPr b="1">
                <a:solidFill>
                  <a:srgbClr val="EF8600"/>
                </a:solidFill>
              </a:rPr>
              <a:t>&amp;&amp;</a:t>
            </a:r>
          </a:p>
        </p:txBody>
      </p:sp>
      <p:pic>
        <p:nvPicPr>
          <p:cNvPr id="481" name="Image 2" descr="Image 2"/>
          <p:cNvPicPr>
            <a:picLocks noChangeAspect="1"/>
          </p:cNvPicPr>
          <p:nvPr/>
        </p:nvPicPr>
        <p:blipFill>
          <a:blip r:embed="rId2">
            <a:extLst/>
          </a:blip>
          <a:stretch>
            <a:fillRect/>
          </a:stretch>
        </p:blipFill>
        <p:spPr>
          <a:xfrm>
            <a:off x="831774" y="1561523"/>
            <a:ext cx="2066926" cy="533401"/>
          </a:xfrm>
          <a:prstGeom prst="rect">
            <a:avLst/>
          </a:prstGeom>
          <a:ln w="12700">
            <a:miter lim="400000"/>
          </a:ln>
        </p:spPr>
      </p:pic>
      <p:sp>
        <p:nvSpPr>
          <p:cNvPr id="482" name="Rectangle 1"/>
          <p:cNvSpPr txBox="1"/>
          <p:nvPr/>
        </p:nvSpPr>
        <p:spPr>
          <a:xfrm>
            <a:off x="770575" y="2320414"/>
            <a:ext cx="7404777" cy="5400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En programmation classique, </a:t>
            </a:r>
            <a:r>
              <a:rPr b="1"/>
              <a:t>ET</a:t>
            </a:r>
            <a:r>
              <a:t> renvoie </a:t>
            </a:r>
            <a:r>
              <a:rPr b="1"/>
              <a:t>true</a:t>
            </a:r>
            <a:r>
              <a:t> si les deux opérandes sont véridiques et </a:t>
            </a:r>
            <a:r>
              <a:rPr b="1"/>
              <a:t>false</a:t>
            </a:r>
            <a:r>
              <a:t> sinon :</a:t>
            </a:r>
          </a:p>
        </p:txBody>
      </p:sp>
      <p:pic>
        <p:nvPicPr>
          <p:cNvPr id="483" name="Image 8" descr="Image 8"/>
          <p:cNvPicPr>
            <a:picLocks noChangeAspect="1"/>
          </p:cNvPicPr>
          <p:nvPr/>
        </p:nvPicPr>
        <p:blipFill>
          <a:blip r:embed="rId3">
            <a:extLst/>
          </a:blip>
          <a:stretch>
            <a:fillRect/>
          </a:stretch>
        </p:blipFill>
        <p:spPr>
          <a:xfrm>
            <a:off x="864273" y="3071455"/>
            <a:ext cx="3608691" cy="1224001"/>
          </a:xfrm>
          <a:prstGeom prst="rect">
            <a:avLst/>
          </a:prstGeom>
          <a:ln w="12700">
            <a:miter lim="400000"/>
          </a:ln>
        </p:spPr>
      </p:pic>
      <p:pic>
        <p:nvPicPr>
          <p:cNvPr id="484" name="Image 13" descr="Image 13"/>
          <p:cNvPicPr>
            <a:picLocks noChangeAspect="1"/>
          </p:cNvPicPr>
          <p:nvPr/>
        </p:nvPicPr>
        <p:blipFill>
          <a:blip r:embed="rId4">
            <a:extLst/>
          </a:blip>
          <a:stretch>
            <a:fillRect/>
          </a:stretch>
        </p:blipFill>
        <p:spPr>
          <a:xfrm>
            <a:off x="5281071" y="3035455"/>
            <a:ext cx="2940001" cy="1260002"/>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Google Shape;110;p19"/>
          <p:cNvSpPr txBox="1"/>
          <p:nvPr/>
        </p:nvSpPr>
        <p:spPr>
          <a:xfrm>
            <a:off x="753542" y="564379"/>
            <a:ext cx="724214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Opérateurs logiques | Ne pas « ! »</a:t>
            </a:r>
          </a:p>
        </p:txBody>
      </p:sp>
      <p:sp>
        <p:nvSpPr>
          <p:cNvPr id="487" name="ZoneTexte 5"/>
          <p:cNvSpPr txBox="1"/>
          <p:nvPr/>
        </p:nvSpPr>
        <p:spPr>
          <a:xfrm>
            <a:off x="770575" y="1034319"/>
            <a:ext cx="6073602"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L'opérateur booléen </a:t>
            </a:r>
            <a:r>
              <a:rPr b="1">
                <a:solidFill>
                  <a:srgbClr val="EF8600"/>
                </a:solidFill>
              </a:rPr>
              <a:t>NOT</a:t>
            </a:r>
            <a:r>
              <a:t> est représenté par un signe d'exclamation </a:t>
            </a:r>
            <a:r>
              <a:rPr b="1">
                <a:solidFill>
                  <a:srgbClr val="EF8600"/>
                </a:solidFill>
              </a:rPr>
              <a:t>!</a:t>
            </a:r>
          </a:p>
        </p:txBody>
      </p:sp>
      <p:pic>
        <p:nvPicPr>
          <p:cNvPr id="488" name="Image 4" descr="Image 4"/>
          <p:cNvPicPr>
            <a:picLocks noChangeAspect="1"/>
          </p:cNvPicPr>
          <p:nvPr/>
        </p:nvPicPr>
        <p:blipFill>
          <a:blip r:embed="rId2">
            <a:extLst/>
          </a:blip>
          <a:stretch>
            <a:fillRect/>
          </a:stretch>
        </p:blipFill>
        <p:spPr>
          <a:xfrm>
            <a:off x="6615776" y="1091491"/>
            <a:ext cx="1647826" cy="304801"/>
          </a:xfrm>
          <a:prstGeom prst="rect">
            <a:avLst/>
          </a:prstGeom>
          <a:ln w="12700">
            <a:miter lim="400000"/>
          </a:ln>
        </p:spPr>
      </p:pic>
      <p:sp>
        <p:nvSpPr>
          <p:cNvPr id="489" name="Rectangle 1"/>
          <p:cNvSpPr txBox="1"/>
          <p:nvPr/>
        </p:nvSpPr>
        <p:spPr>
          <a:xfrm>
            <a:off x="770575" y="1624415"/>
            <a:ext cx="7328245" cy="10998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L'opérateur accepte un seul argument et procède comme suit :</a:t>
            </a:r>
          </a:p>
          <a:p>
            <a:pPr>
              <a:defRPr>
                <a:latin typeface="Times New Roman"/>
                <a:ea typeface="Times New Roman"/>
                <a:cs typeface="Times New Roman"/>
                <a:sym typeface="Times New Roman"/>
              </a:defRPr>
            </a:pPr>
          </a:p>
          <a:p>
            <a:pPr marL="285750" indent="-285750">
              <a:buSzPct val="100000"/>
              <a:buChar char="✓"/>
              <a:defRPr>
                <a:latin typeface="Times New Roman"/>
                <a:ea typeface="Times New Roman"/>
                <a:cs typeface="Times New Roman"/>
                <a:sym typeface="Times New Roman"/>
              </a:defRPr>
            </a:pPr>
            <a:r>
              <a:t>Convertit l'opérande en type booléen : </a:t>
            </a:r>
            <a:r>
              <a:rPr b="1">
                <a:solidFill>
                  <a:srgbClr val="EF8600"/>
                </a:solidFill>
              </a:rPr>
              <a:t>true/false. </a:t>
            </a:r>
            <a:endParaRPr b="1">
              <a:solidFill>
                <a:srgbClr val="EF8600"/>
              </a:solidFill>
            </a:endParaRPr>
          </a:p>
          <a:p>
            <a:pPr marL="285750" indent="-285750">
              <a:buSzPct val="100000"/>
              <a:buChar char="✓"/>
              <a:defRPr>
                <a:latin typeface="Times New Roman"/>
                <a:ea typeface="Times New Roman"/>
                <a:cs typeface="Times New Roman"/>
                <a:sym typeface="Times New Roman"/>
              </a:defRPr>
            </a:pPr>
            <a:r>
              <a:t>Renvoie la valeur inverse. </a:t>
            </a:r>
          </a:p>
        </p:txBody>
      </p:sp>
      <p:pic>
        <p:nvPicPr>
          <p:cNvPr id="490" name="Image 9" descr="Image 9"/>
          <p:cNvPicPr>
            <a:picLocks noChangeAspect="1"/>
          </p:cNvPicPr>
          <p:nvPr/>
        </p:nvPicPr>
        <p:blipFill>
          <a:blip r:embed="rId3">
            <a:extLst/>
          </a:blip>
          <a:stretch>
            <a:fillRect/>
          </a:stretch>
        </p:blipFill>
        <p:spPr>
          <a:xfrm>
            <a:off x="878514" y="2679177"/>
            <a:ext cx="3273578" cy="1620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91;p17"/>
          <p:cNvSpPr txBox="1"/>
          <p:nvPr/>
        </p:nvSpPr>
        <p:spPr>
          <a:xfrm>
            <a:off x="691116" y="381000"/>
            <a:ext cx="80718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Structure du code</a:t>
            </a:r>
          </a:p>
        </p:txBody>
      </p:sp>
      <p:sp>
        <p:nvSpPr>
          <p:cNvPr id="148" name="Rectangle 1"/>
          <p:cNvSpPr txBox="1"/>
          <p:nvPr/>
        </p:nvSpPr>
        <p:spPr>
          <a:xfrm>
            <a:off x="581776" y="1235420"/>
            <a:ext cx="7980445" cy="31140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600">
                <a:latin typeface="Times New Roman"/>
                <a:ea typeface="Times New Roman"/>
                <a:cs typeface="Times New Roman"/>
                <a:sym typeface="Times New Roman"/>
              </a:defRPr>
            </a:lvl1pPr>
          </a:lstStyle>
          <a:p>
            <a:pPr/>
            <a:r>
              <a:t>Un point-virgule peut être omis dans la plupart des cas lorsqu'un saut de ligne existe.</a:t>
            </a:r>
          </a:p>
        </p:txBody>
      </p:sp>
      <p:sp>
        <p:nvSpPr>
          <p:cNvPr id="149" name="ZoneTexte 7"/>
          <p:cNvSpPr txBox="1"/>
          <p:nvPr/>
        </p:nvSpPr>
        <p:spPr>
          <a:xfrm>
            <a:off x="581777" y="832524"/>
            <a:ext cx="1897429"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latin typeface="Times New Roman"/>
                <a:ea typeface="Times New Roman"/>
                <a:cs typeface="Times New Roman"/>
                <a:sym typeface="Times New Roman"/>
              </a:defRPr>
            </a:lvl1pPr>
          </a:lstStyle>
          <a:p>
            <a:pPr/>
            <a:r>
              <a:t>Point virgule</a:t>
            </a:r>
          </a:p>
        </p:txBody>
      </p:sp>
      <p:pic>
        <p:nvPicPr>
          <p:cNvPr id="150" name="Image 2" descr="Image 2"/>
          <p:cNvPicPr>
            <a:picLocks noChangeAspect="1"/>
          </p:cNvPicPr>
          <p:nvPr/>
        </p:nvPicPr>
        <p:blipFill>
          <a:blip r:embed="rId2">
            <a:extLst/>
          </a:blip>
          <a:stretch>
            <a:fillRect/>
          </a:stretch>
        </p:blipFill>
        <p:spPr>
          <a:xfrm>
            <a:off x="3147236" y="1565340"/>
            <a:ext cx="2047876" cy="581026"/>
          </a:xfrm>
          <a:prstGeom prst="rect">
            <a:avLst/>
          </a:prstGeom>
          <a:ln w="12700">
            <a:miter lim="400000"/>
          </a:ln>
        </p:spPr>
      </p:pic>
      <p:sp>
        <p:nvSpPr>
          <p:cNvPr id="151" name="ZoneTexte 16"/>
          <p:cNvSpPr txBox="1"/>
          <p:nvPr/>
        </p:nvSpPr>
        <p:spPr>
          <a:xfrm>
            <a:off x="581777" y="2180705"/>
            <a:ext cx="8135503" cy="119015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Clr>
                <a:srgbClr val="000000"/>
              </a:buClr>
              <a:buSzPct val="100000"/>
              <a:buChar char="▪"/>
              <a:defRPr>
                <a:latin typeface="Times New Roman"/>
                <a:ea typeface="Times New Roman"/>
                <a:cs typeface="Times New Roman"/>
                <a:sym typeface="Times New Roman"/>
              </a:defRPr>
            </a:pPr>
            <a:r>
              <a:t>Ici, JavaScript interprète le saut de ligne comme un point-virgule "implicite". C'est ce qu'on appelle une insertion automatique de points-virgules .</a:t>
            </a:r>
          </a:p>
          <a:p>
            <a:pPr marL="285750" indent="-285750">
              <a:lnSpc>
                <a:spcPct val="150000"/>
              </a:lnSpc>
              <a:buClr>
                <a:srgbClr val="000000"/>
              </a:buClr>
              <a:buSzPct val="100000"/>
              <a:buChar char="▪"/>
              <a:defRPr b="1">
                <a:latin typeface="Times New Roman"/>
                <a:ea typeface="Times New Roman"/>
                <a:cs typeface="Times New Roman"/>
                <a:sym typeface="Times New Roman"/>
              </a:defRPr>
            </a:pPr>
            <a:r>
              <a:t>Dans la plupart des cas, une nouvelle ligne implique un point-virgule. </a:t>
            </a:r>
          </a:p>
          <a:p>
            <a:pPr marL="285750" indent="-285750">
              <a:lnSpc>
                <a:spcPct val="150000"/>
              </a:lnSpc>
              <a:buClr>
                <a:srgbClr val="000000"/>
              </a:buClr>
              <a:buSzPct val="100000"/>
              <a:buChar char="▪"/>
              <a:defRPr>
                <a:latin typeface="Times New Roman"/>
                <a:ea typeface="Times New Roman"/>
                <a:cs typeface="Times New Roman"/>
                <a:sym typeface="Times New Roman"/>
              </a:defRPr>
            </a:pPr>
            <a:r>
              <a:t>Il y a des cas où une nouvelle ligne ne signifie pas un point-virgule. </a:t>
            </a:r>
          </a:p>
        </p:txBody>
      </p:sp>
      <p:pic>
        <p:nvPicPr>
          <p:cNvPr id="152" name="Image 8" descr="Image 8"/>
          <p:cNvPicPr>
            <a:picLocks noChangeAspect="1"/>
          </p:cNvPicPr>
          <p:nvPr/>
        </p:nvPicPr>
        <p:blipFill>
          <a:blip r:embed="rId3">
            <a:extLst/>
          </a:blip>
          <a:stretch>
            <a:fillRect/>
          </a:stretch>
        </p:blipFill>
        <p:spPr>
          <a:xfrm>
            <a:off x="3212582" y="3614825"/>
            <a:ext cx="1514476" cy="771526"/>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Opérateur coalescent nul « ?? »</a:t>
            </a:r>
          </a:p>
        </p:txBody>
      </p:sp>
      <p:sp>
        <p:nvSpPr>
          <p:cNvPr id="493" name="ZoneTexte 8"/>
          <p:cNvSpPr txBox="1"/>
          <p:nvPr/>
        </p:nvSpPr>
        <p:spPr>
          <a:xfrm>
            <a:off x="770576" y="1109989"/>
            <a:ext cx="6819725" cy="287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L'opérateur de coalescence nul s'écrit sous la forme de deux points d'interrogation </a:t>
            </a:r>
            <a:r>
              <a:rPr b="1">
                <a:solidFill>
                  <a:srgbClr val="EF8600"/>
                </a:solidFill>
              </a:rPr>
              <a:t>??</a:t>
            </a:r>
          </a:p>
        </p:txBody>
      </p:sp>
      <p:sp>
        <p:nvSpPr>
          <p:cNvPr id="494" name="Rectangle 1"/>
          <p:cNvSpPr txBox="1"/>
          <p:nvPr/>
        </p:nvSpPr>
        <p:spPr>
          <a:xfrm>
            <a:off x="770576" y="1606327"/>
            <a:ext cx="788435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Il traite </a:t>
            </a:r>
            <a:r>
              <a:rPr b="1"/>
              <a:t>null</a:t>
            </a:r>
            <a:r>
              <a:t> et </a:t>
            </a:r>
            <a:r>
              <a:rPr b="1"/>
              <a:t>undefined </a:t>
            </a:r>
            <a:r>
              <a:t>de la même manière</a:t>
            </a:r>
          </a:p>
          <a:p>
            <a:pPr>
              <a:defRPr>
                <a:latin typeface="Times New Roman"/>
                <a:ea typeface="Times New Roman"/>
                <a:cs typeface="Times New Roman"/>
                <a:sym typeface="Times New Roman"/>
              </a:defRPr>
            </a:pPr>
            <a:r>
              <a:t>Nous dirons qu'une valeur est "définie" lorsqu'elle est ni </a:t>
            </a:r>
            <a:r>
              <a:rPr b="1"/>
              <a:t>null</a:t>
            </a:r>
            <a:r>
              <a:t> ni </a:t>
            </a:r>
            <a:r>
              <a:rPr b="1"/>
              <a:t>undefined</a:t>
            </a:r>
            <a:r>
              <a:t>.</a:t>
            </a:r>
          </a:p>
        </p:txBody>
      </p:sp>
      <p:sp>
        <p:nvSpPr>
          <p:cNvPr id="495" name="Rectangle 2"/>
          <p:cNvSpPr txBox="1"/>
          <p:nvPr/>
        </p:nvSpPr>
        <p:spPr>
          <a:xfrm>
            <a:off x="770576" y="2362491"/>
            <a:ext cx="5169834" cy="7913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 résultat de </a:t>
            </a:r>
            <a:r>
              <a:rPr b="1"/>
              <a:t>a</a:t>
            </a:r>
            <a:r>
              <a:t> </a:t>
            </a:r>
            <a:r>
              <a:rPr b="1">
                <a:solidFill>
                  <a:srgbClr val="EF8600"/>
                </a:solidFill>
              </a:rPr>
              <a:t>??</a:t>
            </a:r>
            <a:r>
              <a:t> </a:t>
            </a:r>
            <a:r>
              <a:rPr b="1"/>
              <a:t>b</a:t>
            </a:r>
            <a:r>
              <a:t> est :</a:t>
            </a:r>
          </a:p>
          <a:p>
            <a:pPr marL="285750" indent="-285750">
              <a:lnSpc>
                <a:spcPct val="150000"/>
              </a:lnSpc>
              <a:buSzPct val="100000"/>
              <a:buChar char="✓"/>
              <a:defRPr>
                <a:latin typeface="Times New Roman"/>
                <a:ea typeface="Times New Roman"/>
                <a:cs typeface="Times New Roman"/>
                <a:sym typeface="Times New Roman"/>
              </a:defRPr>
            </a:pPr>
            <a:r>
              <a:t>si </a:t>
            </a:r>
            <a:r>
              <a:rPr b="1"/>
              <a:t>a</a:t>
            </a:r>
            <a:r>
              <a:t> est défini, alors </a:t>
            </a:r>
            <a:r>
              <a:rPr b="1"/>
              <a:t>a</a:t>
            </a:r>
            <a:r>
              <a:t>, </a:t>
            </a:r>
          </a:p>
          <a:p>
            <a:pPr marL="285750" indent="-285750">
              <a:lnSpc>
                <a:spcPct val="150000"/>
              </a:lnSpc>
              <a:buSzPct val="100000"/>
              <a:buChar char="✓"/>
              <a:defRPr>
                <a:latin typeface="Times New Roman"/>
                <a:ea typeface="Times New Roman"/>
                <a:cs typeface="Times New Roman"/>
                <a:sym typeface="Times New Roman"/>
              </a:defRPr>
            </a:pPr>
            <a:r>
              <a:t>si </a:t>
            </a:r>
            <a:r>
              <a:rPr b="1"/>
              <a:t>a</a:t>
            </a:r>
            <a:r>
              <a:t> n'est pas défini, alors </a:t>
            </a:r>
            <a:r>
              <a:rPr b="1"/>
              <a:t>b</a:t>
            </a:r>
            <a:r>
              <a:t>. </a:t>
            </a:r>
          </a:p>
        </p:txBody>
      </p:sp>
      <p:pic>
        <p:nvPicPr>
          <p:cNvPr id="496" name="Image 10" descr="Image 10"/>
          <p:cNvPicPr>
            <a:picLocks noChangeAspect="1"/>
          </p:cNvPicPr>
          <p:nvPr/>
        </p:nvPicPr>
        <p:blipFill>
          <a:blip r:embed="rId2">
            <a:extLst/>
          </a:blip>
          <a:stretch>
            <a:fillRect/>
          </a:stretch>
        </p:blipFill>
        <p:spPr>
          <a:xfrm>
            <a:off x="7131346" y="1148043"/>
            <a:ext cx="1409701" cy="257176"/>
          </a:xfrm>
          <a:prstGeom prst="rect">
            <a:avLst/>
          </a:prstGeom>
          <a:ln w="12700">
            <a:miter lim="400000"/>
          </a:ln>
        </p:spPr>
      </p:pic>
      <p:pic>
        <p:nvPicPr>
          <p:cNvPr id="497" name="Image 12" descr="Image 12"/>
          <p:cNvPicPr>
            <a:picLocks noChangeAspect="1"/>
          </p:cNvPicPr>
          <p:nvPr/>
        </p:nvPicPr>
        <p:blipFill>
          <a:blip r:embed="rId3">
            <a:extLst/>
          </a:blip>
          <a:stretch>
            <a:fillRect/>
          </a:stretch>
        </p:blipFill>
        <p:spPr>
          <a:xfrm>
            <a:off x="860793" y="3432721"/>
            <a:ext cx="4381501" cy="638176"/>
          </a:xfrm>
          <a:prstGeom prst="rect">
            <a:avLst/>
          </a:prstGeom>
          <a:ln w="12700">
            <a:miter lim="400000"/>
          </a:ln>
        </p:spPr>
      </p:pic>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Opérateur coalescent nul « ?? »</a:t>
            </a:r>
          </a:p>
        </p:txBody>
      </p:sp>
      <p:sp>
        <p:nvSpPr>
          <p:cNvPr id="500" name="ZoneTexte 8"/>
          <p:cNvSpPr txBox="1"/>
          <p:nvPr/>
        </p:nvSpPr>
        <p:spPr>
          <a:xfrm>
            <a:off x="770577" y="1143608"/>
            <a:ext cx="3502849"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L'opérateur de coalescence nul s'écrit sous la forme de deux points d'interrogation </a:t>
            </a:r>
            <a:r>
              <a:rPr b="1">
                <a:solidFill>
                  <a:srgbClr val="EF8600"/>
                </a:solidFill>
              </a:rPr>
              <a:t>??</a:t>
            </a:r>
          </a:p>
        </p:txBody>
      </p:sp>
      <p:sp>
        <p:nvSpPr>
          <p:cNvPr id="501" name="Rectangle 1"/>
          <p:cNvSpPr txBox="1"/>
          <p:nvPr/>
        </p:nvSpPr>
        <p:spPr>
          <a:xfrm>
            <a:off x="770576" y="1899312"/>
            <a:ext cx="3638746"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Il traite </a:t>
            </a:r>
            <a:r>
              <a:rPr b="1"/>
              <a:t>null</a:t>
            </a:r>
            <a:r>
              <a:t> et </a:t>
            </a:r>
            <a:r>
              <a:rPr b="1"/>
              <a:t>undefined </a:t>
            </a:r>
            <a:r>
              <a:t>de la même manière</a:t>
            </a:r>
          </a:p>
          <a:p>
            <a:pPr>
              <a:defRPr>
                <a:latin typeface="Times New Roman"/>
                <a:ea typeface="Times New Roman"/>
                <a:cs typeface="Times New Roman"/>
                <a:sym typeface="Times New Roman"/>
              </a:defRPr>
            </a:pPr>
            <a:r>
              <a:t>Nous dirons qu'une valeur est "définie" lorsqu'elle est ni </a:t>
            </a:r>
            <a:r>
              <a:rPr b="1"/>
              <a:t>null</a:t>
            </a:r>
            <a:r>
              <a:t> ni </a:t>
            </a:r>
            <a:r>
              <a:rPr b="1"/>
              <a:t>undefined</a:t>
            </a:r>
            <a:r>
              <a:t>.</a:t>
            </a:r>
          </a:p>
        </p:txBody>
      </p:sp>
      <p:sp>
        <p:nvSpPr>
          <p:cNvPr id="502" name="Rectangle 2"/>
          <p:cNvSpPr txBox="1"/>
          <p:nvPr/>
        </p:nvSpPr>
        <p:spPr>
          <a:xfrm>
            <a:off x="799261" y="3160383"/>
            <a:ext cx="2618020" cy="7913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 résultat de </a:t>
            </a:r>
            <a:r>
              <a:rPr b="1"/>
              <a:t>a</a:t>
            </a:r>
            <a:r>
              <a:t> </a:t>
            </a:r>
            <a:r>
              <a:rPr b="1">
                <a:solidFill>
                  <a:srgbClr val="EF8600"/>
                </a:solidFill>
              </a:rPr>
              <a:t>??</a:t>
            </a:r>
            <a:r>
              <a:t> </a:t>
            </a:r>
            <a:r>
              <a:rPr b="1"/>
              <a:t>b</a:t>
            </a:r>
            <a:r>
              <a:t> est :</a:t>
            </a:r>
          </a:p>
          <a:p>
            <a:pPr marL="285750" indent="-285750">
              <a:lnSpc>
                <a:spcPct val="150000"/>
              </a:lnSpc>
              <a:buSzPct val="100000"/>
              <a:buChar char="✓"/>
              <a:defRPr>
                <a:latin typeface="Times New Roman"/>
                <a:ea typeface="Times New Roman"/>
                <a:cs typeface="Times New Roman"/>
                <a:sym typeface="Times New Roman"/>
              </a:defRPr>
            </a:pPr>
            <a:r>
              <a:t>si </a:t>
            </a:r>
            <a:r>
              <a:rPr b="1"/>
              <a:t>a</a:t>
            </a:r>
            <a:r>
              <a:t> est défini, alors </a:t>
            </a:r>
            <a:r>
              <a:rPr b="1"/>
              <a:t>a</a:t>
            </a:r>
            <a:r>
              <a:t>, </a:t>
            </a:r>
          </a:p>
          <a:p>
            <a:pPr marL="285750" indent="-285750">
              <a:lnSpc>
                <a:spcPct val="150000"/>
              </a:lnSpc>
              <a:buSzPct val="100000"/>
              <a:buChar char="✓"/>
              <a:defRPr>
                <a:latin typeface="Times New Roman"/>
                <a:ea typeface="Times New Roman"/>
                <a:cs typeface="Times New Roman"/>
                <a:sym typeface="Times New Roman"/>
              </a:defRPr>
            </a:pPr>
            <a:r>
              <a:t>si </a:t>
            </a:r>
            <a:r>
              <a:rPr b="1"/>
              <a:t>a</a:t>
            </a:r>
            <a:r>
              <a:t> n'est pas défini, alors </a:t>
            </a:r>
            <a:r>
              <a:rPr b="1"/>
              <a:t>b</a:t>
            </a:r>
            <a:r>
              <a:t>. </a:t>
            </a:r>
          </a:p>
        </p:txBody>
      </p:sp>
      <p:pic>
        <p:nvPicPr>
          <p:cNvPr id="503" name="Image 10" descr="Image 10"/>
          <p:cNvPicPr>
            <a:picLocks noChangeAspect="1"/>
          </p:cNvPicPr>
          <p:nvPr/>
        </p:nvPicPr>
        <p:blipFill>
          <a:blip r:embed="rId2">
            <a:extLst/>
          </a:blip>
          <a:stretch>
            <a:fillRect/>
          </a:stretch>
        </p:blipFill>
        <p:spPr>
          <a:xfrm>
            <a:off x="4319146" y="1373252"/>
            <a:ext cx="1409701" cy="257176"/>
          </a:xfrm>
          <a:prstGeom prst="rect">
            <a:avLst/>
          </a:prstGeom>
          <a:ln w="12700">
            <a:miter lim="400000"/>
          </a:ln>
        </p:spPr>
      </p:pic>
      <p:pic>
        <p:nvPicPr>
          <p:cNvPr id="504" name="Image 12" descr="Image 12"/>
          <p:cNvPicPr>
            <a:picLocks noChangeAspect="1"/>
          </p:cNvPicPr>
          <p:nvPr/>
        </p:nvPicPr>
        <p:blipFill>
          <a:blip r:embed="rId3">
            <a:extLst/>
          </a:blip>
          <a:stretch>
            <a:fillRect/>
          </a:stretch>
        </p:blipFill>
        <p:spPr>
          <a:xfrm>
            <a:off x="4319146" y="2004278"/>
            <a:ext cx="4381501" cy="638176"/>
          </a:xfrm>
          <a:prstGeom prst="rect">
            <a:avLst/>
          </a:prstGeom>
          <a:ln w="12700">
            <a:miter lim="400000"/>
          </a:ln>
        </p:spPr>
      </p:pic>
      <p:pic>
        <p:nvPicPr>
          <p:cNvPr id="505" name="Image 4" descr="Image 4"/>
          <p:cNvPicPr>
            <a:picLocks noChangeAspect="1"/>
          </p:cNvPicPr>
          <p:nvPr/>
        </p:nvPicPr>
        <p:blipFill>
          <a:blip r:embed="rId4">
            <a:extLst/>
          </a:blip>
          <a:srcRect l="0" t="0" r="19866" b="0"/>
          <a:stretch>
            <a:fillRect/>
          </a:stretch>
        </p:blipFill>
        <p:spPr>
          <a:xfrm>
            <a:off x="4319146" y="3064103"/>
            <a:ext cx="4381501" cy="1224001"/>
          </a:xfrm>
          <a:prstGeom prst="rect">
            <a:avLst/>
          </a:prstGeom>
          <a:ln w="12700">
            <a:miter lim="400000"/>
          </a:ln>
        </p:spPr>
      </p:pic>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Boucles</a:t>
            </a:r>
          </a:p>
        </p:txBody>
      </p:sp>
      <p:sp>
        <p:nvSpPr>
          <p:cNvPr id="508" name="ZoneTexte 11"/>
          <p:cNvSpPr txBox="1"/>
          <p:nvPr/>
        </p:nvSpPr>
        <p:spPr>
          <a:xfrm>
            <a:off x="770577" y="1002111"/>
            <a:ext cx="7532104" cy="5400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Nous avons souvent besoin de répéter des actions. </a:t>
            </a:r>
          </a:p>
          <a:p>
            <a:pPr>
              <a:defRPr b="1" i="1" sz="1600">
                <a:solidFill>
                  <a:srgbClr val="EF8600"/>
                </a:solidFill>
                <a:latin typeface="Times New Roman"/>
                <a:ea typeface="Times New Roman"/>
                <a:cs typeface="Times New Roman"/>
                <a:sym typeface="Times New Roman"/>
              </a:defRPr>
            </a:pPr>
            <a:r>
              <a:t>Les boucles</a:t>
            </a:r>
            <a:r>
              <a:rPr i="0"/>
              <a:t> </a:t>
            </a:r>
            <a:r>
              <a:rPr b="0" i="0">
                <a:solidFill>
                  <a:srgbClr val="000000"/>
                </a:solidFill>
              </a:rPr>
              <a:t>sont un moyen de répéter le même code plusieurs fois.</a:t>
            </a:r>
          </a:p>
        </p:txBody>
      </p:sp>
      <p:sp>
        <p:nvSpPr>
          <p:cNvPr id="509" name="Rectangle 1"/>
          <p:cNvSpPr txBox="1"/>
          <p:nvPr/>
        </p:nvSpPr>
        <p:spPr>
          <a:xfrm>
            <a:off x="696149" y="1979599"/>
            <a:ext cx="7532104" cy="192298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JavaScript prend en charge différents types de boucles :</a:t>
            </a:r>
          </a:p>
          <a:p>
            <a:pPr>
              <a:defRPr>
                <a:latin typeface="Times New Roman"/>
                <a:ea typeface="Times New Roman"/>
                <a:cs typeface="Times New Roman"/>
                <a:sym typeface="Times New Roman"/>
              </a:defRPr>
            </a:p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for</a:t>
            </a:r>
            <a:r>
              <a:rPr b="0">
                <a:solidFill>
                  <a:srgbClr val="000000"/>
                </a:solidFill>
              </a:rPr>
              <a:t> boucle plusieurs fois sur un bloc de code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for/in </a:t>
            </a:r>
            <a:r>
              <a:rPr b="0">
                <a:solidFill>
                  <a:srgbClr val="000000"/>
                </a:solidFill>
              </a:rPr>
              <a:t>boucle à travers les propriétés d'un objet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for/of </a:t>
            </a:r>
            <a:r>
              <a:rPr b="0">
                <a:solidFill>
                  <a:srgbClr val="000000"/>
                </a:solidFill>
              </a:rPr>
              <a:t>boucle sur les valeurs d'un objet itérable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while</a:t>
            </a:r>
            <a:r>
              <a:rPr b="0">
                <a:solidFill>
                  <a:srgbClr val="000000"/>
                </a:solidFill>
              </a:rPr>
              <a:t> parcourt un bloc de code alors qu'une condition spécifiée est vraie </a:t>
            </a:r>
            <a:endParaRPr b="0">
              <a:solidFill>
                <a:srgbClr val="000000"/>
              </a:solidFill>
            </a:endParaRPr>
          </a:p>
          <a:p>
            <a:pPr marL="285750" indent="-285750">
              <a:lnSpc>
                <a:spcPct val="150000"/>
              </a:lnSpc>
              <a:buSzPct val="100000"/>
              <a:buChar char="✓"/>
              <a:defRPr b="1">
                <a:solidFill>
                  <a:srgbClr val="EF8600"/>
                </a:solidFill>
                <a:latin typeface="Times New Roman"/>
                <a:ea typeface="Times New Roman"/>
                <a:cs typeface="Times New Roman"/>
                <a:sym typeface="Times New Roman"/>
              </a:defRPr>
            </a:pPr>
            <a:r>
              <a:t>do/while </a:t>
            </a:r>
            <a:r>
              <a:rPr b="0">
                <a:solidFill>
                  <a:srgbClr val="000000"/>
                </a:solidFill>
              </a:rPr>
              <a:t>boucle également à travers un bloc de code alors qu'une condition spécifiée est vraie </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Boucles « for »</a:t>
            </a:r>
          </a:p>
        </p:txBody>
      </p:sp>
      <p:sp>
        <p:nvSpPr>
          <p:cNvPr id="512" name="Rectangle 1"/>
          <p:cNvSpPr txBox="1"/>
          <p:nvPr/>
        </p:nvSpPr>
        <p:spPr>
          <a:xfrm>
            <a:off x="673039" y="1062071"/>
            <a:ext cx="6862255"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La boucle </a:t>
            </a:r>
            <a:r>
              <a:rPr b="1">
                <a:solidFill>
                  <a:srgbClr val="EF8600"/>
                </a:solidFill>
              </a:rPr>
              <a:t>for</a:t>
            </a:r>
            <a:r>
              <a:t> est plus complexe, mais c'est aussi la boucle la plus couramment utilisée.</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Il ressemble à ceci : </a:t>
            </a:r>
          </a:p>
        </p:txBody>
      </p:sp>
      <p:pic>
        <p:nvPicPr>
          <p:cNvPr id="513" name="Image 3" descr="Image 3"/>
          <p:cNvPicPr>
            <a:picLocks noChangeAspect="1"/>
          </p:cNvPicPr>
          <p:nvPr/>
        </p:nvPicPr>
        <p:blipFill>
          <a:blip r:embed="rId2">
            <a:extLst/>
          </a:blip>
          <a:stretch>
            <a:fillRect/>
          </a:stretch>
        </p:blipFill>
        <p:spPr>
          <a:xfrm>
            <a:off x="2797529" y="1519883"/>
            <a:ext cx="2516211" cy="864000"/>
          </a:xfrm>
          <a:prstGeom prst="rect">
            <a:avLst/>
          </a:prstGeom>
          <a:ln w="12700">
            <a:miter lim="400000"/>
          </a:ln>
        </p:spPr>
      </p:pic>
      <p:pic>
        <p:nvPicPr>
          <p:cNvPr id="514" name="Image 6" descr="Image 6"/>
          <p:cNvPicPr>
            <a:picLocks noChangeAspect="1"/>
          </p:cNvPicPr>
          <p:nvPr/>
        </p:nvPicPr>
        <p:blipFill>
          <a:blip r:embed="rId3">
            <a:extLst/>
          </a:blip>
          <a:stretch>
            <a:fillRect/>
          </a:stretch>
        </p:blipFill>
        <p:spPr>
          <a:xfrm>
            <a:off x="5639887" y="1519883"/>
            <a:ext cx="2423789" cy="864000"/>
          </a:xfrm>
          <a:prstGeom prst="rect">
            <a:avLst/>
          </a:prstGeom>
          <a:ln w="12700">
            <a:miter lim="400000"/>
          </a:ln>
        </p:spPr>
      </p:pic>
      <p:graphicFrame>
        <p:nvGraphicFramePr>
          <p:cNvPr id="515" name="Tableau 7"/>
          <p:cNvGraphicFramePr/>
          <p:nvPr/>
        </p:nvGraphicFramePr>
        <p:xfrm>
          <a:off x="753541" y="2759617"/>
          <a:ext cx="7315201" cy="1548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4789"/>
                <a:gridCol w="967371"/>
                <a:gridCol w="4443040"/>
              </a:tblGrid>
              <a:tr h="387000">
                <a:tc>
                  <a:txBody>
                    <a:bodyPr/>
                    <a:lstStyle/>
                    <a:p>
                      <a:pPr algn="l">
                        <a:defRPr sz="1800"/>
                      </a:pPr>
                      <a:r>
                        <a:rPr b="1" sz="1100"/>
                        <a:t>commencer</a:t>
                      </a:r>
                    </a:p>
                  </a:txBody>
                  <a:tcPr marL="45720" marR="45720" marT="45720" marB="45720" anchor="ctr" anchorCtr="0" horzOverflow="overflow">
                    <a:noFill/>
                  </a:tcPr>
                </a:tc>
                <a:tc>
                  <a:txBody>
                    <a:bodyPr/>
                    <a:lstStyle/>
                    <a:p>
                      <a:pPr algn="l">
                        <a:defRPr sz="1800"/>
                      </a:pPr>
                      <a:r>
                        <a:rPr sz="1100"/>
                        <a:t>let i = 0</a:t>
                      </a:r>
                    </a:p>
                  </a:txBody>
                  <a:tcPr marL="45720" marR="45720" marT="45720" marB="45720" anchor="ctr" anchorCtr="0" horzOverflow="overflow">
                    <a:noFill/>
                  </a:tcPr>
                </a:tc>
                <a:tc>
                  <a:txBody>
                    <a:bodyPr/>
                    <a:lstStyle/>
                    <a:p>
                      <a:pPr algn="l">
                        <a:defRPr sz="1800"/>
                      </a:pPr>
                      <a:r>
                        <a:rPr sz="1100"/>
                        <a:t>S'exécute une fois à l'entrée de la boucle.</a:t>
                      </a:r>
                    </a:p>
                  </a:txBody>
                  <a:tcPr marL="45720" marR="45720" marT="45720" marB="45720" anchor="ctr" anchorCtr="0" horzOverflow="overflow">
                    <a:noFill/>
                  </a:tcPr>
                </a:tc>
              </a:tr>
              <a:tr h="387000">
                <a:tc>
                  <a:txBody>
                    <a:bodyPr/>
                    <a:lstStyle/>
                    <a:p>
                      <a:pPr algn="l">
                        <a:defRPr sz="1800"/>
                      </a:pPr>
                      <a:r>
                        <a:rPr b="1" sz="1100"/>
                        <a:t>condition</a:t>
                      </a:r>
                    </a:p>
                  </a:txBody>
                  <a:tcPr marL="45720" marR="45720" marT="45720" marB="45720" anchor="ctr" anchorCtr="0" horzOverflow="overflow">
                    <a:noFill/>
                  </a:tcPr>
                </a:tc>
                <a:tc>
                  <a:txBody>
                    <a:bodyPr/>
                    <a:lstStyle/>
                    <a:p>
                      <a:pPr algn="l">
                        <a:defRPr sz="1800"/>
                      </a:pPr>
                      <a:r>
                        <a:rPr sz="1100"/>
                        <a:t>i &lt; 3</a:t>
                      </a:r>
                    </a:p>
                  </a:txBody>
                  <a:tcPr marL="45720" marR="45720" marT="45720" marB="45720" anchor="ctr" anchorCtr="0" horzOverflow="overflow">
                    <a:noFill/>
                  </a:tcPr>
                </a:tc>
                <a:tc>
                  <a:txBody>
                    <a:bodyPr/>
                    <a:lstStyle/>
                    <a:p>
                      <a:pPr algn="l">
                        <a:defRPr sz="1800"/>
                      </a:pPr>
                      <a:r>
                        <a:rPr sz="1100"/>
                        <a:t>Vérifié avant chaque itération de boucle. Si faux, la boucle s'arrête.</a:t>
                      </a:r>
                    </a:p>
                  </a:txBody>
                  <a:tcPr marL="45720" marR="45720" marT="45720" marB="45720" anchor="ctr" anchorCtr="0" horzOverflow="overflow">
                    <a:noFill/>
                  </a:tcPr>
                </a:tc>
              </a:tr>
              <a:tr h="387000">
                <a:tc>
                  <a:txBody>
                    <a:bodyPr/>
                    <a:lstStyle/>
                    <a:p>
                      <a:pPr algn="l">
                        <a:defRPr sz="1800"/>
                      </a:pPr>
                      <a:r>
                        <a:rPr b="1" sz="1100"/>
                        <a:t>corps</a:t>
                      </a:r>
                    </a:p>
                  </a:txBody>
                  <a:tcPr marL="45720" marR="45720" marT="45720" marB="45720" anchor="ctr" anchorCtr="0" horzOverflow="overflow">
                    <a:noFill/>
                  </a:tcPr>
                </a:tc>
                <a:tc>
                  <a:txBody>
                    <a:bodyPr/>
                    <a:lstStyle/>
                    <a:p>
                      <a:pPr algn="l">
                        <a:defRPr sz="1800"/>
                      </a:pPr>
                      <a:r>
                        <a:rPr sz="1100"/>
                        <a:t>alert(i)</a:t>
                      </a:r>
                    </a:p>
                  </a:txBody>
                  <a:tcPr marL="45720" marR="45720" marT="45720" marB="45720" anchor="ctr" anchorCtr="0" horzOverflow="overflow">
                    <a:noFill/>
                  </a:tcPr>
                </a:tc>
                <a:tc>
                  <a:txBody>
                    <a:bodyPr/>
                    <a:lstStyle/>
                    <a:p>
                      <a:pPr algn="l">
                        <a:defRPr sz="1800"/>
                      </a:pPr>
                      <a:r>
                        <a:rPr sz="1100"/>
                        <a:t>Fonctionne encore et encore tant que la condition est véridique.</a:t>
                      </a:r>
                    </a:p>
                  </a:txBody>
                  <a:tcPr marL="45720" marR="45720" marT="45720" marB="45720" anchor="ctr" anchorCtr="0" horzOverflow="overflow">
                    <a:noFill/>
                  </a:tcPr>
                </a:tc>
              </a:tr>
              <a:tr h="387000">
                <a:tc>
                  <a:txBody>
                    <a:bodyPr/>
                    <a:lstStyle/>
                    <a:p>
                      <a:pPr algn="l">
                        <a:defRPr sz="1800"/>
                      </a:pPr>
                      <a:r>
                        <a:rPr b="1" sz="1100"/>
                        <a:t>marcher</a:t>
                      </a:r>
                    </a:p>
                  </a:txBody>
                  <a:tcPr marL="45720" marR="45720" marT="45720" marB="45720" anchor="ctr" anchorCtr="0" horzOverflow="overflow">
                    <a:noFill/>
                  </a:tcPr>
                </a:tc>
                <a:tc>
                  <a:txBody>
                    <a:bodyPr/>
                    <a:lstStyle/>
                    <a:p>
                      <a:pPr algn="l">
                        <a:defRPr sz="1800"/>
                      </a:pPr>
                      <a:r>
                        <a:rPr sz="1100"/>
                        <a:t>i++</a:t>
                      </a:r>
                    </a:p>
                  </a:txBody>
                  <a:tcPr marL="45720" marR="45720" marT="45720" marB="45720" anchor="ctr" anchorCtr="0" horzOverflow="overflow">
                    <a:noFill/>
                  </a:tcPr>
                </a:tc>
                <a:tc>
                  <a:txBody>
                    <a:bodyPr/>
                    <a:lstStyle/>
                    <a:p>
                      <a:pPr algn="l">
                        <a:defRPr sz="1800"/>
                      </a:pPr>
                      <a:r>
                        <a:rPr sz="1100"/>
                        <a:t>S'exécute après le corps à chaque itération.</a:t>
                      </a:r>
                    </a:p>
                  </a:txBody>
                  <a:tcPr marL="45720" marR="45720" marT="45720" marB="45720" anchor="ctr" anchorCtr="0" horzOverflow="overflow">
                    <a:noFill/>
                  </a:tcPr>
                </a:tc>
              </a:tr>
            </a:tbl>
          </a:graphicData>
        </a:graphic>
      </p:graphicFrame>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 « for »</a:t>
            </a:r>
          </a:p>
        </p:txBody>
      </p:sp>
      <p:pic>
        <p:nvPicPr>
          <p:cNvPr id="518" name="Image 6" descr="Image 6"/>
          <p:cNvPicPr>
            <a:picLocks noChangeAspect="1"/>
          </p:cNvPicPr>
          <p:nvPr/>
        </p:nvPicPr>
        <p:blipFill>
          <a:blip r:embed="rId2">
            <a:extLst/>
          </a:blip>
          <a:stretch>
            <a:fillRect/>
          </a:stretch>
        </p:blipFill>
        <p:spPr>
          <a:xfrm>
            <a:off x="753541" y="1586903"/>
            <a:ext cx="2423788" cy="864001"/>
          </a:xfrm>
          <a:prstGeom prst="rect">
            <a:avLst/>
          </a:prstGeom>
          <a:ln w="12700">
            <a:miter lim="400000"/>
          </a:ln>
        </p:spPr>
      </p:pic>
      <p:pic>
        <p:nvPicPr>
          <p:cNvPr id="519" name="Image 4" descr="Image 4"/>
          <p:cNvPicPr>
            <a:picLocks noChangeAspect="1"/>
          </p:cNvPicPr>
          <p:nvPr/>
        </p:nvPicPr>
        <p:blipFill>
          <a:blip r:embed="rId3">
            <a:extLst/>
          </a:blip>
          <a:stretch>
            <a:fillRect/>
          </a:stretch>
        </p:blipFill>
        <p:spPr>
          <a:xfrm>
            <a:off x="753541" y="3027752"/>
            <a:ext cx="3000376" cy="1276351"/>
          </a:xfrm>
          <a:prstGeom prst="rect">
            <a:avLst/>
          </a:prstGeom>
          <a:ln w="12700">
            <a:miter lim="400000"/>
          </a:ln>
        </p:spPr>
      </p:pic>
      <p:sp>
        <p:nvSpPr>
          <p:cNvPr id="520" name="ZoneTexte 10"/>
          <p:cNvSpPr txBox="1"/>
          <p:nvPr/>
        </p:nvSpPr>
        <p:spPr>
          <a:xfrm>
            <a:off x="706406" y="2551151"/>
            <a:ext cx="4480561"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Voici exactement ce qui se passe dans notre cas :</a:t>
            </a:r>
          </a:p>
        </p:txBody>
      </p:sp>
      <p:sp>
        <p:nvSpPr>
          <p:cNvPr id="521" name="ZoneTexte 8"/>
          <p:cNvSpPr txBox="1"/>
          <p:nvPr/>
        </p:nvSpPr>
        <p:spPr>
          <a:xfrm>
            <a:off x="706406" y="1071759"/>
            <a:ext cx="4480561"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Exemple</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Google Shape;110;p19"/>
          <p:cNvSpPr txBox="1"/>
          <p:nvPr/>
        </p:nvSpPr>
        <p:spPr>
          <a:xfrm>
            <a:off x="753540" y="474570"/>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 « for in »</a:t>
            </a:r>
          </a:p>
        </p:txBody>
      </p:sp>
      <p:sp>
        <p:nvSpPr>
          <p:cNvPr id="524" name="Rectangle 1"/>
          <p:cNvSpPr txBox="1"/>
          <p:nvPr/>
        </p:nvSpPr>
        <p:spPr>
          <a:xfrm>
            <a:off x="685701" y="1012416"/>
            <a:ext cx="4295587"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L'instruction JavaScript </a:t>
            </a:r>
            <a:r>
              <a:rPr b="1">
                <a:solidFill>
                  <a:srgbClr val="EF8600"/>
                </a:solidFill>
              </a:rPr>
              <a:t>for in </a:t>
            </a:r>
            <a:r>
              <a:t>parcourt les propriétés d'un objet :</a:t>
            </a:r>
          </a:p>
        </p:txBody>
      </p:sp>
      <p:pic>
        <p:nvPicPr>
          <p:cNvPr id="525" name="Image 3" descr="Image 3"/>
          <p:cNvPicPr>
            <a:picLocks noChangeAspect="1"/>
          </p:cNvPicPr>
          <p:nvPr/>
        </p:nvPicPr>
        <p:blipFill>
          <a:blip r:embed="rId2">
            <a:extLst/>
          </a:blip>
          <a:stretch>
            <a:fillRect/>
          </a:stretch>
        </p:blipFill>
        <p:spPr>
          <a:xfrm>
            <a:off x="5192908" y="987826"/>
            <a:ext cx="2330724" cy="720001"/>
          </a:xfrm>
          <a:prstGeom prst="rect">
            <a:avLst/>
          </a:prstGeom>
          <a:ln w="12700">
            <a:miter lim="400000"/>
          </a:ln>
        </p:spPr>
      </p:pic>
      <p:pic>
        <p:nvPicPr>
          <p:cNvPr id="526" name="Image 7" descr="Image 7"/>
          <p:cNvPicPr>
            <a:picLocks noChangeAspect="1"/>
          </p:cNvPicPr>
          <p:nvPr/>
        </p:nvPicPr>
        <p:blipFill>
          <a:blip r:embed="rId3">
            <a:extLst/>
          </a:blip>
          <a:stretch>
            <a:fillRect/>
          </a:stretch>
        </p:blipFill>
        <p:spPr>
          <a:xfrm>
            <a:off x="5168955" y="1851749"/>
            <a:ext cx="3515157" cy="1260001"/>
          </a:xfrm>
          <a:prstGeom prst="rect">
            <a:avLst/>
          </a:prstGeom>
          <a:ln w="12700">
            <a:miter lim="400000"/>
          </a:ln>
        </p:spPr>
      </p:pic>
      <p:sp>
        <p:nvSpPr>
          <p:cNvPr id="527" name="ZoneTexte 13"/>
          <p:cNvSpPr txBox="1"/>
          <p:nvPr/>
        </p:nvSpPr>
        <p:spPr>
          <a:xfrm>
            <a:off x="500727" y="1766702"/>
            <a:ext cx="4480561" cy="11944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50000"/>
              </a:lnSpc>
              <a:buClr>
                <a:srgbClr val="000000"/>
              </a:buClr>
              <a:buSzPct val="100000"/>
              <a:buChar char="✓"/>
            </a:pPr>
            <a:r>
              <a:t>La boucle </a:t>
            </a:r>
            <a:r>
              <a:rPr b="1">
                <a:solidFill>
                  <a:srgbClr val="EF8600"/>
                </a:solidFill>
              </a:rPr>
              <a:t>for in</a:t>
            </a:r>
            <a:r>
              <a:rPr>
                <a:solidFill>
                  <a:srgbClr val="EF8600"/>
                </a:solidFill>
              </a:rPr>
              <a:t> </a:t>
            </a:r>
            <a:r>
              <a:t>itère sur un objet </a:t>
            </a:r>
            <a:r>
              <a:rPr b="1"/>
              <a:t>personne</a:t>
            </a:r>
          </a:p>
          <a:p>
            <a:pPr marL="285750" indent="-285750">
              <a:lnSpc>
                <a:spcPct val="150000"/>
              </a:lnSpc>
              <a:buClr>
                <a:srgbClr val="000000"/>
              </a:buClr>
              <a:buSzPct val="100000"/>
              <a:buChar char="✓"/>
            </a:pPr>
            <a:r>
              <a:t>Chaque itération renvoie une </a:t>
            </a:r>
            <a:r>
              <a:rPr b="1"/>
              <a:t>clé</a:t>
            </a:r>
            <a:r>
              <a:t> (x)</a:t>
            </a:r>
          </a:p>
          <a:p>
            <a:pPr marL="285750" indent="-285750">
              <a:lnSpc>
                <a:spcPct val="150000"/>
              </a:lnSpc>
              <a:buClr>
                <a:srgbClr val="000000"/>
              </a:buClr>
              <a:buSzPct val="100000"/>
              <a:buChar char="✓"/>
            </a:pPr>
            <a:r>
              <a:t>La clé est utilisée pour accéder à la </a:t>
            </a:r>
            <a:r>
              <a:rPr b="1"/>
              <a:t>valeur</a:t>
            </a:r>
            <a:r>
              <a:t> de la clé</a:t>
            </a:r>
          </a:p>
          <a:p>
            <a:pPr marL="285750" indent="-285750">
              <a:lnSpc>
                <a:spcPct val="150000"/>
              </a:lnSpc>
              <a:buClr>
                <a:srgbClr val="000000"/>
              </a:buClr>
              <a:buSzPct val="100000"/>
              <a:buChar char="✓"/>
            </a:pPr>
            <a:r>
              <a:t>La valeur de la clé est </a:t>
            </a:r>
            <a:r>
              <a:rPr b="1"/>
              <a:t>personne[x]</a:t>
            </a:r>
          </a:p>
        </p:txBody>
      </p:sp>
      <p:pic>
        <p:nvPicPr>
          <p:cNvPr id="528" name="Image 12" descr="Image 12"/>
          <p:cNvPicPr>
            <a:picLocks noChangeAspect="1"/>
          </p:cNvPicPr>
          <p:nvPr/>
        </p:nvPicPr>
        <p:blipFill>
          <a:blip r:embed="rId4">
            <a:extLst/>
          </a:blip>
          <a:stretch>
            <a:fillRect/>
          </a:stretch>
        </p:blipFill>
        <p:spPr>
          <a:xfrm>
            <a:off x="5168955" y="3255674"/>
            <a:ext cx="2763345" cy="1152001"/>
          </a:xfrm>
          <a:prstGeom prst="rect">
            <a:avLst/>
          </a:prstGeom>
          <a:ln w="12700">
            <a:miter lim="400000"/>
          </a:ln>
        </p:spPr>
      </p:pic>
      <p:sp>
        <p:nvSpPr>
          <p:cNvPr id="529" name="Rectangle 14"/>
          <p:cNvSpPr txBox="1"/>
          <p:nvPr/>
        </p:nvSpPr>
        <p:spPr>
          <a:xfrm>
            <a:off x="799261" y="3663762"/>
            <a:ext cx="4295586" cy="2888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r>
              <a:t>Parcourir un tableau</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Google Shape;110;p19"/>
          <p:cNvSpPr txBox="1"/>
          <p:nvPr/>
        </p:nvSpPr>
        <p:spPr>
          <a:xfrm>
            <a:off x="753540" y="474570"/>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 « for of »</a:t>
            </a:r>
          </a:p>
        </p:txBody>
      </p:sp>
      <p:sp>
        <p:nvSpPr>
          <p:cNvPr id="532" name="Rectangle 1"/>
          <p:cNvSpPr txBox="1"/>
          <p:nvPr/>
        </p:nvSpPr>
        <p:spPr>
          <a:xfrm>
            <a:off x="694307" y="968556"/>
            <a:ext cx="6234932"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L'instruction JavaScript </a:t>
            </a:r>
            <a:r>
              <a:rPr b="1">
                <a:solidFill>
                  <a:srgbClr val="EF8600"/>
                </a:solidFill>
              </a:rPr>
              <a:t>for of </a:t>
            </a:r>
            <a:r>
              <a:t>parcourt les valeurs d'un objet itérable.</a:t>
            </a:r>
          </a:p>
        </p:txBody>
      </p:sp>
      <p:sp>
        <p:nvSpPr>
          <p:cNvPr id="533" name="ZoneTexte 11"/>
          <p:cNvSpPr txBox="1"/>
          <p:nvPr/>
        </p:nvSpPr>
        <p:spPr>
          <a:xfrm>
            <a:off x="694305" y="1404619"/>
            <a:ext cx="8021202"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Il vous permet de boucler sur des structures de données itérables telles que des tableaux, des chaînes, des cartes, des listes de nœuds, etc. :</a:t>
            </a:r>
          </a:p>
        </p:txBody>
      </p:sp>
      <p:pic>
        <p:nvPicPr>
          <p:cNvPr id="534" name="Image 6" descr="Image 6"/>
          <p:cNvPicPr>
            <a:picLocks noChangeAspect="1"/>
          </p:cNvPicPr>
          <p:nvPr/>
        </p:nvPicPr>
        <p:blipFill>
          <a:blip r:embed="rId2">
            <a:extLst/>
          </a:blip>
          <a:stretch>
            <a:fillRect/>
          </a:stretch>
        </p:blipFill>
        <p:spPr>
          <a:xfrm>
            <a:off x="945950" y="3244600"/>
            <a:ext cx="2394001" cy="756000"/>
          </a:xfrm>
          <a:prstGeom prst="rect">
            <a:avLst/>
          </a:prstGeom>
          <a:ln w="12700">
            <a:miter lim="400000"/>
          </a:ln>
        </p:spPr>
      </p:pic>
      <p:sp>
        <p:nvSpPr>
          <p:cNvPr id="535" name="Rectangle 2"/>
          <p:cNvSpPr txBox="1"/>
          <p:nvPr/>
        </p:nvSpPr>
        <p:spPr>
          <a:xfrm>
            <a:off x="694305" y="2212037"/>
            <a:ext cx="5044087"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a:latin typeface="Times New Roman"/>
                <a:ea typeface="Times New Roman"/>
                <a:cs typeface="Times New Roman"/>
                <a:sym typeface="Times New Roman"/>
              </a:defRPr>
            </a:pPr>
            <a:r>
              <a:t>variable</a:t>
            </a:r>
            <a:r>
              <a:rPr b="0"/>
              <a:t> : Pour chaque itération, la valeur de la propriété suivante est affectée à la variable</a:t>
            </a:r>
            <a:endParaRPr b="0"/>
          </a:p>
          <a:p>
            <a:pPr marL="285750" indent="-285750">
              <a:buSzPct val="100000"/>
              <a:buChar char="✓"/>
              <a:defRPr b="1">
                <a:latin typeface="Times New Roman"/>
                <a:ea typeface="Times New Roman"/>
                <a:cs typeface="Times New Roman"/>
                <a:sym typeface="Times New Roman"/>
              </a:defRPr>
            </a:pPr>
            <a:r>
              <a:t>itérable</a:t>
            </a:r>
            <a:r>
              <a:rPr b="0"/>
              <a:t> : Un objet qui a des propriétés itérables.</a:t>
            </a:r>
          </a:p>
        </p:txBody>
      </p:sp>
      <p:pic>
        <p:nvPicPr>
          <p:cNvPr id="536" name="Image 10" descr="Image 10"/>
          <p:cNvPicPr>
            <a:picLocks noChangeAspect="1"/>
          </p:cNvPicPr>
          <p:nvPr/>
        </p:nvPicPr>
        <p:blipFill>
          <a:blip r:embed="rId3">
            <a:extLst/>
          </a:blip>
          <a:stretch>
            <a:fillRect/>
          </a:stretch>
        </p:blipFill>
        <p:spPr>
          <a:xfrm>
            <a:off x="5964027" y="3244600"/>
            <a:ext cx="2413319" cy="1188000"/>
          </a:xfrm>
          <a:prstGeom prst="rect">
            <a:avLst/>
          </a:prstGeom>
          <a:ln w="12700">
            <a:miter lim="400000"/>
          </a:ln>
        </p:spPr>
      </p:pic>
      <p:pic>
        <p:nvPicPr>
          <p:cNvPr id="537" name="Image 16" descr="Image 16"/>
          <p:cNvPicPr>
            <a:picLocks noChangeAspect="1"/>
          </p:cNvPicPr>
          <p:nvPr/>
        </p:nvPicPr>
        <p:blipFill>
          <a:blip r:embed="rId4">
            <a:extLst/>
          </a:blip>
          <a:stretch>
            <a:fillRect/>
          </a:stretch>
        </p:blipFill>
        <p:spPr>
          <a:xfrm>
            <a:off x="3510562" y="3244600"/>
            <a:ext cx="2122876" cy="1332001"/>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Google Shape;110;p19"/>
          <p:cNvSpPr txBox="1"/>
          <p:nvPr/>
        </p:nvSpPr>
        <p:spPr>
          <a:xfrm>
            <a:off x="753540" y="474570"/>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 « foreach »</a:t>
            </a:r>
          </a:p>
        </p:txBody>
      </p:sp>
      <p:sp>
        <p:nvSpPr>
          <p:cNvPr id="540" name="Rectangle 1"/>
          <p:cNvSpPr txBox="1"/>
          <p:nvPr/>
        </p:nvSpPr>
        <p:spPr>
          <a:xfrm>
            <a:off x="770576" y="917627"/>
            <a:ext cx="7872346" cy="64999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La </a:t>
            </a:r>
            <a:r>
              <a:rPr b="1">
                <a:solidFill>
                  <a:srgbClr val="EF8600"/>
                </a:solidFill>
              </a:rPr>
              <a:t>forEach() </a:t>
            </a:r>
            <a:r>
              <a:t>méthode appelle une fonction (une fonction de rappel) une fois pour chaque élément du tableau.</a:t>
            </a:r>
          </a:p>
        </p:txBody>
      </p:sp>
      <p:pic>
        <p:nvPicPr>
          <p:cNvPr id="541" name="Image 4" descr="Image 4"/>
          <p:cNvPicPr>
            <a:picLocks noChangeAspect="1"/>
          </p:cNvPicPr>
          <p:nvPr/>
        </p:nvPicPr>
        <p:blipFill>
          <a:blip r:embed="rId2">
            <a:extLst/>
          </a:blip>
          <a:stretch>
            <a:fillRect/>
          </a:stretch>
        </p:blipFill>
        <p:spPr>
          <a:xfrm>
            <a:off x="2346694" y="1918338"/>
            <a:ext cx="4152901" cy="2200276"/>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Google Shape;110;p19"/>
          <p:cNvSpPr txBox="1"/>
          <p:nvPr/>
        </p:nvSpPr>
        <p:spPr>
          <a:xfrm>
            <a:off x="753540" y="474570"/>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 « while »</a:t>
            </a:r>
          </a:p>
        </p:txBody>
      </p:sp>
      <p:sp>
        <p:nvSpPr>
          <p:cNvPr id="544" name="Rectangle 1"/>
          <p:cNvSpPr txBox="1"/>
          <p:nvPr/>
        </p:nvSpPr>
        <p:spPr>
          <a:xfrm>
            <a:off x="770576" y="987294"/>
            <a:ext cx="7051797" cy="311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La boucle </a:t>
            </a:r>
            <a:r>
              <a:rPr b="1">
                <a:solidFill>
                  <a:srgbClr val="EF8600"/>
                </a:solidFill>
              </a:rPr>
              <a:t>while</a:t>
            </a:r>
            <a:r>
              <a:t> parcourt un bloc de code tant qu'une condition spécifiée est vraie.</a:t>
            </a:r>
          </a:p>
        </p:txBody>
      </p:sp>
      <p:pic>
        <p:nvPicPr>
          <p:cNvPr id="545" name="Image 5" descr="Image 5"/>
          <p:cNvPicPr>
            <a:picLocks noChangeAspect="1"/>
          </p:cNvPicPr>
          <p:nvPr/>
        </p:nvPicPr>
        <p:blipFill>
          <a:blip r:embed="rId2">
            <a:extLst/>
          </a:blip>
          <a:stretch>
            <a:fillRect/>
          </a:stretch>
        </p:blipFill>
        <p:spPr>
          <a:xfrm>
            <a:off x="1711841" y="1851749"/>
            <a:ext cx="2700000" cy="864001"/>
          </a:xfrm>
          <a:prstGeom prst="rect">
            <a:avLst/>
          </a:prstGeom>
          <a:ln w="12700">
            <a:miter lim="400000"/>
          </a:ln>
        </p:spPr>
      </p:pic>
      <p:sp>
        <p:nvSpPr>
          <p:cNvPr id="546" name="ZoneTexte 11"/>
          <p:cNvSpPr txBox="1"/>
          <p:nvPr/>
        </p:nvSpPr>
        <p:spPr>
          <a:xfrm>
            <a:off x="768733" y="3554226"/>
            <a:ext cx="7606532"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Si vous oubliez d'augmenter la variable utilisée dans la condition, la boucle ne se terminera jamais. Cela plantera votre navigateur.</a:t>
            </a:r>
          </a:p>
        </p:txBody>
      </p:sp>
      <p:pic>
        <p:nvPicPr>
          <p:cNvPr id="547" name="Image 10" descr="Image 10"/>
          <p:cNvPicPr>
            <a:picLocks noChangeAspect="1"/>
          </p:cNvPicPr>
          <p:nvPr/>
        </p:nvPicPr>
        <p:blipFill>
          <a:blip r:embed="rId3">
            <a:extLst/>
          </a:blip>
          <a:stretch>
            <a:fillRect/>
          </a:stretch>
        </p:blipFill>
        <p:spPr>
          <a:xfrm>
            <a:off x="4768577" y="1539797"/>
            <a:ext cx="2663583" cy="1440001"/>
          </a:xfrm>
          <a:prstGeom prst="rect">
            <a:avLst/>
          </a:prstGeom>
          <a:ln w="12700">
            <a:miter lim="400000"/>
          </a:ln>
        </p:spPr>
      </p:pic>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Google Shape;110;p19"/>
          <p:cNvSpPr txBox="1"/>
          <p:nvPr/>
        </p:nvSpPr>
        <p:spPr>
          <a:xfrm>
            <a:off x="753540" y="474570"/>
            <a:ext cx="6604191"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Boucle « do while »</a:t>
            </a:r>
          </a:p>
        </p:txBody>
      </p:sp>
      <p:sp>
        <p:nvSpPr>
          <p:cNvPr id="550" name="Rectangle 1"/>
          <p:cNvSpPr txBox="1"/>
          <p:nvPr/>
        </p:nvSpPr>
        <p:spPr>
          <a:xfrm>
            <a:off x="696098" y="1015203"/>
            <a:ext cx="4276749"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La </a:t>
            </a:r>
            <a:r>
              <a:rPr b="1">
                <a:solidFill>
                  <a:srgbClr val="EF8600"/>
                </a:solidFill>
              </a:rPr>
              <a:t>do while </a:t>
            </a:r>
            <a:r>
              <a:t>boucle est une variante de la boucle </a:t>
            </a:r>
            <a:r>
              <a:rPr b="1">
                <a:solidFill>
                  <a:srgbClr val="EF8600"/>
                </a:solidFill>
              </a:rPr>
              <a:t>while</a:t>
            </a:r>
            <a:r>
              <a:t>. Cette boucle exécutera le bloc de code une fois, avant de vérifier si la condition est vraie, puis elle répétera la boucle tant que la condition est vraie.</a:t>
            </a:r>
          </a:p>
        </p:txBody>
      </p:sp>
      <p:pic>
        <p:nvPicPr>
          <p:cNvPr id="551" name="Image 4" descr="Image 4"/>
          <p:cNvPicPr>
            <a:picLocks noChangeAspect="1"/>
          </p:cNvPicPr>
          <p:nvPr/>
        </p:nvPicPr>
        <p:blipFill>
          <a:blip r:embed="rId2">
            <a:extLst/>
          </a:blip>
          <a:srcRect l="0" t="0" r="6874" b="0"/>
          <a:stretch>
            <a:fillRect/>
          </a:stretch>
        </p:blipFill>
        <p:spPr>
          <a:xfrm>
            <a:off x="5426571" y="1053068"/>
            <a:ext cx="2743201" cy="1114426"/>
          </a:xfrm>
          <a:prstGeom prst="rect">
            <a:avLst/>
          </a:prstGeom>
          <a:ln w="12700">
            <a:miter lim="400000"/>
          </a:ln>
        </p:spPr>
      </p:pic>
      <p:pic>
        <p:nvPicPr>
          <p:cNvPr id="552" name="Image 8" descr="Image 8"/>
          <p:cNvPicPr>
            <a:picLocks noChangeAspect="1"/>
          </p:cNvPicPr>
          <p:nvPr/>
        </p:nvPicPr>
        <p:blipFill>
          <a:blip r:embed="rId3">
            <a:extLst/>
          </a:blip>
          <a:stretch>
            <a:fillRect/>
          </a:stretch>
        </p:blipFill>
        <p:spPr>
          <a:xfrm>
            <a:off x="5426571" y="2602094"/>
            <a:ext cx="2743201" cy="1476376"/>
          </a:xfrm>
          <a:prstGeom prst="rect">
            <a:avLst/>
          </a:prstGeom>
          <a:ln w="12700">
            <a:miter lim="400000"/>
          </a:ln>
        </p:spPr>
      </p:pic>
      <p:sp>
        <p:nvSpPr>
          <p:cNvPr id="553" name="Rectangle 2"/>
          <p:cNvSpPr txBox="1"/>
          <p:nvPr/>
        </p:nvSpPr>
        <p:spPr>
          <a:xfrm>
            <a:off x="696098" y="2649836"/>
            <a:ext cx="4425605" cy="119015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L'exemple ci-après utilise une boucle </a:t>
            </a:r>
            <a:r>
              <a:rPr b="1"/>
              <a:t>do while</a:t>
            </a:r>
            <a:r>
              <a:t>. La boucle sera toujours exécutée au moins une fois, même si la condition est fausse, car le bloc de code est exécuté avant que la condition ne soit testée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91;p17"/>
          <p:cNvSpPr txBox="1"/>
          <p:nvPr/>
        </p:nvSpPr>
        <p:spPr>
          <a:xfrm>
            <a:off x="691116" y="381000"/>
            <a:ext cx="80718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Structure du code</a:t>
            </a:r>
          </a:p>
        </p:txBody>
      </p:sp>
      <p:sp>
        <p:nvSpPr>
          <p:cNvPr id="155" name="ZoneTexte 7"/>
          <p:cNvSpPr txBox="1"/>
          <p:nvPr/>
        </p:nvSpPr>
        <p:spPr>
          <a:xfrm>
            <a:off x="621433" y="1295639"/>
            <a:ext cx="7627799"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Les commentaires peuvent être placés à n'importe quel endroit d'un script. Ils n'affectent pas son exécution car le moteur les ignore simplement.</a:t>
            </a:r>
          </a:p>
        </p:txBody>
      </p:sp>
      <p:pic>
        <p:nvPicPr>
          <p:cNvPr id="156" name="Image 6" descr="Image 6"/>
          <p:cNvPicPr>
            <a:picLocks noChangeAspect="1"/>
          </p:cNvPicPr>
          <p:nvPr/>
        </p:nvPicPr>
        <p:blipFill>
          <a:blip r:embed="rId2">
            <a:extLst/>
          </a:blip>
          <a:stretch>
            <a:fillRect/>
          </a:stretch>
        </p:blipFill>
        <p:spPr>
          <a:xfrm>
            <a:off x="2055327" y="2409775"/>
            <a:ext cx="4489715" cy="756001"/>
          </a:xfrm>
          <a:prstGeom prst="rect">
            <a:avLst/>
          </a:prstGeom>
          <a:ln w="12700">
            <a:miter lim="400000"/>
          </a:ln>
        </p:spPr>
      </p:pic>
      <p:sp>
        <p:nvSpPr>
          <p:cNvPr id="157" name="Rectangle 1"/>
          <p:cNvSpPr txBox="1"/>
          <p:nvPr/>
        </p:nvSpPr>
        <p:spPr>
          <a:xfrm>
            <a:off x="637682" y="1939474"/>
            <a:ext cx="5107979"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Les commentaires d'une ligne commencent par deux barres obliques</a:t>
            </a:r>
            <a:r>
              <a:rPr b="1">
                <a:solidFill>
                  <a:srgbClr val="EF8600"/>
                </a:solidFill>
              </a:rPr>
              <a:t> //</a:t>
            </a:r>
          </a:p>
        </p:txBody>
      </p:sp>
      <p:sp>
        <p:nvSpPr>
          <p:cNvPr id="158" name="Rectangle 2"/>
          <p:cNvSpPr txBox="1"/>
          <p:nvPr/>
        </p:nvSpPr>
        <p:spPr>
          <a:xfrm>
            <a:off x="688279" y="3205403"/>
            <a:ext cx="7767440"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Les commentaires multilignes commencent par une barre oblique et un astérisque </a:t>
            </a:r>
            <a:r>
              <a:rPr b="1">
                <a:solidFill>
                  <a:srgbClr val="EF8600"/>
                </a:solidFill>
              </a:rPr>
              <a:t>/* </a:t>
            </a:r>
            <a:r>
              <a:t>et se terminent par un astérisque et une barre oblique </a:t>
            </a:r>
            <a:r>
              <a:rPr b="1">
                <a:solidFill>
                  <a:srgbClr val="EF8600"/>
                </a:solidFill>
              </a:rPr>
              <a:t>*/</a:t>
            </a:r>
            <a:r>
              <a:t>.</a:t>
            </a:r>
          </a:p>
        </p:txBody>
      </p:sp>
      <p:pic>
        <p:nvPicPr>
          <p:cNvPr id="159" name="Image 11" descr="Image 11"/>
          <p:cNvPicPr>
            <a:picLocks noChangeAspect="1"/>
          </p:cNvPicPr>
          <p:nvPr/>
        </p:nvPicPr>
        <p:blipFill>
          <a:blip r:embed="rId3">
            <a:extLst/>
          </a:blip>
          <a:stretch>
            <a:fillRect/>
          </a:stretch>
        </p:blipFill>
        <p:spPr>
          <a:xfrm>
            <a:off x="2055327" y="3758479"/>
            <a:ext cx="3049589" cy="900001"/>
          </a:xfrm>
          <a:prstGeom prst="rect">
            <a:avLst/>
          </a:prstGeom>
          <a:ln w="12700">
            <a:miter lim="400000"/>
          </a:ln>
        </p:spPr>
      </p:pic>
      <p:sp>
        <p:nvSpPr>
          <p:cNvPr id="160" name="ZoneTexte 12"/>
          <p:cNvSpPr txBox="1"/>
          <p:nvPr/>
        </p:nvSpPr>
        <p:spPr>
          <a:xfrm>
            <a:off x="621434" y="895924"/>
            <a:ext cx="1897428" cy="3484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800">
                <a:latin typeface="Times New Roman"/>
                <a:ea typeface="Times New Roman"/>
                <a:cs typeface="Times New Roman"/>
                <a:sym typeface="Times New Roman"/>
              </a:defRPr>
            </a:lvl1pPr>
          </a:lstStyle>
          <a:p>
            <a:pPr/>
            <a:r>
              <a:t>Commentaires</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a:t>
            </a:r>
          </a:p>
        </p:txBody>
      </p:sp>
      <p:sp>
        <p:nvSpPr>
          <p:cNvPr id="556" name="Rectangle 1"/>
          <p:cNvSpPr txBox="1"/>
          <p:nvPr/>
        </p:nvSpPr>
        <p:spPr>
          <a:xfrm>
            <a:off x="770576" y="1231001"/>
            <a:ext cx="7840706" cy="268149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Très souvent, nous devons effectuer une action similaire à de nombreux endroits du script.</a:t>
            </a:r>
          </a:p>
          <a:p>
            <a:pPr>
              <a:lnSpc>
                <a:spcPct val="150000"/>
              </a:lnSpc>
              <a:defRPr sz="1600">
                <a:latin typeface="Times New Roman"/>
                <a:ea typeface="Times New Roman"/>
                <a:cs typeface="Times New Roman"/>
                <a:sym typeface="Times New Roman"/>
              </a:defRPr>
            </a:pPr>
            <a:r>
              <a:t>Par exemple, nous devons afficher un message attrayant lorsqu'un visiteur se connecte, se déconnecte et peut-être ailleurs.</a:t>
            </a:r>
          </a:p>
          <a:p>
            <a:pPr>
              <a:lnSpc>
                <a:spcPct val="150000"/>
              </a:lnSpc>
              <a:defRPr sz="1600">
                <a:latin typeface="Times New Roman"/>
                <a:ea typeface="Times New Roman"/>
                <a:cs typeface="Times New Roman"/>
                <a:sym typeface="Times New Roman"/>
              </a:defRPr>
            </a:pPr>
            <a:r>
              <a:t>Les </a:t>
            </a:r>
            <a:r>
              <a:rPr b="1"/>
              <a:t>fonctions</a:t>
            </a:r>
            <a:r>
              <a:t> sont les principaux "blocs de construction" du programme. Ils permettent au code d'être appelé plusieurs fois sans répétition.</a:t>
            </a:r>
          </a:p>
          <a:p>
            <a:pPr>
              <a:lnSpc>
                <a:spcPct val="150000"/>
              </a:lnSpc>
              <a:defRPr sz="1600">
                <a:latin typeface="Times New Roman"/>
                <a:ea typeface="Times New Roman"/>
                <a:cs typeface="Times New Roman"/>
                <a:sym typeface="Times New Roman"/>
              </a:defRPr>
            </a:pPr>
            <a:r>
              <a:t>Nous avons déjà vu des exemples de fonctions intégrées, </a:t>
            </a:r>
            <a:r>
              <a:rPr b="1"/>
              <a:t>alert</a:t>
            </a:r>
            <a:r>
              <a:t>(message)comme </a:t>
            </a:r>
            <a:r>
              <a:rPr b="1"/>
              <a:t>prompt</a:t>
            </a:r>
            <a:r>
              <a:t>(message, default) et </a:t>
            </a:r>
            <a:r>
              <a:rPr b="1"/>
              <a:t>confirm</a:t>
            </a:r>
            <a:r>
              <a:t>(question). Mais nous pouvons également créer nos propres fonctions.</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Déclaration d’une fonction</a:t>
            </a:r>
          </a:p>
        </p:txBody>
      </p:sp>
      <p:sp>
        <p:nvSpPr>
          <p:cNvPr id="559" name="ZoneTexte 5"/>
          <p:cNvSpPr txBox="1"/>
          <p:nvPr/>
        </p:nvSpPr>
        <p:spPr>
          <a:xfrm>
            <a:off x="607579" y="1067460"/>
            <a:ext cx="4631082"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Pour créer une fonction, nous pouvons utiliser une déclaration de fonction .</a:t>
            </a:r>
          </a:p>
        </p:txBody>
      </p:sp>
      <p:pic>
        <p:nvPicPr>
          <p:cNvPr id="560" name="Image 4" descr="Image 4"/>
          <p:cNvPicPr>
            <a:picLocks noChangeAspect="1"/>
          </p:cNvPicPr>
          <p:nvPr/>
        </p:nvPicPr>
        <p:blipFill>
          <a:blip r:embed="rId2">
            <a:extLst/>
          </a:blip>
          <a:srcRect l="0" t="20090" r="0" b="19364"/>
          <a:stretch>
            <a:fillRect/>
          </a:stretch>
        </p:blipFill>
        <p:spPr>
          <a:xfrm>
            <a:off x="5571459" y="1111102"/>
            <a:ext cx="2417145" cy="435936"/>
          </a:xfrm>
          <a:prstGeom prst="rect">
            <a:avLst/>
          </a:prstGeom>
          <a:ln w="12700">
            <a:miter lim="400000"/>
          </a:ln>
        </p:spPr>
      </p:pic>
      <p:sp>
        <p:nvSpPr>
          <p:cNvPr id="561" name="Rectangle 1"/>
          <p:cNvSpPr txBox="1"/>
          <p:nvPr/>
        </p:nvSpPr>
        <p:spPr>
          <a:xfrm>
            <a:off x="607579" y="1821183"/>
            <a:ext cx="4822468"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On commence par le mot-clé </a:t>
            </a:r>
            <a:r>
              <a:rPr b="1">
                <a:solidFill>
                  <a:srgbClr val="EF8600"/>
                </a:solidFill>
              </a:rPr>
              <a:t>function</a:t>
            </a:r>
            <a:r>
              <a:t> , puis vient le </a:t>
            </a:r>
            <a:r>
              <a:rPr b="1"/>
              <a:t>nom de la fonction </a:t>
            </a:r>
            <a:r>
              <a:t>, puis une </a:t>
            </a:r>
            <a:r>
              <a:rPr b="1"/>
              <a:t>liste de paramètres </a:t>
            </a:r>
            <a:r>
              <a:t>entre parenthèses séparés par des virgules et enfin le code de la fonction.</a:t>
            </a:r>
          </a:p>
        </p:txBody>
      </p:sp>
      <p:pic>
        <p:nvPicPr>
          <p:cNvPr id="562" name="Image 8" descr="Image 8"/>
          <p:cNvPicPr>
            <a:picLocks noChangeAspect="1"/>
          </p:cNvPicPr>
          <p:nvPr/>
        </p:nvPicPr>
        <p:blipFill>
          <a:blip r:embed="rId3">
            <a:extLst/>
          </a:blip>
          <a:stretch>
            <a:fillRect/>
          </a:stretch>
        </p:blipFill>
        <p:spPr>
          <a:xfrm>
            <a:off x="5571459" y="1959749"/>
            <a:ext cx="3310644" cy="612001"/>
          </a:xfrm>
          <a:prstGeom prst="rect">
            <a:avLst/>
          </a:prstGeom>
          <a:ln w="12700">
            <a:miter lim="400000"/>
          </a:ln>
        </p:spPr>
      </p:pic>
      <p:sp>
        <p:nvSpPr>
          <p:cNvPr id="563" name="Rectangle 2"/>
          <p:cNvSpPr txBox="1"/>
          <p:nvPr/>
        </p:nvSpPr>
        <p:spPr>
          <a:xfrm>
            <a:off x="655178" y="3311589"/>
            <a:ext cx="4535883"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L'appel </a:t>
            </a:r>
            <a:r>
              <a:rPr b="1"/>
              <a:t>showMessage() </a:t>
            </a:r>
            <a:r>
              <a:t>exécute le code de la fonction. </a:t>
            </a:r>
          </a:p>
          <a:p>
            <a:pPr>
              <a:lnSpc>
                <a:spcPct val="150000"/>
              </a:lnSpc>
              <a:defRPr>
                <a:latin typeface="Times New Roman"/>
                <a:ea typeface="Times New Roman"/>
                <a:cs typeface="Times New Roman"/>
                <a:sym typeface="Times New Roman"/>
              </a:defRPr>
            </a:pPr>
            <a:r>
              <a:t>Cet exemple montre clairement l'un des principaux objectifs des fonctions : éviter la duplication de code.</a:t>
            </a:r>
          </a:p>
        </p:txBody>
      </p:sp>
      <p:pic>
        <p:nvPicPr>
          <p:cNvPr id="564" name="Image 13" descr="Image 13"/>
          <p:cNvPicPr>
            <a:picLocks noChangeAspect="1"/>
          </p:cNvPicPr>
          <p:nvPr/>
        </p:nvPicPr>
        <p:blipFill>
          <a:blip r:embed="rId4">
            <a:extLst/>
          </a:blip>
          <a:stretch>
            <a:fillRect/>
          </a:stretch>
        </p:blipFill>
        <p:spPr>
          <a:xfrm>
            <a:off x="5571459" y="3172599"/>
            <a:ext cx="3299126" cy="1332001"/>
          </a:xfrm>
          <a:prstGeom prst="rect">
            <a:avLst/>
          </a:prstGeom>
          <a:ln w="12700">
            <a:miter lim="400000"/>
          </a:ln>
        </p:spPr>
      </p:pic>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Google Shape;110;p19"/>
          <p:cNvSpPr txBox="1"/>
          <p:nvPr/>
        </p:nvSpPr>
        <p:spPr>
          <a:xfrm>
            <a:off x="753540" y="564379"/>
            <a:ext cx="5158163"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Variables locales </a:t>
            </a:r>
          </a:p>
        </p:txBody>
      </p:sp>
      <p:sp>
        <p:nvSpPr>
          <p:cNvPr id="567" name="ZoneTexte 10"/>
          <p:cNvSpPr txBox="1"/>
          <p:nvPr/>
        </p:nvSpPr>
        <p:spPr>
          <a:xfrm>
            <a:off x="710254" y="1146665"/>
            <a:ext cx="7532104" cy="61513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800">
                <a:latin typeface="Times New Roman"/>
                <a:ea typeface="Times New Roman"/>
                <a:cs typeface="Times New Roman"/>
                <a:sym typeface="Times New Roman"/>
              </a:defRPr>
            </a:lvl1pPr>
          </a:lstStyle>
          <a:p>
            <a:pPr/>
            <a:r>
              <a:t>Une variable déclarée dans une fonction n'est visible qu'à l'intérieur de cette fonction.</a:t>
            </a:r>
          </a:p>
        </p:txBody>
      </p:sp>
      <p:pic>
        <p:nvPicPr>
          <p:cNvPr id="568" name="Image 3" descr="Image 3"/>
          <p:cNvPicPr>
            <a:picLocks noChangeAspect="1"/>
          </p:cNvPicPr>
          <p:nvPr/>
        </p:nvPicPr>
        <p:blipFill>
          <a:blip r:embed="rId2">
            <a:extLst/>
          </a:blip>
          <a:stretch>
            <a:fillRect/>
          </a:stretch>
        </p:blipFill>
        <p:spPr>
          <a:xfrm>
            <a:off x="1852168" y="2116183"/>
            <a:ext cx="5248276" cy="1809751"/>
          </a:xfrm>
          <a:prstGeom prst="rect">
            <a:avLst/>
          </a:prstGeom>
          <a:ln w="12700">
            <a:miter lim="400000"/>
          </a:ln>
        </p:spPr>
      </p:pic>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Google Shape;110;p19"/>
          <p:cNvSpPr txBox="1"/>
          <p:nvPr/>
        </p:nvSpPr>
        <p:spPr>
          <a:xfrm>
            <a:off x="753540" y="564379"/>
            <a:ext cx="5158163"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Variables Externes </a:t>
            </a:r>
          </a:p>
        </p:txBody>
      </p:sp>
      <p:sp>
        <p:nvSpPr>
          <p:cNvPr id="571" name="ZoneTexte 10"/>
          <p:cNvSpPr txBox="1"/>
          <p:nvPr/>
        </p:nvSpPr>
        <p:spPr>
          <a:xfrm>
            <a:off x="457485" y="1136449"/>
            <a:ext cx="4205775"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Une fonction peut également accéder à une variable externe</a:t>
            </a:r>
          </a:p>
        </p:txBody>
      </p:sp>
      <p:pic>
        <p:nvPicPr>
          <p:cNvPr id="572" name="Image 2" descr="Image 2"/>
          <p:cNvPicPr>
            <a:picLocks noChangeAspect="1"/>
          </p:cNvPicPr>
          <p:nvPr/>
        </p:nvPicPr>
        <p:blipFill>
          <a:blip r:embed="rId2">
            <a:extLst/>
          </a:blip>
          <a:stretch>
            <a:fillRect/>
          </a:stretch>
        </p:blipFill>
        <p:spPr>
          <a:xfrm>
            <a:off x="4708980" y="1176115"/>
            <a:ext cx="2679227" cy="1440001"/>
          </a:xfrm>
          <a:prstGeom prst="rect">
            <a:avLst/>
          </a:prstGeom>
          <a:ln w="12700">
            <a:miter lim="400000"/>
          </a:ln>
        </p:spPr>
      </p:pic>
      <p:sp>
        <p:nvSpPr>
          <p:cNvPr id="573" name="ZoneTexte 8"/>
          <p:cNvSpPr txBox="1"/>
          <p:nvPr/>
        </p:nvSpPr>
        <p:spPr>
          <a:xfrm>
            <a:off x="426724" y="2845334"/>
            <a:ext cx="3953007"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La fonction a un accès complet à la variable externe. Il peut également le modifier.</a:t>
            </a:r>
          </a:p>
        </p:txBody>
      </p:sp>
      <p:pic>
        <p:nvPicPr>
          <p:cNvPr id="574" name="Image 6" descr="Image 6"/>
          <p:cNvPicPr>
            <a:picLocks noChangeAspect="1"/>
          </p:cNvPicPr>
          <p:nvPr/>
        </p:nvPicPr>
        <p:blipFill>
          <a:blip r:embed="rId3">
            <a:extLst/>
          </a:blip>
          <a:stretch>
            <a:fillRect/>
          </a:stretch>
        </p:blipFill>
        <p:spPr>
          <a:xfrm>
            <a:off x="4708980" y="2818489"/>
            <a:ext cx="4162977" cy="1944000"/>
          </a:xfrm>
          <a:prstGeom prst="rect">
            <a:avLst/>
          </a:prstGeom>
          <a:ln w="12700">
            <a:miter lim="400000"/>
          </a:ln>
        </p:spPr>
      </p:pic>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Google Shape;110;p19"/>
          <p:cNvSpPr txBox="1"/>
          <p:nvPr/>
        </p:nvSpPr>
        <p:spPr>
          <a:xfrm>
            <a:off x="753540" y="564379"/>
            <a:ext cx="5158163"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Paramètres</a:t>
            </a:r>
          </a:p>
        </p:txBody>
      </p:sp>
      <p:sp>
        <p:nvSpPr>
          <p:cNvPr id="577" name="ZoneTexte 11"/>
          <p:cNvSpPr txBox="1"/>
          <p:nvPr/>
        </p:nvSpPr>
        <p:spPr>
          <a:xfrm>
            <a:off x="799259" y="1048118"/>
            <a:ext cx="7132502"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Nous pouvons transmettre des données arbitraires à des fonctions à l'aide de </a:t>
            </a:r>
            <a:r>
              <a:rPr b="1"/>
              <a:t>paramètres</a:t>
            </a:r>
            <a:r>
              <a:t>.</a:t>
            </a:r>
          </a:p>
        </p:txBody>
      </p:sp>
      <p:pic>
        <p:nvPicPr>
          <p:cNvPr id="578" name="Image 5" descr="Image 5"/>
          <p:cNvPicPr>
            <a:picLocks noChangeAspect="1"/>
          </p:cNvPicPr>
          <p:nvPr/>
        </p:nvPicPr>
        <p:blipFill>
          <a:blip r:embed="rId2">
            <a:extLst/>
          </a:blip>
          <a:stretch>
            <a:fillRect/>
          </a:stretch>
        </p:blipFill>
        <p:spPr>
          <a:xfrm>
            <a:off x="5310809" y="2103216"/>
            <a:ext cx="3452187" cy="1404001"/>
          </a:xfrm>
          <a:prstGeom prst="rect">
            <a:avLst/>
          </a:prstGeom>
          <a:ln w="12700">
            <a:miter lim="400000"/>
          </a:ln>
        </p:spPr>
      </p:pic>
      <p:sp>
        <p:nvSpPr>
          <p:cNvPr id="579" name="Rectangle 1"/>
          <p:cNvSpPr txBox="1"/>
          <p:nvPr/>
        </p:nvSpPr>
        <p:spPr>
          <a:xfrm>
            <a:off x="799259" y="2468379"/>
            <a:ext cx="4205358" cy="7686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Lorsque la </a:t>
            </a:r>
            <a:r>
              <a:rPr b="1"/>
              <a:t>fonction</a:t>
            </a:r>
            <a:r>
              <a:t> est appelée, les valeurs données sont copiées dans les variables locales </a:t>
            </a:r>
            <a:r>
              <a:rPr b="1">
                <a:solidFill>
                  <a:srgbClr val="EF8600"/>
                </a:solidFill>
              </a:rPr>
              <a:t>nom</a:t>
            </a:r>
            <a:r>
              <a:t> et </a:t>
            </a:r>
            <a:r>
              <a:rPr b="1">
                <a:solidFill>
                  <a:srgbClr val="EF8600"/>
                </a:solidFill>
              </a:rPr>
              <a:t>message</a:t>
            </a:r>
            <a:r>
              <a:t>. Ensuite, la fonction les utilise.</a:t>
            </a:r>
          </a:p>
        </p:txBody>
      </p:sp>
      <p:sp>
        <p:nvSpPr>
          <p:cNvPr id="580" name="ZoneTexte 15"/>
          <p:cNvSpPr txBox="1"/>
          <p:nvPr/>
        </p:nvSpPr>
        <p:spPr>
          <a:xfrm>
            <a:off x="799259" y="1570822"/>
            <a:ext cx="7527381"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Lorsqu'une valeur est transmise en tant que paramètre d'une fonction, elle est également appelée un </a:t>
            </a:r>
            <a:r>
              <a:rPr b="1">
                <a:solidFill>
                  <a:srgbClr val="EF8600"/>
                </a:solidFill>
              </a:rPr>
              <a:t>argument</a:t>
            </a:r>
            <a:r>
              <a:t> .</a:t>
            </a:r>
          </a:p>
        </p:txBody>
      </p:sp>
      <p:sp>
        <p:nvSpPr>
          <p:cNvPr id="581" name="ZoneTexte 17"/>
          <p:cNvSpPr txBox="1"/>
          <p:nvPr/>
        </p:nvSpPr>
        <p:spPr>
          <a:xfrm>
            <a:off x="634007" y="3737531"/>
            <a:ext cx="8160386"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sz="1600">
                <a:latin typeface="Times New Roman"/>
                <a:ea typeface="Times New Roman"/>
                <a:cs typeface="Times New Roman"/>
                <a:sym typeface="Times New Roman"/>
              </a:defRPr>
            </a:pPr>
            <a:r>
              <a:t>Un </a:t>
            </a:r>
            <a:r>
              <a:rPr b="1">
                <a:solidFill>
                  <a:srgbClr val="EF8600"/>
                </a:solidFill>
              </a:rPr>
              <a:t>paramètre</a:t>
            </a:r>
            <a:r>
              <a:t> est la variable répertoriée entre parenthèses dans la déclaration de la fonction </a:t>
            </a:r>
          </a:p>
          <a:p>
            <a:pPr marL="285750" indent="-285750">
              <a:buClr>
                <a:srgbClr val="000000"/>
              </a:buClr>
              <a:buSzPct val="100000"/>
              <a:buChar char="✓"/>
              <a:defRPr sz="1600">
                <a:latin typeface="Times New Roman"/>
                <a:ea typeface="Times New Roman"/>
                <a:cs typeface="Times New Roman"/>
                <a:sym typeface="Times New Roman"/>
              </a:defRPr>
            </a:pPr>
            <a:r>
              <a:t>Un </a:t>
            </a:r>
            <a:r>
              <a:rPr b="1">
                <a:solidFill>
                  <a:srgbClr val="EF8600"/>
                </a:solidFill>
              </a:rPr>
              <a:t>argument</a:t>
            </a:r>
            <a:r>
              <a:t> est la valeur qui est passée à la fonction lorsqu'elle est appelée</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3" name="Google Shape;110;p19"/>
          <p:cNvSpPr txBox="1"/>
          <p:nvPr/>
        </p:nvSpPr>
        <p:spPr>
          <a:xfrm>
            <a:off x="753540" y="564379"/>
            <a:ext cx="5158163"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Valeurs par défaut</a:t>
            </a:r>
          </a:p>
        </p:txBody>
      </p:sp>
      <p:sp>
        <p:nvSpPr>
          <p:cNvPr id="584" name="Rectangle 1"/>
          <p:cNvSpPr txBox="1"/>
          <p:nvPr/>
        </p:nvSpPr>
        <p:spPr>
          <a:xfrm>
            <a:off x="682440" y="1002221"/>
            <a:ext cx="8129401" cy="2870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Si une fonction est appelée, mais qu'aucun argument n'est fourni, la valeur correspondante devient </a:t>
            </a:r>
            <a:r>
              <a:rPr b="1">
                <a:solidFill>
                  <a:srgbClr val="EF8600"/>
                </a:solidFill>
              </a:rPr>
              <a:t>undefined</a:t>
            </a:r>
            <a:r>
              <a:t> </a:t>
            </a:r>
          </a:p>
        </p:txBody>
      </p:sp>
      <p:sp>
        <p:nvSpPr>
          <p:cNvPr id="585" name="Rectangle 2"/>
          <p:cNvSpPr txBox="1"/>
          <p:nvPr/>
        </p:nvSpPr>
        <p:spPr>
          <a:xfrm>
            <a:off x="682441" y="1311558"/>
            <a:ext cx="7842961" cy="4902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Par exemple, la fonction susmentionnée </a:t>
            </a:r>
            <a:r>
              <a:rPr b="1"/>
              <a:t>showMessage(nom, message) </a:t>
            </a:r>
            <a:r>
              <a:t>peut être appelée avec un seul argument : </a:t>
            </a:r>
            <a:r>
              <a:rPr b="1">
                <a:solidFill>
                  <a:srgbClr val="00B050"/>
                </a:solidFill>
              </a:rPr>
              <a:t>showMessage</a:t>
            </a:r>
            <a:r>
              <a:rPr b="1"/>
              <a:t>('</a:t>
            </a:r>
            <a:r>
              <a:rPr b="1">
                <a:solidFill>
                  <a:srgbClr val="EF8600"/>
                </a:solidFill>
              </a:rPr>
              <a:t>Elvis</a:t>
            </a:r>
            <a:r>
              <a:rPr b="1"/>
              <a:t>');</a:t>
            </a:r>
          </a:p>
        </p:txBody>
      </p:sp>
      <p:sp>
        <p:nvSpPr>
          <p:cNvPr id="586" name="ZoneTexte 16"/>
          <p:cNvSpPr txBox="1"/>
          <p:nvPr/>
        </p:nvSpPr>
        <p:spPr>
          <a:xfrm>
            <a:off x="682439" y="1890440"/>
            <a:ext cx="3843840" cy="8891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latin typeface="Times New Roman"/>
                <a:ea typeface="Times New Roman"/>
                <a:cs typeface="Times New Roman"/>
                <a:sym typeface="Times New Roman"/>
              </a:defRPr>
            </a:pPr>
            <a:r>
              <a:t>On peut spécifier la valeur dite « </a:t>
            </a:r>
            <a:r>
              <a:rPr b="1">
                <a:solidFill>
                  <a:srgbClr val="EF8600"/>
                </a:solidFill>
              </a:rPr>
              <a:t>par défaut </a:t>
            </a:r>
            <a:r>
              <a:t>» pour un paramètre dans la déclaration de la fonction, en utilisant </a:t>
            </a:r>
            <a:r>
              <a:rPr b="1">
                <a:solidFill>
                  <a:srgbClr val="EF8600"/>
                </a:solidFill>
              </a:rPr>
              <a:t>=</a:t>
            </a:r>
          </a:p>
        </p:txBody>
      </p:sp>
      <p:pic>
        <p:nvPicPr>
          <p:cNvPr id="587" name="Image 12" descr="Image 12"/>
          <p:cNvPicPr>
            <a:picLocks noChangeAspect="1"/>
          </p:cNvPicPr>
          <p:nvPr/>
        </p:nvPicPr>
        <p:blipFill>
          <a:blip r:embed="rId2">
            <a:extLst/>
          </a:blip>
          <a:stretch>
            <a:fillRect/>
          </a:stretch>
        </p:blipFill>
        <p:spPr>
          <a:xfrm>
            <a:off x="4747140" y="1772022"/>
            <a:ext cx="3267001" cy="1188001"/>
          </a:xfrm>
          <a:prstGeom prst="rect">
            <a:avLst/>
          </a:prstGeom>
          <a:ln w="12700">
            <a:miter lim="400000"/>
          </a:ln>
        </p:spPr>
      </p:pic>
      <p:pic>
        <p:nvPicPr>
          <p:cNvPr id="588" name="Image 14" descr="Image 14"/>
          <p:cNvPicPr>
            <a:picLocks noChangeAspect="1"/>
          </p:cNvPicPr>
          <p:nvPr/>
        </p:nvPicPr>
        <p:blipFill>
          <a:blip r:embed="rId3">
            <a:extLst/>
          </a:blip>
          <a:stretch>
            <a:fillRect/>
          </a:stretch>
        </p:blipFill>
        <p:spPr>
          <a:xfrm>
            <a:off x="4747140" y="3121543"/>
            <a:ext cx="2877681" cy="1512001"/>
          </a:xfrm>
          <a:prstGeom prst="rect">
            <a:avLst/>
          </a:prstGeom>
          <a:ln w="12700">
            <a:miter lim="400000"/>
          </a:ln>
        </p:spPr>
      </p:pic>
      <p:sp>
        <p:nvSpPr>
          <p:cNvPr id="589" name="ZoneTexte 18"/>
          <p:cNvSpPr txBox="1"/>
          <p:nvPr/>
        </p:nvSpPr>
        <p:spPr>
          <a:xfrm>
            <a:off x="682439" y="3256429"/>
            <a:ext cx="3843840" cy="889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a:latin typeface="Times New Roman"/>
                <a:ea typeface="Times New Roman"/>
                <a:cs typeface="Times New Roman"/>
                <a:sym typeface="Times New Roman"/>
              </a:defRPr>
            </a:pPr>
            <a:r>
              <a:t>On peut également affecter une </a:t>
            </a:r>
            <a:r>
              <a:rPr b="1"/>
              <a:t>fonction</a:t>
            </a:r>
            <a:r>
              <a:t> comme  valeur par défaut qui pourra nous retourner une valeur.</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1" name="Google Shape;110;p19"/>
          <p:cNvSpPr txBox="1"/>
          <p:nvPr/>
        </p:nvSpPr>
        <p:spPr>
          <a:xfrm>
            <a:off x="753540" y="564379"/>
            <a:ext cx="612572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Renvoyer une valeur</a:t>
            </a:r>
          </a:p>
        </p:txBody>
      </p:sp>
      <p:sp>
        <p:nvSpPr>
          <p:cNvPr id="592" name="ZoneTexte 10"/>
          <p:cNvSpPr txBox="1"/>
          <p:nvPr/>
        </p:nvSpPr>
        <p:spPr>
          <a:xfrm>
            <a:off x="816583" y="1046193"/>
            <a:ext cx="4767641" cy="649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sz="1600">
                <a:latin typeface="Times New Roman"/>
                <a:ea typeface="Times New Roman"/>
                <a:cs typeface="Times New Roman"/>
                <a:sym typeface="Times New Roman"/>
              </a:defRPr>
            </a:lvl1pPr>
          </a:lstStyle>
          <a:p>
            <a:pPr/>
            <a:r>
              <a:t>Une fonction peut renvoyer une valeur dans le code appelant comme résultat.</a:t>
            </a:r>
          </a:p>
        </p:txBody>
      </p:sp>
      <p:pic>
        <p:nvPicPr>
          <p:cNvPr id="593" name="Image 5" descr="Image 5"/>
          <p:cNvPicPr>
            <a:picLocks noChangeAspect="1"/>
          </p:cNvPicPr>
          <p:nvPr/>
        </p:nvPicPr>
        <p:blipFill>
          <a:blip r:embed="rId2">
            <a:extLst/>
          </a:blip>
          <a:stretch>
            <a:fillRect/>
          </a:stretch>
        </p:blipFill>
        <p:spPr>
          <a:xfrm>
            <a:off x="6138929" y="1046193"/>
            <a:ext cx="1636454" cy="936002"/>
          </a:xfrm>
          <a:prstGeom prst="rect">
            <a:avLst/>
          </a:prstGeom>
          <a:ln w="12700">
            <a:miter lim="400000"/>
          </a:ln>
        </p:spPr>
      </p:pic>
      <p:sp>
        <p:nvSpPr>
          <p:cNvPr id="594" name="Rectangle 1"/>
          <p:cNvSpPr txBox="1"/>
          <p:nvPr/>
        </p:nvSpPr>
        <p:spPr>
          <a:xfrm>
            <a:off x="816583" y="2096696"/>
            <a:ext cx="5109253" cy="16657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sz="1600">
                <a:latin typeface="Times New Roman"/>
                <a:ea typeface="Times New Roman"/>
                <a:cs typeface="Times New Roman"/>
                <a:sym typeface="Times New Roman"/>
              </a:defRPr>
            </a:pPr>
            <a:r>
              <a:t>La directive</a:t>
            </a:r>
            <a:r>
              <a:rPr b="1">
                <a:solidFill>
                  <a:srgbClr val="EF8600"/>
                </a:solidFill>
              </a:rPr>
              <a:t> return </a:t>
            </a:r>
            <a:r>
              <a:t>peut être à n'importe quel endroit de la fonction. Lorsque l'exécution l'atteint, la fonction s'arrête et la valeur est renvoyée au code appelant.</a:t>
            </a:r>
          </a:p>
          <a:p>
            <a:pPr>
              <a:lnSpc>
                <a:spcPct val="150000"/>
              </a:lnSpc>
              <a:defRPr sz="1600">
                <a:latin typeface="Times New Roman"/>
                <a:ea typeface="Times New Roman"/>
                <a:cs typeface="Times New Roman"/>
                <a:sym typeface="Times New Roman"/>
              </a:defRPr>
            </a:pPr>
            <a:r>
              <a:t>Il peut y avoir plusieurs occurrences de </a:t>
            </a:r>
            <a:r>
              <a:rPr b="1">
                <a:solidFill>
                  <a:srgbClr val="EF8600"/>
                </a:solidFill>
              </a:rPr>
              <a:t>return</a:t>
            </a:r>
            <a:r>
              <a:t> dans une même fonction.</a:t>
            </a:r>
          </a:p>
        </p:txBody>
      </p:sp>
      <p:pic>
        <p:nvPicPr>
          <p:cNvPr id="595" name="Image 8" descr="Image 8"/>
          <p:cNvPicPr>
            <a:picLocks noChangeAspect="1"/>
          </p:cNvPicPr>
          <p:nvPr/>
        </p:nvPicPr>
        <p:blipFill>
          <a:blip r:embed="rId3">
            <a:extLst/>
          </a:blip>
          <a:stretch>
            <a:fillRect/>
          </a:stretch>
        </p:blipFill>
        <p:spPr>
          <a:xfrm>
            <a:off x="6138929" y="2094676"/>
            <a:ext cx="2592169" cy="2340001"/>
          </a:xfrm>
          <a:prstGeom prst="rect">
            <a:avLst/>
          </a:prstGeom>
          <a:ln w="12700">
            <a:miter lim="400000"/>
          </a:ln>
        </p:spPr>
      </p:pic>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7" name="Google Shape;110;p19"/>
          <p:cNvSpPr txBox="1"/>
          <p:nvPr/>
        </p:nvSpPr>
        <p:spPr>
          <a:xfrm>
            <a:off x="753540" y="564379"/>
            <a:ext cx="612572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Renvoyer une valeur</a:t>
            </a:r>
          </a:p>
        </p:txBody>
      </p:sp>
      <p:sp>
        <p:nvSpPr>
          <p:cNvPr id="598" name="Rectangle 1"/>
          <p:cNvSpPr txBox="1"/>
          <p:nvPr/>
        </p:nvSpPr>
        <p:spPr>
          <a:xfrm>
            <a:off x="683672" y="1111883"/>
            <a:ext cx="7404515" cy="61513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800">
                <a:latin typeface="Times New Roman"/>
                <a:ea typeface="Times New Roman"/>
                <a:cs typeface="Times New Roman"/>
                <a:sym typeface="Times New Roman"/>
              </a:defRPr>
            </a:pPr>
            <a:r>
              <a:t>Il est possible de l'utiliser </a:t>
            </a:r>
            <a:r>
              <a:rPr b="1">
                <a:solidFill>
                  <a:srgbClr val="EF8600"/>
                </a:solidFill>
              </a:rPr>
              <a:t>return</a:t>
            </a:r>
            <a:r>
              <a:t> sans valeur. Cela provoque la fermeture immédiate de la fonction.</a:t>
            </a:r>
          </a:p>
        </p:txBody>
      </p:sp>
      <p:pic>
        <p:nvPicPr>
          <p:cNvPr id="599" name="Image 3" descr="Image 3"/>
          <p:cNvPicPr>
            <a:picLocks noChangeAspect="1"/>
          </p:cNvPicPr>
          <p:nvPr/>
        </p:nvPicPr>
        <p:blipFill>
          <a:blip r:embed="rId2">
            <a:extLst/>
          </a:blip>
          <a:stretch>
            <a:fillRect/>
          </a:stretch>
        </p:blipFill>
        <p:spPr>
          <a:xfrm>
            <a:off x="2486141" y="2288439"/>
            <a:ext cx="2811790" cy="1728001"/>
          </a:xfrm>
          <a:prstGeom prst="rect">
            <a:avLst/>
          </a:prstGeom>
          <a:ln w="12700">
            <a:miter lim="400000"/>
          </a:ln>
        </p:spPr>
      </p:pic>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Google Shape;110;p19"/>
          <p:cNvSpPr txBox="1"/>
          <p:nvPr/>
        </p:nvSpPr>
        <p:spPr>
          <a:xfrm>
            <a:off x="753540" y="564379"/>
            <a:ext cx="6125726"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Les fonctions | Nommer une fonction</a:t>
            </a:r>
          </a:p>
        </p:txBody>
      </p:sp>
      <p:sp>
        <p:nvSpPr>
          <p:cNvPr id="602" name="ZoneTexte 6"/>
          <p:cNvSpPr txBox="1"/>
          <p:nvPr/>
        </p:nvSpPr>
        <p:spPr>
          <a:xfrm>
            <a:off x="770576" y="1042007"/>
            <a:ext cx="7913032" cy="7686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Les fonctions sont des actions. Donc, leur nom est généralement un verbe. Il doit être bref, aussi précis que possible et décrire ce que fait la fonction, afin que quelqu'un lisant le code obtienne une indication de ce que fait la fonction.</a:t>
            </a:r>
          </a:p>
        </p:txBody>
      </p:sp>
      <p:sp>
        <p:nvSpPr>
          <p:cNvPr id="603" name="ZoneTexte 8"/>
          <p:cNvSpPr txBox="1"/>
          <p:nvPr/>
        </p:nvSpPr>
        <p:spPr>
          <a:xfrm>
            <a:off x="770575" y="1950098"/>
            <a:ext cx="7469680" cy="5400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Il est courant de commencer une fonction par un préfixe verbal qui décrit vaguement l'action. Il doit y avoir un accord au sein de l'équipe sur la signification des préfixes.</a:t>
            </a:r>
          </a:p>
        </p:txBody>
      </p:sp>
      <p:sp>
        <p:nvSpPr>
          <p:cNvPr id="604" name="Rectangle 1"/>
          <p:cNvSpPr txBox="1"/>
          <p:nvPr/>
        </p:nvSpPr>
        <p:spPr>
          <a:xfrm>
            <a:off x="1114430" y="3016262"/>
            <a:ext cx="3831976" cy="14544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sz="1600">
                <a:latin typeface="Times New Roman"/>
                <a:ea typeface="Times New Roman"/>
                <a:cs typeface="Times New Roman"/>
                <a:sym typeface="Times New Roman"/>
              </a:defRPr>
            </a:pPr>
            <a:r>
              <a:t>"</a:t>
            </a:r>
            <a:r>
              <a:rPr b="1"/>
              <a:t>get</a:t>
            </a:r>
            <a:r>
              <a:t>…"– retourner une valeur, </a:t>
            </a:r>
          </a:p>
          <a:p>
            <a:pPr marL="285750" indent="-285750">
              <a:buSzPct val="100000"/>
              <a:buChar char="✓"/>
              <a:defRPr sz="1600">
                <a:latin typeface="Times New Roman"/>
                <a:ea typeface="Times New Roman"/>
                <a:cs typeface="Times New Roman"/>
                <a:sym typeface="Times New Roman"/>
              </a:defRPr>
            </a:pPr>
            <a:r>
              <a:t>"</a:t>
            </a:r>
            <a:r>
              <a:rPr b="1"/>
              <a:t>calc</a:t>
            </a:r>
            <a:r>
              <a:t>…"– calculer quelque chose, </a:t>
            </a:r>
          </a:p>
          <a:p>
            <a:pPr marL="285750" indent="-285750">
              <a:buSzPct val="100000"/>
              <a:buChar char="✓"/>
              <a:defRPr sz="1600">
                <a:latin typeface="Times New Roman"/>
                <a:ea typeface="Times New Roman"/>
                <a:cs typeface="Times New Roman"/>
                <a:sym typeface="Times New Roman"/>
              </a:defRPr>
            </a:pPr>
            <a:r>
              <a:t>"</a:t>
            </a:r>
            <a:r>
              <a:rPr b="1"/>
              <a:t>create</a:t>
            </a:r>
            <a:r>
              <a:t>…"– créer quelque chose, </a:t>
            </a:r>
          </a:p>
          <a:p>
            <a:pPr marL="285750" indent="-285750">
              <a:buSzPct val="100000"/>
              <a:buChar char="✓"/>
              <a:defRPr sz="1600">
                <a:latin typeface="Times New Roman"/>
                <a:ea typeface="Times New Roman"/>
                <a:cs typeface="Times New Roman"/>
                <a:sym typeface="Times New Roman"/>
              </a:defRPr>
            </a:pPr>
            <a:r>
              <a:t>"</a:t>
            </a:r>
            <a:r>
              <a:rPr b="1"/>
              <a:t>check</a:t>
            </a:r>
            <a:r>
              <a:t>…"– vérifier quelque chose et retourner un booléen, etc. </a:t>
            </a:r>
          </a:p>
        </p:txBody>
      </p:sp>
      <p:pic>
        <p:nvPicPr>
          <p:cNvPr id="605" name="Image 9" descr="Image 9"/>
          <p:cNvPicPr>
            <a:picLocks noChangeAspect="1"/>
          </p:cNvPicPr>
          <p:nvPr/>
        </p:nvPicPr>
        <p:blipFill>
          <a:blip r:embed="rId2">
            <a:extLst/>
          </a:blip>
          <a:stretch>
            <a:fillRect/>
          </a:stretch>
        </p:blipFill>
        <p:spPr>
          <a:xfrm>
            <a:off x="5547759" y="2972055"/>
            <a:ext cx="2152651" cy="1285876"/>
          </a:xfrm>
          <a:prstGeom prst="rect">
            <a:avLst/>
          </a:prstGeom>
          <a:ln w="12700">
            <a:miter lim="400000"/>
          </a:ln>
        </p:spPr>
      </p:pic>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7"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Expressions de fonction</a:t>
            </a:r>
          </a:p>
        </p:txBody>
      </p:sp>
      <p:sp>
        <p:nvSpPr>
          <p:cNvPr id="608" name="ZoneTexte 6"/>
          <p:cNvSpPr txBox="1"/>
          <p:nvPr/>
        </p:nvSpPr>
        <p:spPr>
          <a:xfrm>
            <a:off x="641143" y="1093235"/>
            <a:ext cx="8042466" cy="1709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rgbClr val="000000"/>
              </a:buClr>
              <a:buSzPct val="100000"/>
              <a:buChar char="✓"/>
              <a:defRPr>
                <a:latin typeface="Times New Roman"/>
                <a:ea typeface="Times New Roman"/>
                <a:cs typeface="Times New Roman"/>
                <a:sym typeface="Times New Roman"/>
              </a:defRPr>
            </a:pPr>
            <a:r>
              <a:t>Les fonctions sont des valeurs. Ils peuvent être attribués, copiés ou déclarés à n'importe quel endroit du code.</a:t>
            </a:r>
          </a:p>
          <a:p>
            <a:pPr marL="285750" indent="-285750">
              <a:buClr>
                <a:srgbClr val="000000"/>
              </a:buClr>
              <a:buSzPct val="100000"/>
              <a:buChar char="✓"/>
              <a:defRPr>
                <a:latin typeface="Times New Roman"/>
                <a:ea typeface="Times New Roman"/>
                <a:cs typeface="Times New Roman"/>
                <a:sym typeface="Times New Roman"/>
              </a:defRPr>
            </a:pPr>
            <a:r>
              <a:t>Si la fonction est déclarée en tant qu'instruction distincte dans le flux de code principal, cela s'appelle une « </a:t>
            </a:r>
            <a:r>
              <a:rPr b="1">
                <a:solidFill>
                  <a:srgbClr val="EF8600"/>
                </a:solidFill>
              </a:rPr>
              <a:t>déclaration de fonction </a:t>
            </a:r>
            <a:r>
              <a:t>».</a:t>
            </a:r>
          </a:p>
          <a:p>
            <a:pPr marL="285750" indent="-285750">
              <a:buClr>
                <a:srgbClr val="000000"/>
              </a:buClr>
              <a:buSzPct val="100000"/>
              <a:buChar char="✓"/>
              <a:defRPr>
                <a:latin typeface="Times New Roman"/>
                <a:ea typeface="Times New Roman"/>
                <a:cs typeface="Times New Roman"/>
                <a:sym typeface="Times New Roman"/>
              </a:defRPr>
            </a:pPr>
            <a:r>
              <a:t>Si la fonction est créée en tant que partie d'une expression, elle s'appelle une « </a:t>
            </a:r>
            <a:r>
              <a:rPr b="1">
                <a:solidFill>
                  <a:srgbClr val="EF8600"/>
                </a:solidFill>
              </a:rPr>
              <a:t>expression de fonction </a:t>
            </a:r>
            <a:r>
              <a:t>».</a:t>
            </a:r>
          </a:p>
          <a:p>
            <a:pPr marL="285750" indent="-285750">
              <a:buClr>
                <a:srgbClr val="000000"/>
              </a:buClr>
              <a:buSzPct val="100000"/>
              <a:buChar char="✓"/>
              <a:defRPr>
                <a:latin typeface="Times New Roman"/>
                <a:ea typeface="Times New Roman"/>
                <a:cs typeface="Times New Roman"/>
                <a:sym typeface="Times New Roman"/>
              </a:defRPr>
            </a:pPr>
            <a:r>
              <a:t>Les déclarations de fonction sont traitées avant l'exécution du bloc de code. Ils sont visibles partout dans le bloc.</a:t>
            </a:r>
          </a:p>
          <a:p>
            <a:pPr marL="285750" indent="-285750">
              <a:buClr>
                <a:srgbClr val="000000"/>
              </a:buClr>
              <a:buSzPct val="100000"/>
              <a:buChar char="✓"/>
              <a:defRPr>
                <a:latin typeface="Times New Roman"/>
                <a:ea typeface="Times New Roman"/>
                <a:cs typeface="Times New Roman"/>
                <a:sym typeface="Times New Roman"/>
              </a:defRPr>
            </a:pPr>
            <a:r>
              <a:t>Les expressions de fonction sont créées lorsque le flux d'exécution les atteint.</a:t>
            </a:r>
          </a:p>
        </p:txBody>
      </p:sp>
      <p:pic>
        <p:nvPicPr>
          <p:cNvPr id="609" name="Image 8" descr="Image 8"/>
          <p:cNvPicPr>
            <a:picLocks noChangeAspect="1"/>
          </p:cNvPicPr>
          <p:nvPr/>
        </p:nvPicPr>
        <p:blipFill>
          <a:blip r:embed="rId2">
            <a:extLst/>
          </a:blip>
          <a:stretch>
            <a:fillRect/>
          </a:stretch>
        </p:blipFill>
        <p:spPr>
          <a:xfrm>
            <a:off x="952057" y="3068641"/>
            <a:ext cx="2788085" cy="10080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91;p17"/>
          <p:cNvSpPr txBox="1"/>
          <p:nvPr/>
        </p:nvSpPr>
        <p:spPr>
          <a:xfrm>
            <a:off x="701747" y="381010"/>
            <a:ext cx="7836197"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Variables</a:t>
            </a:r>
          </a:p>
        </p:txBody>
      </p:sp>
      <p:sp>
        <p:nvSpPr>
          <p:cNvPr id="163" name="ZoneTexte 9"/>
          <p:cNvSpPr txBox="1"/>
          <p:nvPr/>
        </p:nvSpPr>
        <p:spPr>
          <a:xfrm>
            <a:off x="651775" y="874677"/>
            <a:ext cx="7980445" cy="3114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atin typeface="Times New Roman"/>
                <a:ea typeface="Times New Roman"/>
                <a:cs typeface="Times New Roman"/>
                <a:sym typeface="Times New Roman"/>
              </a:defRPr>
            </a:lvl1pPr>
          </a:lstStyle>
          <a:p>
            <a:pPr/>
            <a:r>
              <a:t>Les variables sont des conteneurs pour stocker des données</a:t>
            </a:r>
          </a:p>
        </p:txBody>
      </p:sp>
      <p:sp>
        <p:nvSpPr>
          <p:cNvPr id="164" name="Rectangle 1"/>
          <p:cNvSpPr txBox="1"/>
          <p:nvPr/>
        </p:nvSpPr>
        <p:spPr>
          <a:xfrm>
            <a:off x="659306" y="1441345"/>
            <a:ext cx="7965383" cy="247016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1600">
                <a:latin typeface="Times New Roman"/>
                <a:ea typeface="Times New Roman"/>
                <a:cs typeface="Times New Roman"/>
                <a:sym typeface="Times New Roman"/>
              </a:defRPr>
            </a:pPr>
            <a:r>
              <a:t>Nous pouvons déclarer des variables pour stocker des données en utilisant les mots- clés </a:t>
            </a:r>
            <a:r>
              <a:rPr b="1">
                <a:solidFill>
                  <a:srgbClr val="EF8600"/>
                </a:solidFill>
              </a:rPr>
              <a:t>var</a:t>
            </a:r>
            <a:r>
              <a:t>, </a:t>
            </a:r>
            <a:r>
              <a:rPr b="1">
                <a:solidFill>
                  <a:srgbClr val="EF8600"/>
                </a:solidFill>
              </a:rPr>
              <a:t>let</a:t>
            </a:r>
            <a:r>
              <a:t> ou .</a:t>
            </a:r>
            <a:r>
              <a:rPr b="1">
                <a:solidFill>
                  <a:srgbClr val="EF8600"/>
                </a:solidFill>
              </a:rPr>
              <a:t>const</a:t>
            </a:r>
            <a:endParaRPr b="1">
              <a:solidFill>
                <a:srgbClr val="EF8600"/>
              </a:solidFill>
            </a:endParaRPr>
          </a:p>
          <a:p>
            <a:pPr>
              <a:defRPr sz="1600">
                <a:latin typeface="Times New Roman"/>
                <a:ea typeface="Times New Roman"/>
                <a:cs typeface="Times New Roman"/>
                <a:sym typeface="Times New Roman"/>
              </a:defRPr>
            </a:pPr>
          </a:p>
          <a:p>
            <a:pPr marL="285750" indent="-285750">
              <a:lnSpc>
                <a:spcPct val="150000"/>
              </a:lnSpc>
              <a:buSzPct val="100000"/>
              <a:buChar char="✓"/>
              <a:defRPr b="1" sz="1600">
                <a:solidFill>
                  <a:srgbClr val="EF8600"/>
                </a:solidFill>
                <a:latin typeface="Times New Roman"/>
                <a:ea typeface="Times New Roman"/>
                <a:cs typeface="Times New Roman"/>
                <a:sym typeface="Times New Roman"/>
              </a:defRPr>
            </a:pPr>
            <a:r>
              <a:t>let</a:t>
            </a:r>
            <a:r>
              <a:rPr b="0">
                <a:solidFill>
                  <a:srgbClr val="000000"/>
                </a:solidFill>
              </a:rPr>
              <a:t> est une déclaration de variable moderne. </a:t>
            </a:r>
            <a:endParaRPr b="0">
              <a:solidFill>
                <a:srgbClr val="000000"/>
              </a:solidFill>
            </a:endParaRPr>
          </a:p>
          <a:p>
            <a:pPr marL="285750" indent="-285750">
              <a:lnSpc>
                <a:spcPct val="150000"/>
              </a:lnSpc>
              <a:buSzPct val="100000"/>
              <a:buChar char="✓"/>
              <a:defRPr b="1" sz="1600">
                <a:solidFill>
                  <a:srgbClr val="EF8600"/>
                </a:solidFill>
                <a:latin typeface="Times New Roman"/>
                <a:ea typeface="Times New Roman"/>
                <a:cs typeface="Times New Roman"/>
                <a:sym typeface="Times New Roman"/>
              </a:defRPr>
            </a:pPr>
            <a:r>
              <a:t>var</a:t>
            </a:r>
            <a:r>
              <a:rPr b="0">
                <a:solidFill>
                  <a:srgbClr val="000000"/>
                </a:solidFill>
              </a:rPr>
              <a:t> est une déclaration de variable à l'ancienne. </a:t>
            </a:r>
            <a:endParaRPr b="0">
              <a:solidFill>
                <a:srgbClr val="000000"/>
              </a:solidFill>
            </a:endParaRPr>
          </a:p>
          <a:p>
            <a:pPr marL="285750" indent="-285750">
              <a:lnSpc>
                <a:spcPct val="150000"/>
              </a:lnSpc>
              <a:buSzPct val="100000"/>
              <a:buChar char="✓"/>
              <a:defRPr b="1" sz="1600">
                <a:solidFill>
                  <a:srgbClr val="EF8600"/>
                </a:solidFill>
                <a:latin typeface="Times New Roman"/>
                <a:ea typeface="Times New Roman"/>
                <a:cs typeface="Times New Roman"/>
                <a:sym typeface="Times New Roman"/>
              </a:defRPr>
            </a:pPr>
            <a:r>
              <a:t>const</a:t>
            </a:r>
            <a:r>
              <a:rPr b="0">
                <a:solidFill>
                  <a:srgbClr val="000000"/>
                </a:solidFill>
              </a:rPr>
              <a:t> est comme let, mais la valeur de la variable ne peut pas être modifiée. </a:t>
            </a:r>
            <a:endParaRPr b="0">
              <a:solidFill>
                <a:srgbClr val="000000"/>
              </a:solidFill>
            </a:endParaRPr>
          </a:p>
          <a:p>
            <a:pPr>
              <a:defRPr sz="1600">
                <a:latin typeface="Times New Roman"/>
                <a:ea typeface="Times New Roman"/>
                <a:cs typeface="Times New Roman"/>
                <a:sym typeface="Times New Roman"/>
              </a:defRPr>
            </a:pPr>
          </a:p>
          <a:p>
            <a:pPr>
              <a:defRPr sz="1600">
                <a:latin typeface="Times New Roman"/>
                <a:ea typeface="Times New Roman"/>
                <a:cs typeface="Times New Roman"/>
                <a:sym typeface="Times New Roman"/>
              </a:defRPr>
            </a:pPr>
            <a:r>
              <a:t>Les variables doivent être nommées de manière à nous permettre de comprendre facilement ce qu'elles contiennent.</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Expressions de fonction</a:t>
            </a:r>
          </a:p>
        </p:txBody>
      </p:sp>
      <p:pic>
        <p:nvPicPr>
          <p:cNvPr id="612" name="Image 3" descr="Image 3"/>
          <p:cNvPicPr>
            <a:picLocks noChangeAspect="1"/>
          </p:cNvPicPr>
          <p:nvPr/>
        </p:nvPicPr>
        <p:blipFill>
          <a:blip r:embed="rId2">
            <a:extLst/>
          </a:blip>
          <a:stretch>
            <a:fillRect/>
          </a:stretch>
        </p:blipFill>
        <p:spPr>
          <a:xfrm>
            <a:off x="6024231" y="1193108"/>
            <a:ext cx="2019301" cy="914401"/>
          </a:xfrm>
          <a:prstGeom prst="rect">
            <a:avLst/>
          </a:prstGeom>
          <a:ln w="12700">
            <a:miter lim="400000"/>
          </a:ln>
        </p:spPr>
      </p:pic>
      <p:pic>
        <p:nvPicPr>
          <p:cNvPr id="613" name="Image 8" descr="Image 8"/>
          <p:cNvPicPr>
            <a:picLocks noChangeAspect="1"/>
          </p:cNvPicPr>
          <p:nvPr/>
        </p:nvPicPr>
        <p:blipFill>
          <a:blip r:embed="rId3">
            <a:extLst/>
          </a:blip>
          <a:stretch>
            <a:fillRect/>
          </a:stretch>
        </p:blipFill>
        <p:spPr>
          <a:xfrm>
            <a:off x="6024231" y="2668820"/>
            <a:ext cx="2476501" cy="895351"/>
          </a:xfrm>
          <a:prstGeom prst="rect">
            <a:avLst/>
          </a:prstGeom>
          <a:ln w="12700">
            <a:miter lim="400000"/>
          </a:ln>
        </p:spPr>
      </p:pic>
      <p:sp>
        <p:nvSpPr>
          <p:cNvPr id="614" name="Rectangle 1"/>
          <p:cNvSpPr txBox="1"/>
          <p:nvPr/>
        </p:nvSpPr>
        <p:spPr>
          <a:xfrm>
            <a:off x="770576" y="2617891"/>
            <a:ext cx="4840225" cy="9972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sz="1600">
                <a:solidFill>
                  <a:srgbClr val="EF8600"/>
                </a:solidFill>
                <a:latin typeface="Times New Roman"/>
                <a:ea typeface="Times New Roman"/>
                <a:cs typeface="Times New Roman"/>
                <a:sym typeface="Times New Roman"/>
              </a:defRPr>
            </a:pPr>
            <a:r>
              <a:t>Expression de fonction </a:t>
            </a:r>
            <a:r>
              <a:rPr b="0" i="1">
                <a:solidFill>
                  <a:srgbClr val="000000"/>
                </a:solidFill>
              </a:rPr>
              <a:t>:</a:t>
            </a:r>
            <a:r>
              <a:rPr b="0">
                <a:solidFill>
                  <a:srgbClr val="000000"/>
                </a:solidFill>
              </a:rPr>
              <a:t> une fonction, créée à l'intérieur d'une expression ou à l'intérieur d'une autre construction de syntaxe. Ici, la fonction est créée à droite de « l'expression d'affectation »</a:t>
            </a:r>
            <a:r>
              <a:t> =</a:t>
            </a:r>
          </a:p>
        </p:txBody>
      </p:sp>
      <p:sp>
        <p:nvSpPr>
          <p:cNvPr id="615" name="Rectangle 1"/>
          <p:cNvSpPr txBox="1"/>
          <p:nvPr/>
        </p:nvSpPr>
        <p:spPr>
          <a:xfrm>
            <a:off x="770576" y="1224303"/>
            <a:ext cx="4840225" cy="76860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85750" indent="-285750">
              <a:buSzPct val="100000"/>
              <a:buChar char="✓"/>
              <a:defRPr b="1" sz="1600">
                <a:solidFill>
                  <a:srgbClr val="EF8600"/>
                </a:solidFill>
                <a:latin typeface="Times New Roman"/>
                <a:ea typeface="Times New Roman"/>
                <a:cs typeface="Times New Roman"/>
                <a:sym typeface="Times New Roman"/>
              </a:defRPr>
            </a:pPr>
            <a:r>
              <a:t>Déclaration de fonction </a:t>
            </a:r>
            <a:r>
              <a:rPr b="0" i="1">
                <a:solidFill>
                  <a:srgbClr val="000000"/>
                </a:solidFill>
              </a:rPr>
              <a:t>:</a:t>
            </a:r>
            <a:r>
              <a:rPr b="0">
                <a:solidFill>
                  <a:srgbClr val="000000"/>
                </a:solidFill>
              </a:rPr>
              <a:t>une fonction, déclarée en tant qu'instruction distincte, dans le flux de code principal </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Fonction de rappel</a:t>
            </a:r>
          </a:p>
        </p:txBody>
      </p:sp>
      <p:sp>
        <p:nvSpPr>
          <p:cNvPr id="618" name="ZoneTexte 9"/>
          <p:cNvSpPr txBox="1"/>
          <p:nvPr/>
        </p:nvSpPr>
        <p:spPr>
          <a:xfrm>
            <a:off x="673039" y="1105801"/>
            <a:ext cx="8084999" cy="7686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latin typeface="Times New Roman"/>
                <a:ea typeface="Times New Roman"/>
                <a:cs typeface="Times New Roman"/>
                <a:sym typeface="Times New Roman"/>
              </a:defRPr>
            </a:pPr>
            <a:r>
              <a:t>Une </a:t>
            </a:r>
            <a:r>
              <a:rPr b="1"/>
              <a:t>fonction de rappel </a:t>
            </a:r>
            <a:r>
              <a:t>(aussi appelée </a:t>
            </a:r>
            <a:r>
              <a:rPr b="1">
                <a:solidFill>
                  <a:srgbClr val="EF8600"/>
                </a:solidFill>
              </a:rPr>
              <a:t>callback</a:t>
            </a:r>
            <a:r>
              <a:t> en anglais) est une fonction passée dans une autre fonction en tant qu'argument, qui est ensuite invoquée à l'intérieur de la fonction externe pour accomplir une sorte de routine ou d'action.</a:t>
            </a:r>
          </a:p>
        </p:txBody>
      </p:sp>
      <p:pic>
        <p:nvPicPr>
          <p:cNvPr id="619" name="Image 6" descr="Image 6"/>
          <p:cNvPicPr>
            <a:picLocks noChangeAspect="1"/>
          </p:cNvPicPr>
          <p:nvPr/>
        </p:nvPicPr>
        <p:blipFill>
          <a:blip r:embed="rId2">
            <a:extLst/>
          </a:blip>
          <a:stretch>
            <a:fillRect/>
          </a:stretch>
        </p:blipFill>
        <p:spPr>
          <a:xfrm>
            <a:off x="2514600" y="2108888"/>
            <a:ext cx="4114800" cy="2371726"/>
          </a:xfrm>
          <a:prstGeom prst="rect">
            <a:avLst/>
          </a:prstGeom>
          <a:ln w="12700">
            <a:miter lim="400000"/>
          </a:ln>
        </p:spPr>
      </p:pic>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1" name="Google Shape;110;p19"/>
          <p:cNvSpPr txBox="1"/>
          <p:nvPr/>
        </p:nvSpPr>
        <p:spPr>
          <a:xfrm>
            <a:off x="753540" y="564379"/>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Fonctions fléchées </a:t>
            </a:r>
          </a:p>
        </p:txBody>
      </p:sp>
      <p:sp>
        <p:nvSpPr>
          <p:cNvPr id="622" name="ZoneTexte 7"/>
          <p:cNvSpPr txBox="1"/>
          <p:nvPr/>
        </p:nvSpPr>
        <p:spPr>
          <a:xfrm>
            <a:off x="770576" y="1055429"/>
            <a:ext cx="7966197"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Il existe une autre syntaxe très simple et concise pour créer des fonctions, qui est souvent meilleure que les expressions de fonction. C'est ce qu'on appelle les "</a:t>
            </a:r>
            <a:r>
              <a:rPr b="1">
                <a:solidFill>
                  <a:srgbClr val="EF8600"/>
                </a:solidFill>
              </a:rPr>
              <a:t>fonctions fléchées</a:t>
            </a:r>
            <a:r>
              <a:t>", car cela ressemble à ceci</a:t>
            </a:r>
          </a:p>
        </p:txBody>
      </p:sp>
      <p:sp>
        <p:nvSpPr>
          <p:cNvPr id="623" name="Rectangle 2"/>
          <p:cNvSpPr txBox="1"/>
          <p:nvPr/>
        </p:nvSpPr>
        <p:spPr>
          <a:xfrm>
            <a:off x="770576" y="1601238"/>
            <a:ext cx="7809922" cy="6934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a:latin typeface="Times New Roman"/>
                <a:ea typeface="Times New Roman"/>
                <a:cs typeface="Times New Roman"/>
                <a:sym typeface="Times New Roman"/>
              </a:defRPr>
            </a:pPr>
            <a:r>
              <a:t>Les fonctions fléchées sont des fonctions qui possèdent une syntaxe très compacte, ce qui les rend très rapide à écrire. Les fonctions fléchées utilisent le signe </a:t>
            </a:r>
            <a:r>
              <a:rPr b="1">
                <a:solidFill>
                  <a:srgbClr val="EF8600"/>
                </a:solidFill>
              </a:rPr>
              <a:t>=&gt;</a:t>
            </a:r>
            <a:r>
              <a:t> qui leur a donné leur nom à cause de sa forme de flèche. </a:t>
            </a:r>
          </a:p>
        </p:txBody>
      </p:sp>
      <p:pic>
        <p:nvPicPr>
          <p:cNvPr id="624" name="Image 14" descr="Image 14"/>
          <p:cNvPicPr>
            <a:picLocks noChangeAspect="1"/>
          </p:cNvPicPr>
          <p:nvPr/>
        </p:nvPicPr>
        <p:blipFill>
          <a:blip r:embed="rId2">
            <a:extLst/>
          </a:blip>
          <a:stretch>
            <a:fillRect/>
          </a:stretch>
        </p:blipFill>
        <p:spPr>
          <a:xfrm>
            <a:off x="1592206" y="2319373"/>
            <a:ext cx="2251915" cy="720001"/>
          </a:xfrm>
          <a:prstGeom prst="rect">
            <a:avLst/>
          </a:prstGeom>
          <a:ln w="12700">
            <a:miter lim="400000"/>
          </a:ln>
        </p:spPr>
      </p:pic>
      <p:pic>
        <p:nvPicPr>
          <p:cNvPr id="625" name="Image 16" descr="Image 16"/>
          <p:cNvPicPr>
            <a:picLocks noChangeAspect="1"/>
          </p:cNvPicPr>
          <p:nvPr/>
        </p:nvPicPr>
        <p:blipFill>
          <a:blip r:embed="rId3">
            <a:extLst/>
          </a:blip>
          <a:stretch>
            <a:fillRect/>
          </a:stretch>
        </p:blipFill>
        <p:spPr>
          <a:xfrm>
            <a:off x="4965027" y="2354375"/>
            <a:ext cx="2392703" cy="756001"/>
          </a:xfrm>
          <a:prstGeom prst="rect">
            <a:avLst/>
          </a:prstGeom>
          <a:ln w="12700">
            <a:miter lim="400000"/>
          </a:ln>
        </p:spPr>
      </p:pic>
      <p:sp>
        <p:nvSpPr>
          <p:cNvPr id="626" name="ZoneTexte 20"/>
          <p:cNvSpPr txBox="1"/>
          <p:nvPr/>
        </p:nvSpPr>
        <p:spPr>
          <a:xfrm>
            <a:off x="770576" y="3147990"/>
            <a:ext cx="7966197" cy="4902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Si nous n'avons qu'un seul argument, les parenthèses autour des paramètres peuvent être omises, ce qui rend cela encore plus court.</a:t>
            </a:r>
          </a:p>
        </p:txBody>
      </p:sp>
      <p:pic>
        <p:nvPicPr>
          <p:cNvPr id="627" name="Image 19" descr="Image 19"/>
          <p:cNvPicPr>
            <a:picLocks noChangeAspect="1"/>
          </p:cNvPicPr>
          <p:nvPr/>
        </p:nvPicPr>
        <p:blipFill>
          <a:blip r:embed="rId4">
            <a:extLst/>
          </a:blip>
          <a:stretch>
            <a:fillRect/>
          </a:stretch>
        </p:blipFill>
        <p:spPr>
          <a:xfrm>
            <a:off x="3560357" y="3708825"/>
            <a:ext cx="1856574" cy="618627"/>
          </a:xfrm>
          <a:prstGeom prst="rect">
            <a:avLst/>
          </a:prstGeom>
          <a:ln w="12700">
            <a:miter lim="400000"/>
          </a:ln>
        </p:spPr>
      </p:pic>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9" name="Google Shape;110;p19"/>
          <p:cNvSpPr txBox="1"/>
          <p:nvPr/>
        </p:nvSpPr>
        <p:spPr>
          <a:xfrm>
            <a:off x="595422" y="555032"/>
            <a:ext cx="6604191" cy="3594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EF8600"/>
                </a:solidFill>
                <a:latin typeface="Helvetica Neue"/>
                <a:ea typeface="Helvetica Neue"/>
                <a:cs typeface="Helvetica Neue"/>
                <a:sym typeface="Helvetica Neue"/>
              </a:defRPr>
            </a:lvl1pPr>
          </a:lstStyle>
          <a:p>
            <a:pPr/>
            <a:r>
              <a:t>Fonctions fléchées multilignes </a:t>
            </a:r>
          </a:p>
        </p:txBody>
      </p:sp>
      <p:sp>
        <p:nvSpPr>
          <p:cNvPr id="630" name="Rectangle 1"/>
          <p:cNvSpPr txBox="1"/>
          <p:nvPr/>
        </p:nvSpPr>
        <p:spPr>
          <a:xfrm>
            <a:off x="641143" y="997800"/>
            <a:ext cx="7389012" cy="58811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Les fonctions fléchées que nous avons vues jusqu'à présent étaient très simples. Ils ont pris des arguments à gauche de</a:t>
            </a:r>
            <a:r>
              <a:rPr>
                <a:solidFill>
                  <a:srgbClr val="EF8600"/>
                </a:solidFill>
              </a:rPr>
              <a:t> =&gt;</a:t>
            </a:r>
            <a:r>
              <a:t>,</a:t>
            </a:r>
            <a:r>
              <a:rPr>
                <a:solidFill>
                  <a:srgbClr val="EF8600"/>
                </a:solidFill>
              </a:rPr>
              <a:t> </a:t>
            </a:r>
            <a:r>
              <a:t>les ont évalués et ont renvoyé l'expression de droite avec eux.</a:t>
            </a:r>
          </a:p>
        </p:txBody>
      </p:sp>
      <p:sp>
        <p:nvSpPr>
          <p:cNvPr id="631" name="Rectangle 2"/>
          <p:cNvSpPr txBox="1"/>
          <p:nvPr/>
        </p:nvSpPr>
        <p:spPr>
          <a:xfrm>
            <a:off x="641142" y="1720626"/>
            <a:ext cx="7984437" cy="8891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150000"/>
              </a:lnSpc>
              <a:defRPr>
                <a:latin typeface="Times New Roman"/>
                <a:ea typeface="Times New Roman"/>
                <a:cs typeface="Times New Roman"/>
                <a:sym typeface="Times New Roman"/>
              </a:defRPr>
            </a:pPr>
            <a:r>
              <a:t>Parfois, nous avons besoin d'une fonction plus complexe, avec plusieurs expressions et déclarations. Dans ce cas, nous pouvons les enfermer dans des accolades. La principale différence est que les accolades nécessitent un </a:t>
            </a:r>
            <a:r>
              <a:rPr b="1"/>
              <a:t>return</a:t>
            </a:r>
            <a:r>
              <a:t> en leur sein pour renvoyer une valeur (tout comme le fait une fonction normale).</a:t>
            </a:r>
          </a:p>
        </p:txBody>
      </p:sp>
      <p:pic>
        <p:nvPicPr>
          <p:cNvPr id="632" name="Image 4" descr="Image 4"/>
          <p:cNvPicPr>
            <a:picLocks noChangeAspect="1"/>
          </p:cNvPicPr>
          <p:nvPr/>
        </p:nvPicPr>
        <p:blipFill>
          <a:blip r:embed="rId2">
            <a:extLst/>
          </a:blip>
          <a:stretch>
            <a:fillRect/>
          </a:stretch>
        </p:blipFill>
        <p:spPr>
          <a:xfrm>
            <a:off x="2090185" y="2873337"/>
            <a:ext cx="2543176" cy="14382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91;p17"/>
          <p:cNvSpPr txBox="1"/>
          <p:nvPr/>
        </p:nvSpPr>
        <p:spPr>
          <a:xfrm>
            <a:off x="691116" y="381000"/>
            <a:ext cx="8071885" cy="3594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400">
                <a:solidFill>
                  <a:srgbClr val="FF7900"/>
                </a:solidFill>
                <a:latin typeface="Helvetica Neue"/>
                <a:ea typeface="Helvetica Neue"/>
                <a:cs typeface="Helvetica Neue"/>
                <a:sym typeface="Helvetica Neue"/>
              </a:defRPr>
            </a:lvl1pPr>
          </a:lstStyle>
          <a:p>
            <a:pPr/>
            <a:r>
              <a:t>Variable let</a:t>
            </a:r>
          </a:p>
        </p:txBody>
      </p:sp>
      <p:sp>
        <p:nvSpPr>
          <p:cNvPr id="167" name="Rectangle 1"/>
          <p:cNvSpPr txBox="1"/>
          <p:nvPr/>
        </p:nvSpPr>
        <p:spPr>
          <a:xfrm>
            <a:off x="736834" y="815331"/>
            <a:ext cx="4369692" cy="287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a:latin typeface="Times New Roman"/>
                <a:ea typeface="Times New Roman"/>
                <a:cs typeface="Times New Roman"/>
                <a:sym typeface="Times New Roman"/>
              </a:defRPr>
            </a:pPr>
            <a:r>
              <a:t>Pour créer une variable en JavaScript, utilisez le mot let </a:t>
            </a:r>
            <a:r>
              <a:rPr b="1">
                <a:solidFill>
                  <a:srgbClr val="EF8600"/>
                </a:solidFill>
              </a:rPr>
              <a:t>clé</a:t>
            </a:r>
            <a:r>
              <a:t>.</a:t>
            </a:r>
          </a:p>
        </p:txBody>
      </p:sp>
      <p:pic>
        <p:nvPicPr>
          <p:cNvPr id="168" name="Image 3" descr="Image 3"/>
          <p:cNvPicPr>
            <a:picLocks noChangeAspect="1"/>
          </p:cNvPicPr>
          <p:nvPr/>
        </p:nvPicPr>
        <p:blipFill>
          <a:blip r:embed="rId2">
            <a:extLst/>
          </a:blip>
          <a:stretch>
            <a:fillRect/>
          </a:stretch>
        </p:blipFill>
        <p:spPr>
          <a:xfrm>
            <a:off x="5822977" y="794239"/>
            <a:ext cx="2352001" cy="360001"/>
          </a:xfrm>
          <a:prstGeom prst="rect">
            <a:avLst/>
          </a:prstGeom>
          <a:ln w="12700">
            <a:miter lim="400000"/>
          </a:ln>
        </p:spPr>
      </p:pic>
      <p:sp>
        <p:nvSpPr>
          <p:cNvPr id="169" name="ZoneTexte 10"/>
          <p:cNvSpPr txBox="1"/>
          <p:nvPr/>
        </p:nvSpPr>
        <p:spPr>
          <a:xfrm>
            <a:off x="736834" y="1345112"/>
            <a:ext cx="4403702"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Maintenant, nous pouvons y mettre des données en utilisant l'opérateur d'affectation </a:t>
            </a:r>
            <a:r>
              <a:rPr b="1">
                <a:solidFill>
                  <a:srgbClr val="EF8600"/>
                </a:solidFill>
              </a:rPr>
              <a:t>=</a:t>
            </a:r>
            <a:r>
              <a:t> </a:t>
            </a:r>
          </a:p>
        </p:txBody>
      </p:sp>
      <p:pic>
        <p:nvPicPr>
          <p:cNvPr id="170" name="Image 12" descr="Image 12"/>
          <p:cNvPicPr>
            <a:picLocks noChangeAspect="1"/>
          </p:cNvPicPr>
          <p:nvPr/>
        </p:nvPicPr>
        <p:blipFill>
          <a:blip r:embed="rId3">
            <a:extLst/>
          </a:blip>
          <a:stretch>
            <a:fillRect/>
          </a:stretch>
        </p:blipFill>
        <p:spPr>
          <a:xfrm>
            <a:off x="5822977" y="1240785"/>
            <a:ext cx="2810604" cy="720001"/>
          </a:xfrm>
          <a:prstGeom prst="rect">
            <a:avLst/>
          </a:prstGeom>
          <a:ln w="12700">
            <a:miter lim="400000"/>
          </a:ln>
        </p:spPr>
      </p:pic>
      <p:sp>
        <p:nvSpPr>
          <p:cNvPr id="171" name="ZoneTexte 17"/>
          <p:cNvSpPr txBox="1"/>
          <p:nvPr/>
        </p:nvSpPr>
        <p:spPr>
          <a:xfrm>
            <a:off x="770576" y="2049170"/>
            <a:ext cx="4480561" cy="693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La chaîne est maintenant enregistrée dans la zone mémoire associée à la variable. Nous pouvons y accéder en utilisant le nom de la variable :</a:t>
            </a:r>
          </a:p>
        </p:txBody>
      </p:sp>
      <p:pic>
        <p:nvPicPr>
          <p:cNvPr id="172" name="Image 16" descr="Image 16"/>
          <p:cNvPicPr>
            <a:picLocks noChangeAspect="1"/>
          </p:cNvPicPr>
          <p:nvPr/>
        </p:nvPicPr>
        <p:blipFill>
          <a:blip r:embed="rId4">
            <a:extLst/>
          </a:blip>
          <a:stretch>
            <a:fillRect/>
          </a:stretch>
        </p:blipFill>
        <p:spPr>
          <a:xfrm>
            <a:off x="5822977" y="2037270"/>
            <a:ext cx="2684729" cy="828001"/>
          </a:xfrm>
          <a:prstGeom prst="rect">
            <a:avLst/>
          </a:prstGeom>
          <a:ln w="12700">
            <a:miter lim="400000"/>
          </a:ln>
        </p:spPr>
      </p:pic>
      <p:sp>
        <p:nvSpPr>
          <p:cNvPr id="173" name="ZoneTexte 21"/>
          <p:cNvSpPr txBox="1"/>
          <p:nvPr/>
        </p:nvSpPr>
        <p:spPr>
          <a:xfrm>
            <a:off x="484744" y="826138"/>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sp>
        <p:nvSpPr>
          <p:cNvPr id="174" name="ZoneTexte 19"/>
          <p:cNvSpPr txBox="1"/>
          <p:nvPr/>
        </p:nvSpPr>
        <p:spPr>
          <a:xfrm>
            <a:off x="484744" y="1367998"/>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sp>
        <p:nvSpPr>
          <p:cNvPr id="175" name="ZoneTexte 20"/>
          <p:cNvSpPr txBox="1"/>
          <p:nvPr/>
        </p:nvSpPr>
        <p:spPr>
          <a:xfrm>
            <a:off x="502991" y="2081819"/>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sp>
        <p:nvSpPr>
          <p:cNvPr id="176" name="ZoneTexte 27"/>
          <p:cNvSpPr txBox="1"/>
          <p:nvPr/>
        </p:nvSpPr>
        <p:spPr>
          <a:xfrm>
            <a:off x="770576" y="2965801"/>
            <a:ext cx="448056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Il est possible de combiner la déclaration et l'affectation de la variable en une seule ligne :</a:t>
            </a:r>
          </a:p>
        </p:txBody>
      </p:sp>
      <p:sp>
        <p:nvSpPr>
          <p:cNvPr id="177" name="ZoneTexte 25"/>
          <p:cNvSpPr txBox="1"/>
          <p:nvPr/>
        </p:nvSpPr>
        <p:spPr>
          <a:xfrm>
            <a:off x="484744" y="3006096"/>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pic>
        <p:nvPicPr>
          <p:cNvPr id="178" name="Image 29" descr="Image 29"/>
          <p:cNvPicPr>
            <a:picLocks noChangeAspect="1"/>
          </p:cNvPicPr>
          <p:nvPr/>
        </p:nvPicPr>
        <p:blipFill>
          <a:blip r:embed="rId5">
            <a:extLst/>
          </a:blip>
          <a:stretch>
            <a:fillRect/>
          </a:stretch>
        </p:blipFill>
        <p:spPr>
          <a:xfrm>
            <a:off x="5822977" y="2965801"/>
            <a:ext cx="2498825" cy="720001"/>
          </a:xfrm>
          <a:prstGeom prst="rect">
            <a:avLst/>
          </a:prstGeom>
          <a:ln w="12700">
            <a:miter lim="400000"/>
          </a:ln>
        </p:spPr>
      </p:pic>
      <p:sp>
        <p:nvSpPr>
          <p:cNvPr id="179" name="ZoneTexte 33"/>
          <p:cNvSpPr txBox="1"/>
          <p:nvPr/>
        </p:nvSpPr>
        <p:spPr>
          <a:xfrm>
            <a:off x="770576" y="3701129"/>
            <a:ext cx="4480561" cy="4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Times New Roman"/>
                <a:ea typeface="Times New Roman"/>
                <a:cs typeface="Times New Roman"/>
                <a:sym typeface="Times New Roman"/>
              </a:defRPr>
            </a:lvl1pPr>
          </a:lstStyle>
          <a:p>
            <a:pPr/>
            <a:r>
              <a:t>Nous pouvons également déclarer plusieurs variables sur une seule ligne :</a:t>
            </a:r>
          </a:p>
        </p:txBody>
      </p:sp>
      <p:sp>
        <p:nvSpPr>
          <p:cNvPr id="180" name="ZoneTexte 31"/>
          <p:cNvSpPr txBox="1"/>
          <p:nvPr/>
        </p:nvSpPr>
        <p:spPr>
          <a:xfrm>
            <a:off x="502991" y="3728287"/>
            <a:ext cx="266609"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aseline="18517" spc="178">
                <a:solidFill>
                  <a:srgbClr val="EF8600"/>
                </a:solidFill>
                <a:latin typeface="Times New Roman"/>
                <a:ea typeface="Times New Roman"/>
                <a:cs typeface="Times New Roman"/>
                <a:sym typeface="Times New Roman"/>
              </a:defRPr>
            </a:lvl1pPr>
          </a:lstStyle>
          <a:p>
            <a:pPr/>
            <a:r>
              <a:t>➓</a:t>
            </a:r>
          </a:p>
        </p:txBody>
      </p:sp>
      <p:pic>
        <p:nvPicPr>
          <p:cNvPr id="181" name="Image 35" descr="Image 35"/>
          <p:cNvPicPr>
            <a:picLocks noChangeAspect="1"/>
          </p:cNvPicPr>
          <p:nvPr/>
        </p:nvPicPr>
        <p:blipFill>
          <a:blip r:embed="rId6">
            <a:extLst/>
          </a:blip>
          <a:stretch>
            <a:fillRect/>
          </a:stretch>
        </p:blipFill>
        <p:spPr>
          <a:xfrm>
            <a:off x="5822977" y="3786334"/>
            <a:ext cx="3085716" cy="288001"/>
          </a:xfrm>
          <a:prstGeom prst="rect">
            <a:avLst/>
          </a:prstGeom>
          <a:ln w="12700">
            <a:miter lim="400000"/>
          </a:ln>
        </p:spPr>
      </p:pic>
      <p:pic>
        <p:nvPicPr>
          <p:cNvPr id="182" name="Image 37" descr="Image 37"/>
          <p:cNvPicPr>
            <a:picLocks noChangeAspect="1"/>
          </p:cNvPicPr>
          <p:nvPr/>
        </p:nvPicPr>
        <p:blipFill>
          <a:blip r:embed="rId7">
            <a:extLst/>
          </a:blip>
          <a:stretch>
            <a:fillRect/>
          </a:stretch>
        </p:blipFill>
        <p:spPr>
          <a:xfrm>
            <a:off x="5822977" y="4143814"/>
            <a:ext cx="1917817" cy="576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