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firstCol>
    <a:la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508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lastRow>
    <a:fir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254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n" i="off">
        <a:fontRef idx="major">
          <a:srgbClr val="000000"/>
        </a:fontRef>
        <a:srgbClr val="000000"/>
      </a:tcTxStyle>
      <a:tcStyle>
        <a:tcBdr>
          <a:left>
            <a:ln w="9525" cap="flat">
              <a:solidFill>
                <a:srgbClr val="FEA83A"/>
              </a:solidFill>
              <a:prstDash val="solid"/>
              <a:round/>
            </a:ln>
          </a:left>
          <a:right>
            <a:ln w="9525" cap="flat">
              <a:solidFill>
                <a:srgbClr val="FEA83A"/>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chemeClr val="accent4"/>
              </a:solidFill>
              <a:prstDash val="solid"/>
              <a:round/>
            </a:ln>
          </a:top>
          <a:bottom>
            <a:ln w="9525" cap="flat">
              <a:solidFill>
                <a:srgbClr val="FEA83A"/>
              </a:solidFill>
              <a:prstDash val="solid"/>
              <a:round/>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9525" cap="flat">
              <a:solidFill>
                <a:srgbClr val="FEA83A"/>
              </a:solidFill>
              <a:prstDash val="solid"/>
              <a:round/>
            </a:ln>
          </a:top>
          <a:bottom>
            <a:ln w="9525" cap="flat">
              <a:solidFill>
                <a:srgbClr val="FEA83A"/>
              </a:solidFill>
              <a:prstDash val="solid"/>
              <a:round/>
            </a:ln>
          </a:bottom>
          <a:insideH>
            <a:ln w="12700" cap="flat">
              <a:noFill/>
              <a:miter lim="400000"/>
            </a:ln>
          </a:insideH>
          <a:insideV>
            <a:ln w="12700" cap="flat">
              <a:noFill/>
              <a:miter lim="400000"/>
            </a:ln>
          </a:insideV>
        </a:tcBdr>
        <a:fill>
          <a:solidFill>
            <a:schemeClr val="accent4"/>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5DBDE"/>
          </a:solidFill>
        </a:fill>
      </a:tcStyle>
    </a:wholeTbl>
    <a:band2H>
      <a:tcTxStyle b="def" i="def"/>
      <a:tcStyle>
        <a:tcBdr/>
        <a:fill>
          <a:solidFill>
            <a:srgbClr val="EBEEEF"/>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5DBDE"/>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12700" cap="flat">
              <a:noFill/>
              <a:miter lim="400000"/>
            </a:ln>
          </a:bottom>
          <a:insideH>
            <a:ln w="12700" cap="flat">
              <a:noFill/>
              <a:miter lim="400000"/>
            </a:ln>
          </a:insideH>
          <a:insideV>
            <a:ln w="12700" cap="flat">
              <a:noFill/>
              <a:miter lim="400000"/>
            </a:ln>
          </a:insideV>
        </a:tcBdr>
        <a:fill>
          <a:solidFill>
            <a:srgbClr val="EBEEE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4"/>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exte du titre"/>
          <p:cNvSpPr txBox="1"/>
          <p:nvPr>
            <p:ph type="title"/>
          </p:nvPr>
        </p:nvSpPr>
        <p:spPr>
          <a:xfrm>
            <a:off x="311708" y="744574"/>
            <a:ext cx="8520601" cy="2052601"/>
          </a:xfrm>
          <a:prstGeom prst="rect">
            <a:avLst/>
          </a:prstGeom>
        </p:spPr>
        <p:txBody>
          <a:bodyPr anchor="b"/>
          <a:lstStyle>
            <a:lvl1pPr algn="ctr">
              <a:defRPr sz="5200"/>
            </a:lvl1pPr>
          </a:lstStyle>
          <a:p>
            <a:pPr/>
            <a:r>
              <a:t>Texte du titre</a:t>
            </a:r>
          </a:p>
        </p:txBody>
      </p:sp>
      <p:sp>
        <p:nvSpPr>
          <p:cNvPr id="12" name="Texte niveau 1…"/>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Texte niveau 1</a:t>
            </a:r>
          </a:p>
          <a:p>
            <a:pPr lvl="1"/>
            <a:r>
              <a:t>Texte niveau 2</a:t>
            </a:r>
          </a:p>
          <a:p>
            <a:pPr lvl="2"/>
            <a:r>
              <a:t>Texte niveau 3</a:t>
            </a:r>
          </a:p>
          <a:p>
            <a:pPr lvl="3"/>
            <a:r>
              <a:t>Texte niveau 4</a:t>
            </a:r>
          </a:p>
          <a:p>
            <a:pPr lvl="4"/>
            <a:r>
              <a:t>Texte niveau 5</a:t>
            </a:r>
          </a:p>
        </p:txBody>
      </p:sp>
      <p:sp>
        <p:nvSpPr>
          <p:cNvPr id="1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Texte niveau 1…"/>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Texte niveau 1</a:t>
            </a:r>
          </a:p>
          <a:p>
            <a:pPr lvl="1"/>
            <a:r>
              <a:t>Texte niveau 2</a:t>
            </a:r>
          </a:p>
          <a:p>
            <a:pPr lvl="2"/>
            <a:r>
              <a:t>Texte niveau 3</a:t>
            </a:r>
          </a:p>
          <a:p>
            <a:pPr lvl="3"/>
            <a:r>
              <a:t>Texte niveau 4</a:t>
            </a:r>
          </a:p>
          <a:p>
            <a:pPr lvl="4"/>
            <a:r>
              <a:t>Texte niveau 5</a:t>
            </a:r>
          </a:p>
        </p:txBody>
      </p:sp>
      <p:sp>
        <p:nvSpPr>
          <p:cNvPr id="9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07" name="Texte du titre"/>
          <p:cNvSpPr txBox="1"/>
          <p:nvPr>
            <p:ph type="title"/>
          </p:nvPr>
        </p:nvSpPr>
        <p:spPr>
          <a:xfrm>
            <a:off x="311708" y="744573"/>
            <a:ext cx="8520601" cy="2052604"/>
          </a:xfrm>
          <a:prstGeom prst="rect">
            <a:avLst/>
          </a:prstGeom>
        </p:spPr>
        <p:txBody>
          <a:bodyPr lIns="91422" tIns="91422" rIns="91422" bIns="91422" anchor="b"/>
          <a:lstStyle>
            <a:lvl1pPr algn="ctr">
              <a:defRPr sz="5200"/>
            </a:lvl1pPr>
          </a:lstStyle>
          <a:p>
            <a:pPr/>
            <a:r>
              <a:t>Texte du titre</a:t>
            </a:r>
          </a:p>
        </p:txBody>
      </p:sp>
      <p:sp>
        <p:nvSpPr>
          <p:cNvPr id="108" name="Texte niveau 1…"/>
          <p:cNvSpPr txBox="1"/>
          <p:nvPr>
            <p:ph type="body" sz="quarter" idx="1"/>
          </p:nvPr>
        </p:nvSpPr>
        <p:spPr>
          <a:xfrm>
            <a:off x="311698" y="2834125"/>
            <a:ext cx="8520604" cy="792603"/>
          </a:xfrm>
          <a:prstGeom prst="rect">
            <a:avLst/>
          </a:prstGeom>
        </p:spPr>
        <p:txBody>
          <a:bodyPr lIns="91422" tIns="91422" rIns="91422" bIns="91422"/>
          <a:lstStyle>
            <a:lvl1pPr marL="114300" indent="0" algn="ctr">
              <a:lnSpc>
                <a:spcPct val="100000"/>
              </a:lnSpc>
              <a:buClrTx/>
              <a:buSzTx/>
              <a:buFontTx/>
              <a:buNone/>
              <a:defRPr sz="2800">
                <a:solidFill>
                  <a:srgbClr val="585858"/>
                </a:solidFill>
              </a:defRPr>
            </a:lvl1pPr>
            <a:lvl2pPr marL="114300" indent="114300" algn="ctr">
              <a:lnSpc>
                <a:spcPct val="100000"/>
              </a:lnSpc>
              <a:buClrTx/>
              <a:buSzTx/>
              <a:buFontTx/>
              <a:buNone/>
              <a:defRPr sz="2800">
                <a:solidFill>
                  <a:srgbClr val="585858"/>
                </a:solidFill>
              </a:defRPr>
            </a:lvl2pPr>
            <a:lvl3pPr marL="114300" indent="114300" algn="ctr">
              <a:lnSpc>
                <a:spcPct val="100000"/>
              </a:lnSpc>
              <a:buClrTx/>
              <a:buSzTx/>
              <a:buFontTx/>
              <a:buNone/>
              <a:defRPr sz="2800">
                <a:solidFill>
                  <a:srgbClr val="585858"/>
                </a:solidFill>
              </a:defRPr>
            </a:lvl3pPr>
            <a:lvl4pPr marL="114300" indent="114300" algn="ctr">
              <a:lnSpc>
                <a:spcPct val="100000"/>
              </a:lnSpc>
              <a:buClrTx/>
              <a:buSzTx/>
              <a:buFontTx/>
              <a:buNone/>
              <a:defRPr sz="2800">
                <a:solidFill>
                  <a:srgbClr val="585858"/>
                </a:solidFill>
              </a:defRPr>
            </a:lvl4pPr>
            <a:lvl5pPr marL="114300" indent="114300" algn="ctr">
              <a:lnSpc>
                <a:spcPct val="100000"/>
              </a:lnSpc>
              <a:buClrTx/>
              <a:buSzTx/>
              <a:buFontTx/>
              <a:buNone/>
              <a:defRPr sz="2800">
                <a:solidFill>
                  <a:srgbClr val="585858"/>
                </a:solidFill>
              </a:defRPr>
            </a:lvl5pPr>
          </a:lstStyle>
          <a:p>
            <a:pPr/>
            <a:r>
              <a:t>Texte niveau 1</a:t>
            </a:r>
          </a:p>
          <a:p>
            <a:pPr lvl="1"/>
            <a:r>
              <a:t>Texte niveau 2</a:t>
            </a:r>
          </a:p>
          <a:p>
            <a:pPr lvl="2"/>
            <a:r>
              <a:t>Texte niveau 3</a:t>
            </a:r>
          </a:p>
          <a:p>
            <a:pPr lvl="3"/>
            <a:r>
              <a:t>Texte niveau 4</a:t>
            </a:r>
          </a:p>
          <a:p>
            <a:pPr lvl="4"/>
            <a:r>
              <a:t>Texte niveau 5</a:t>
            </a:r>
          </a:p>
        </p:txBody>
      </p:sp>
      <p:sp>
        <p:nvSpPr>
          <p:cNvPr id="109" name="Numéro de diapositive"/>
          <p:cNvSpPr txBox="1"/>
          <p:nvPr>
            <p:ph type="sldNum" sz="quarter" idx="2"/>
          </p:nvPr>
        </p:nvSpPr>
        <p:spPr>
          <a:xfrm>
            <a:off x="8684349" y="4700821"/>
            <a:ext cx="336810" cy="318392"/>
          </a:xfrm>
          <a:prstGeom prst="rect">
            <a:avLst/>
          </a:prstGeom>
        </p:spPr>
        <p:txBody>
          <a:bodyPr lIns="91422" tIns="91422" rIns="91422" bIns="91422"/>
          <a:lstStyle>
            <a:lvl1pPr>
              <a:defRPr>
                <a:solidFill>
                  <a:srgbClr val="58585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exte du titre"/>
          <p:cNvSpPr txBox="1"/>
          <p:nvPr>
            <p:ph type="title"/>
          </p:nvPr>
        </p:nvSpPr>
        <p:spPr>
          <a:xfrm>
            <a:off x="311699" y="2150849"/>
            <a:ext cx="8520602" cy="841801"/>
          </a:xfrm>
          <a:prstGeom prst="rect">
            <a:avLst/>
          </a:prstGeom>
        </p:spPr>
        <p:txBody>
          <a:bodyPr anchor="ctr"/>
          <a:lstStyle>
            <a:lvl1pPr algn="ctr">
              <a:defRPr sz="3600"/>
            </a:lvl1pPr>
          </a:lstStyle>
          <a:p>
            <a:pPr/>
            <a:r>
              <a:t>Texte du titre</a:t>
            </a:r>
          </a:p>
        </p:txBody>
      </p:sp>
      <p:sp>
        <p:nvSpPr>
          <p:cNvPr id="2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exte du titre"/>
          <p:cNvSpPr txBox="1"/>
          <p:nvPr>
            <p:ph type="title"/>
          </p:nvPr>
        </p:nvSpPr>
        <p:spPr>
          <a:prstGeom prst="rect">
            <a:avLst/>
          </a:prstGeom>
        </p:spPr>
        <p:txBody>
          <a:bodyPr/>
          <a:lstStyle/>
          <a:p>
            <a:pPr/>
            <a:r>
              <a:t>Texte du titre</a:t>
            </a:r>
          </a:p>
        </p:txBody>
      </p:sp>
      <p:sp>
        <p:nvSpPr>
          <p:cNvPr id="29" name="Texte niveau 1…"/>
          <p:cNvSpPr txBox="1"/>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3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exte du titre"/>
          <p:cNvSpPr txBox="1"/>
          <p:nvPr>
            <p:ph type="title"/>
          </p:nvPr>
        </p:nvSpPr>
        <p:spPr>
          <a:prstGeom prst="rect">
            <a:avLst/>
          </a:prstGeom>
        </p:spPr>
        <p:txBody>
          <a:bodyPr/>
          <a:lstStyle/>
          <a:p>
            <a:pPr/>
            <a:r>
              <a:t>Texte du titre</a:t>
            </a:r>
          </a:p>
        </p:txBody>
      </p:sp>
      <p:sp>
        <p:nvSpPr>
          <p:cNvPr id="38" name="Texte niveau 1…"/>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Texte niveau 1</a:t>
            </a:r>
          </a:p>
          <a:p>
            <a:pPr lvl="1"/>
            <a:r>
              <a:t>Texte niveau 2</a:t>
            </a:r>
          </a:p>
          <a:p>
            <a:pPr lvl="2"/>
            <a:r>
              <a:t>Texte niveau 3</a:t>
            </a:r>
          </a:p>
          <a:p>
            <a:pPr lvl="3"/>
            <a:r>
              <a:t>Texte niveau 4</a:t>
            </a:r>
          </a:p>
          <a:p>
            <a:pPr lvl="4"/>
            <a:r>
              <a:t>Texte niveau 5</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exte du titre"/>
          <p:cNvSpPr txBox="1"/>
          <p:nvPr>
            <p:ph type="title"/>
          </p:nvPr>
        </p:nvSpPr>
        <p:spPr>
          <a:prstGeom prst="rect">
            <a:avLst/>
          </a:prstGeom>
        </p:spPr>
        <p:txBody>
          <a:bodyPr/>
          <a:lstStyle/>
          <a:p>
            <a:pPr/>
            <a:r>
              <a:t>Texte du titre</a:t>
            </a:r>
          </a:p>
        </p:txBody>
      </p:sp>
      <p:sp>
        <p:nvSpPr>
          <p:cNvPr id="4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exte du titre"/>
          <p:cNvSpPr txBox="1"/>
          <p:nvPr>
            <p:ph type="title"/>
          </p:nvPr>
        </p:nvSpPr>
        <p:spPr>
          <a:xfrm>
            <a:off x="311699" y="555600"/>
            <a:ext cx="2808001" cy="755700"/>
          </a:xfrm>
          <a:prstGeom prst="rect">
            <a:avLst/>
          </a:prstGeom>
        </p:spPr>
        <p:txBody>
          <a:bodyPr anchor="b"/>
          <a:lstStyle>
            <a:lvl1pPr>
              <a:defRPr sz="2400"/>
            </a:lvl1pPr>
          </a:lstStyle>
          <a:p>
            <a:pPr/>
            <a:r>
              <a:t>Texte du titre</a:t>
            </a:r>
          </a:p>
        </p:txBody>
      </p:sp>
      <p:sp>
        <p:nvSpPr>
          <p:cNvPr id="56" name="Texte niveau 1…"/>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Texte niveau 1</a:t>
            </a:r>
          </a:p>
          <a:p>
            <a:pPr lvl="1"/>
            <a:r>
              <a:t>Texte niveau 2</a:t>
            </a:r>
          </a:p>
          <a:p>
            <a:pPr lvl="2"/>
            <a:r>
              <a:t>Texte niveau 3</a:t>
            </a:r>
          </a:p>
          <a:p>
            <a:pPr lvl="3"/>
            <a:r>
              <a:t>Texte niveau 4</a:t>
            </a:r>
          </a:p>
          <a:p>
            <a:pPr lvl="4"/>
            <a:r>
              <a:t>Texte niveau 5</a:t>
            </a:r>
          </a:p>
        </p:txBody>
      </p:sp>
      <p:sp>
        <p:nvSpPr>
          <p:cNvPr id="5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exte du titre"/>
          <p:cNvSpPr txBox="1"/>
          <p:nvPr>
            <p:ph type="title"/>
          </p:nvPr>
        </p:nvSpPr>
        <p:spPr>
          <a:xfrm>
            <a:off x="490250" y="450149"/>
            <a:ext cx="6367801" cy="4090801"/>
          </a:xfrm>
          <a:prstGeom prst="rect">
            <a:avLst/>
          </a:prstGeom>
        </p:spPr>
        <p:txBody>
          <a:bodyPr anchor="ctr"/>
          <a:lstStyle>
            <a:lvl1pPr>
              <a:defRPr sz="4800"/>
            </a:lvl1pPr>
          </a:lstStyle>
          <a:p>
            <a:pPr/>
            <a:r>
              <a:t>Texte du titre</a:t>
            </a:r>
          </a:p>
        </p:txBody>
      </p:sp>
      <p:sp>
        <p:nvSpPr>
          <p:cNvPr id="6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Texte du titre"/>
          <p:cNvSpPr txBox="1"/>
          <p:nvPr>
            <p:ph type="title"/>
          </p:nvPr>
        </p:nvSpPr>
        <p:spPr>
          <a:xfrm>
            <a:off x="265500" y="1233175"/>
            <a:ext cx="4045200" cy="1482301"/>
          </a:xfrm>
          <a:prstGeom prst="rect">
            <a:avLst/>
          </a:prstGeom>
        </p:spPr>
        <p:txBody>
          <a:bodyPr anchor="b"/>
          <a:lstStyle>
            <a:lvl1pPr algn="ctr">
              <a:defRPr sz="4200"/>
            </a:lvl1pPr>
          </a:lstStyle>
          <a:p>
            <a:pPr/>
            <a:r>
              <a:t>Texte du titre</a:t>
            </a:r>
          </a:p>
        </p:txBody>
      </p:sp>
      <p:sp>
        <p:nvSpPr>
          <p:cNvPr id="74" name="Texte niveau 1…"/>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Texte niveau 1</a:t>
            </a:r>
          </a:p>
          <a:p>
            <a:pPr lvl="1"/>
            <a:r>
              <a:t>Texte niveau 2</a:t>
            </a:r>
          </a:p>
          <a:p>
            <a:pPr lvl="2"/>
            <a:r>
              <a:t>Texte niveau 3</a:t>
            </a:r>
          </a:p>
          <a:p>
            <a:pPr lvl="3"/>
            <a:r>
              <a:t>Texte niveau 4</a:t>
            </a:r>
          </a:p>
          <a:p>
            <a:pPr lvl="4"/>
            <a:r>
              <a:t>Texte niveau 5</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Texte niveau 1…"/>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Texte niveau 1</a:t>
            </a:r>
          </a:p>
          <a:p>
            <a:pPr lvl="1"/>
            <a:r>
              <a:t>Texte niveau 2</a:t>
            </a:r>
          </a:p>
          <a:p>
            <a:pPr lvl="2"/>
            <a:r>
              <a:t>Texte niveau 3</a:t>
            </a:r>
          </a:p>
          <a:p>
            <a:pPr lvl="3"/>
            <a:r>
              <a:t>Texte niveau 4</a:t>
            </a:r>
          </a:p>
          <a:p>
            <a:pPr lvl="4"/>
            <a:r>
              <a:t>Texte niveau 5</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 du titre"/>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Texte du titre</a:t>
            </a:r>
          </a:p>
        </p:txBody>
      </p:sp>
      <p:sp>
        <p:nvSpPr>
          <p:cNvPr id="3" name="Texte niveau 1…"/>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4" name="Numéro de diapositive"/>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2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2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3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3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3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3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3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40.png"/><Relationship Id="rId4" Type="http://schemas.openxmlformats.org/officeDocument/2006/relationships/image" Target="../media/image4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42.png"/><Relationship Id="rId4" Type="http://schemas.openxmlformats.org/officeDocument/2006/relationships/image" Target="../media/image4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4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image" Target="../media/image52.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5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5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60.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63.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7.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69.png"/><Relationship Id="rId4" Type="http://schemas.openxmlformats.org/officeDocument/2006/relationships/image" Target="../media/image7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18" name="Google Shape;56;p13"/>
          <p:cNvSpPr txBox="1"/>
          <p:nvPr/>
        </p:nvSpPr>
        <p:spPr>
          <a:xfrm>
            <a:off x="589217" y="1791331"/>
            <a:ext cx="7965566" cy="13797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80000"/>
              </a:lnSpc>
              <a:defRPr b="1" sz="5000">
                <a:solidFill>
                  <a:srgbClr val="FFFFFF"/>
                </a:solidFill>
                <a:latin typeface="Helvetica Neue"/>
                <a:ea typeface="Helvetica Neue"/>
                <a:cs typeface="Helvetica Neue"/>
                <a:sym typeface="Helvetica Neue"/>
              </a:defRPr>
            </a:lvl1pPr>
          </a:lstStyle>
          <a:p>
            <a:pPr/>
            <a:r>
              <a:t>Formation Javascript basique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oogle Shape;110;p19"/>
          <p:cNvSpPr txBox="1"/>
          <p:nvPr/>
        </p:nvSpPr>
        <p:spPr>
          <a:xfrm>
            <a:off x="680484" y="354673"/>
            <a:ext cx="651912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Tableaux</a:t>
            </a:r>
          </a:p>
        </p:txBody>
      </p:sp>
      <p:sp>
        <p:nvSpPr>
          <p:cNvPr id="178" name="ZoneTexte 12"/>
          <p:cNvSpPr txBox="1"/>
          <p:nvPr/>
        </p:nvSpPr>
        <p:spPr>
          <a:xfrm>
            <a:off x="619877" y="824925"/>
            <a:ext cx="4480561"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latin typeface="Times New Roman"/>
                <a:ea typeface="Times New Roman"/>
                <a:cs typeface="Times New Roman"/>
                <a:sym typeface="Times New Roman"/>
              </a:defRPr>
            </a:lvl1pPr>
          </a:lstStyle>
          <a:p>
            <a:pPr/>
            <a:r>
              <a:t>Multidimensionnelle </a:t>
            </a:r>
          </a:p>
        </p:txBody>
      </p:sp>
      <p:sp>
        <p:nvSpPr>
          <p:cNvPr id="179" name="ZoneTexte 9"/>
          <p:cNvSpPr txBox="1"/>
          <p:nvPr/>
        </p:nvSpPr>
        <p:spPr>
          <a:xfrm>
            <a:off x="619877" y="1264398"/>
            <a:ext cx="7361985" cy="649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1600">
                <a:latin typeface="Times New Roman"/>
                <a:ea typeface="Times New Roman"/>
                <a:cs typeface="Times New Roman"/>
                <a:sym typeface="Times New Roman"/>
              </a:defRPr>
            </a:lvl1pPr>
          </a:lstStyle>
          <a:p>
            <a:pPr/>
            <a:r>
              <a:t>Les tableaux peuvent avoir des éléments qui sont également des tableaux. On peut l'utiliser pour des tableaux multidimensionnels,</a:t>
            </a:r>
          </a:p>
        </p:txBody>
      </p:sp>
      <p:pic>
        <p:nvPicPr>
          <p:cNvPr id="180" name="Image 3" descr="Image 3"/>
          <p:cNvPicPr>
            <a:picLocks noChangeAspect="1"/>
          </p:cNvPicPr>
          <p:nvPr/>
        </p:nvPicPr>
        <p:blipFill>
          <a:blip r:embed="rId2">
            <a:extLst/>
          </a:blip>
          <a:stretch>
            <a:fillRect/>
          </a:stretch>
        </p:blipFill>
        <p:spPr>
          <a:xfrm>
            <a:off x="2571750" y="2350360"/>
            <a:ext cx="2000250" cy="139065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10;p19"/>
          <p:cNvSpPr txBox="1"/>
          <p:nvPr/>
        </p:nvSpPr>
        <p:spPr>
          <a:xfrm>
            <a:off x="680484" y="354673"/>
            <a:ext cx="651912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Tableaux</a:t>
            </a:r>
          </a:p>
        </p:txBody>
      </p:sp>
      <p:pic>
        <p:nvPicPr>
          <p:cNvPr id="183" name="Image 2" descr="Image 2"/>
          <p:cNvPicPr>
            <a:picLocks noChangeAspect="1"/>
          </p:cNvPicPr>
          <p:nvPr/>
        </p:nvPicPr>
        <p:blipFill>
          <a:blip r:embed="rId2">
            <a:extLst/>
          </a:blip>
          <a:stretch>
            <a:fillRect/>
          </a:stretch>
        </p:blipFill>
        <p:spPr>
          <a:xfrm>
            <a:off x="5464247" y="724006"/>
            <a:ext cx="3276601" cy="809626"/>
          </a:xfrm>
          <a:prstGeom prst="rect">
            <a:avLst/>
          </a:prstGeom>
          <a:ln w="12700">
            <a:miter lim="400000"/>
          </a:ln>
        </p:spPr>
      </p:pic>
      <p:sp>
        <p:nvSpPr>
          <p:cNvPr id="184" name="ZoneTexte 10"/>
          <p:cNvSpPr txBox="1"/>
          <p:nvPr/>
        </p:nvSpPr>
        <p:spPr>
          <a:xfrm>
            <a:off x="770576" y="923267"/>
            <a:ext cx="4480561"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La méthode </a:t>
            </a:r>
            <a:r>
              <a:rPr b="1">
                <a:solidFill>
                  <a:srgbClr val="EF8600"/>
                </a:solidFill>
              </a:rPr>
              <a:t>String</a:t>
            </a:r>
            <a:r>
              <a:t> convertit un tableau en une chaîne de valeurs de tableau (séparées par des virgules).</a:t>
            </a:r>
          </a:p>
        </p:txBody>
      </p:sp>
      <p:sp>
        <p:nvSpPr>
          <p:cNvPr id="185" name="Rectangle 1"/>
          <p:cNvSpPr txBox="1"/>
          <p:nvPr/>
        </p:nvSpPr>
        <p:spPr>
          <a:xfrm>
            <a:off x="726204" y="1981224"/>
            <a:ext cx="4225378"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méthode</a:t>
            </a:r>
            <a:r>
              <a:rPr b="1">
                <a:solidFill>
                  <a:srgbClr val="EF8600"/>
                </a:solidFill>
              </a:rPr>
              <a:t> join()</a:t>
            </a:r>
            <a:r>
              <a:t> joint également tous les éléments du tableau dans une chaîne et permet de définir le séparateur.</a:t>
            </a:r>
          </a:p>
        </p:txBody>
      </p:sp>
      <p:pic>
        <p:nvPicPr>
          <p:cNvPr id="186" name="Image 7" descr="Image 7"/>
          <p:cNvPicPr>
            <a:picLocks noChangeAspect="1"/>
          </p:cNvPicPr>
          <p:nvPr/>
        </p:nvPicPr>
        <p:blipFill>
          <a:blip r:embed="rId3">
            <a:extLst/>
          </a:blip>
          <a:stretch>
            <a:fillRect/>
          </a:stretch>
        </p:blipFill>
        <p:spPr>
          <a:xfrm>
            <a:off x="5464247" y="1815750"/>
            <a:ext cx="2932617" cy="756000"/>
          </a:xfrm>
          <a:prstGeom prst="rect">
            <a:avLst/>
          </a:prstGeom>
          <a:ln w="12700">
            <a:miter lim="400000"/>
          </a:ln>
        </p:spPr>
      </p:pic>
      <p:sp>
        <p:nvSpPr>
          <p:cNvPr id="187" name="ZoneTexte 14"/>
          <p:cNvSpPr txBox="1"/>
          <p:nvPr/>
        </p:nvSpPr>
        <p:spPr>
          <a:xfrm>
            <a:off x="726203" y="2757625"/>
            <a:ext cx="4480561"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La méthode </a:t>
            </a:r>
            <a:r>
              <a:rPr b="1">
                <a:solidFill>
                  <a:srgbClr val="EF8600"/>
                </a:solidFill>
              </a:rPr>
              <a:t>arr.concat </a:t>
            </a:r>
            <a:r>
              <a:t>crée un nouveau tableau qui inclut des valeurs d'autres tableaux et des éléments supplémentaires.</a:t>
            </a:r>
          </a:p>
        </p:txBody>
      </p:sp>
      <p:pic>
        <p:nvPicPr>
          <p:cNvPr id="188" name="Image 13" descr="Image 13"/>
          <p:cNvPicPr>
            <a:picLocks noChangeAspect="1"/>
          </p:cNvPicPr>
          <p:nvPr/>
        </p:nvPicPr>
        <p:blipFill>
          <a:blip r:embed="rId4">
            <a:extLst/>
          </a:blip>
          <a:stretch>
            <a:fillRect/>
          </a:stretch>
        </p:blipFill>
        <p:spPr>
          <a:xfrm>
            <a:off x="5464247" y="2820957"/>
            <a:ext cx="3060001" cy="612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0;p19"/>
          <p:cNvSpPr txBox="1"/>
          <p:nvPr/>
        </p:nvSpPr>
        <p:spPr>
          <a:xfrm>
            <a:off x="680484" y="354673"/>
            <a:ext cx="651912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Tableaux</a:t>
            </a:r>
          </a:p>
        </p:txBody>
      </p:sp>
      <p:sp>
        <p:nvSpPr>
          <p:cNvPr id="191" name="Rectangle 1"/>
          <p:cNvSpPr txBox="1"/>
          <p:nvPr/>
        </p:nvSpPr>
        <p:spPr>
          <a:xfrm>
            <a:off x="534818" y="1099457"/>
            <a:ext cx="7128066" cy="10998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Rechercher dans un tableau :</a:t>
            </a:r>
          </a:p>
          <a:p>
            <a:pPr marL="285750" indent="-285750">
              <a:buSzPct val="100000"/>
              <a:buChar char="✓"/>
              <a:defRPr b="1">
                <a:solidFill>
                  <a:srgbClr val="EF8600"/>
                </a:solidFill>
                <a:latin typeface="Times New Roman"/>
                <a:ea typeface="Times New Roman"/>
                <a:cs typeface="Times New Roman"/>
                <a:sym typeface="Times New Roman"/>
              </a:defRPr>
            </a:pPr>
            <a:r>
              <a:t>arr.indexOf(item, from)– </a:t>
            </a:r>
            <a:r>
              <a:rPr b="0">
                <a:solidFill>
                  <a:srgbClr val="000000"/>
                </a:solidFill>
              </a:rPr>
              <a:t>cherche item à partir de index </a:t>
            </a:r>
            <a:r>
              <a:rPr>
                <a:solidFill>
                  <a:srgbClr val="000000"/>
                </a:solidFill>
              </a:rPr>
              <a:t>from</a:t>
            </a:r>
            <a:r>
              <a:rPr b="0">
                <a:solidFill>
                  <a:srgbClr val="000000"/>
                </a:solidFill>
              </a:rPr>
              <a:t>, et renvoie l'</a:t>
            </a:r>
            <a:r>
              <a:rPr>
                <a:solidFill>
                  <a:srgbClr val="000000"/>
                </a:solidFill>
              </a:rPr>
              <a:t>index</a:t>
            </a:r>
            <a:r>
              <a:rPr b="0">
                <a:solidFill>
                  <a:srgbClr val="000000"/>
                </a:solidFill>
              </a:rPr>
              <a:t> où il a été trouvé, sinon </a:t>
            </a:r>
            <a:r>
              <a:rPr>
                <a:solidFill>
                  <a:srgbClr val="000000"/>
                </a:solidFill>
              </a:rPr>
              <a:t>-1</a:t>
            </a:r>
            <a:r>
              <a:rPr b="0">
                <a:solidFill>
                  <a:srgbClr val="000000"/>
                </a:solidFill>
              </a:rPr>
              <a:t>. </a:t>
            </a:r>
            <a:endParaRPr b="0">
              <a:solidFill>
                <a:srgbClr val="000000"/>
              </a:solidFill>
            </a:endParaRPr>
          </a:p>
          <a:p>
            <a:pPr marL="285750" indent="-285750">
              <a:buSzPct val="100000"/>
              <a:buChar char="✓"/>
              <a:defRPr b="1">
                <a:solidFill>
                  <a:srgbClr val="EF8600"/>
                </a:solidFill>
                <a:latin typeface="Times New Roman"/>
                <a:ea typeface="Times New Roman"/>
                <a:cs typeface="Times New Roman"/>
                <a:sym typeface="Times New Roman"/>
              </a:defRPr>
            </a:pPr>
            <a:r>
              <a:t>arr.includes(item, from) </a:t>
            </a:r>
            <a:r>
              <a:rPr b="0">
                <a:solidFill>
                  <a:srgbClr val="000000"/>
                </a:solidFill>
              </a:rPr>
              <a:t>– recherche </a:t>
            </a:r>
            <a:r>
              <a:rPr>
                <a:solidFill>
                  <a:srgbClr val="000000"/>
                </a:solidFill>
              </a:rPr>
              <a:t>item</a:t>
            </a:r>
            <a:r>
              <a:rPr b="0">
                <a:solidFill>
                  <a:srgbClr val="000000"/>
                </a:solidFill>
              </a:rPr>
              <a:t> à partir de index </a:t>
            </a:r>
            <a:r>
              <a:rPr>
                <a:solidFill>
                  <a:srgbClr val="000000"/>
                </a:solidFill>
              </a:rPr>
              <a:t>from</a:t>
            </a:r>
            <a:r>
              <a:rPr b="0">
                <a:solidFill>
                  <a:srgbClr val="000000"/>
                </a:solidFill>
              </a:rPr>
              <a:t>, renvoie </a:t>
            </a:r>
            <a:r>
              <a:rPr>
                <a:solidFill>
                  <a:srgbClr val="000000"/>
                </a:solidFill>
              </a:rPr>
              <a:t>trues</a:t>
            </a:r>
            <a:r>
              <a:rPr b="0">
                <a:solidFill>
                  <a:srgbClr val="000000"/>
                </a:solidFill>
              </a:rPr>
              <a:t> 'il est trouvé. </a:t>
            </a:r>
            <a:endParaRPr b="0">
              <a:solidFill>
                <a:srgbClr val="000000"/>
              </a:solidFill>
            </a:endParaRPr>
          </a:p>
        </p:txBody>
      </p:sp>
      <p:pic>
        <p:nvPicPr>
          <p:cNvPr id="192" name="Image 4" descr="Image 4"/>
          <p:cNvPicPr>
            <a:picLocks noChangeAspect="1"/>
          </p:cNvPicPr>
          <p:nvPr/>
        </p:nvPicPr>
        <p:blipFill>
          <a:blip r:embed="rId2">
            <a:extLst/>
          </a:blip>
          <a:stretch>
            <a:fillRect/>
          </a:stretch>
        </p:blipFill>
        <p:spPr>
          <a:xfrm>
            <a:off x="2755825" y="2340934"/>
            <a:ext cx="2686051" cy="13335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94"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3.</a:t>
            </a:r>
          </a:p>
        </p:txBody>
      </p:sp>
      <p:sp>
        <p:nvSpPr>
          <p:cNvPr id="195" name="Google Shape;119;p20"/>
          <p:cNvSpPr txBox="1"/>
          <p:nvPr/>
        </p:nvSpPr>
        <p:spPr>
          <a:xfrm>
            <a:off x="3124200" y="2202450"/>
            <a:ext cx="4148700"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Objets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10;p19"/>
          <p:cNvSpPr txBox="1"/>
          <p:nvPr/>
        </p:nvSpPr>
        <p:spPr>
          <a:xfrm>
            <a:off x="753540" y="564379"/>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Bases</a:t>
            </a:r>
          </a:p>
        </p:txBody>
      </p:sp>
      <p:sp>
        <p:nvSpPr>
          <p:cNvPr id="198" name="ZoneTexte 6"/>
          <p:cNvSpPr txBox="1"/>
          <p:nvPr/>
        </p:nvSpPr>
        <p:spPr>
          <a:xfrm>
            <a:off x="770576" y="1052639"/>
            <a:ext cx="7881137"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Les </a:t>
            </a:r>
            <a:r>
              <a:rPr b="1">
                <a:solidFill>
                  <a:srgbClr val="EF8600"/>
                </a:solidFill>
              </a:rPr>
              <a:t>objets</a:t>
            </a:r>
            <a:r>
              <a:t> sont utilisés pour stocker des collections à clé de diverses données et d'entités plus complexes. En JavaScript, les objets pénètrent presque tous les aspects du langage. Nous devons donc les comprendre avant d'aller en profondeur ailleurs.</a:t>
            </a:r>
          </a:p>
        </p:txBody>
      </p:sp>
      <p:sp>
        <p:nvSpPr>
          <p:cNvPr id="199" name="Rectangle 1"/>
          <p:cNvSpPr txBox="1"/>
          <p:nvPr/>
        </p:nvSpPr>
        <p:spPr>
          <a:xfrm>
            <a:off x="770576" y="1943616"/>
            <a:ext cx="7998095"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Un </a:t>
            </a:r>
            <a:r>
              <a:rPr b="1">
                <a:solidFill>
                  <a:srgbClr val="EF8600"/>
                </a:solidFill>
              </a:rPr>
              <a:t>objet</a:t>
            </a:r>
            <a:r>
              <a:t> peut être créé avec des crochets de chiffres </a:t>
            </a:r>
            <a:r>
              <a:rPr b="1">
                <a:solidFill>
                  <a:srgbClr val="EF8600"/>
                </a:solidFill>
              </a:rPr>
              <a:t>{…}</a:t>
            </a:r>
            <a:r>
              <a:t> avec une liste facultative de </a:t>
            </a:r>
            <a:r>
              <a:rPr b="1">
                <a:solidFill>
                  <a:srgbClr val="EF8600"/>
                </a:solidFill>
              </a:rPr>
              <a:t>propriétés</a:t>
            </a:r>
            <a:r>
              <a:t> . Une propriété est une paire "</a:t>
            </a:r>
            <a:r>
              <a:rPr b="1">
                <a:solidFill>
                  <a:srgbClr val="EF8600"/>
                </a:solidFill>
              </a:rPr>
              <a:t>clé : valeur</a:t>
            </a:r>
            <a:r>
              <a:t>", où</a:t>
            </a:r>
            <a:r>
              <a:rPr b="1"/>
              <a:t> key </a:t>
            </a:r>
            <a:r>
              <a:t>est une chaîne (également appelée "nom de propriété"), et </a:t>
            </a:r>
            <a:r>
              <a:rPr b="1"/>
              <a:t>value</a:t>
            </a:r>
            <a:r>
              <a:t> peut être n'importe quoi.</a:t>
            </a:r>
          </a:p>
        </p:txBody>
      </p:sp>
      <p:sp>
        <p:nvSpPr>
          <p:cNvPr id="200" name="ZoneTexte 9"/>
          <p:cNvSpPr txBox="1"/>
          <p:nvPr/>
        </p:nvSpPr>
        <p:spPr>
          <a:xfrm>
            <a:off x="770576" y="2797316"/>
            <a:ext cx="7785443"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Un objet vide  peut être créé en utilisant l'une des deux syntaxes suivantes :</a:t>
            </a:r>
          </a:p>
        </p:txBody>
      </p:sp>
      <p:pic>
        <p:nvPicPr>
          <p:cNvPr id="201" name="Image 7" descr="Image 7"/>
          <p:cNvPicPr>
            <a:picLocks noChangeAspect="1"/>
          </p:cNvPicPr>
          <p:nvPr/>
        </p:nvPicPr>
        <p:blipFill>
          <a:blip r:embed="rId2">
            <a:extLst/>
          </a:blip>
          <a:stretch>
            <a:fillRect/>
          </a:stretch>
        </p:blipFill>
        <p:spPr>
          <a:xfrm>
            <a:off x="865889" y="3230607"/>
            <a:ext cx="2457451" cy="74295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oogle Shape;125;p21"/>
          <p:cNvSpPr txBox="1"/>
          <p:nvPr/>
        </p:nvSpPr>
        <p:spPr>
          <a:xfrm>
            <a:off x="724856" y="381010"/>
            <a:ext cx="217309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Propriétés</a:t>
            </a:r>
          </a:p>
        </p:txBody>
      </p:sp>
      <p:sp>
        <p:nvSpPr>
          <p:cNvPr id="204" name="Rectangle 1"/>
          <p:cNvSpPr txBox="1"/>
          <p:nvPr/>
        </p:nvSpPr>
        <p:spPr>
          <a:xfrm>
            <a:off x="770576" y="893131"/>
            <a:ext cx="7189228"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a:latin typeface="Times New Roman"/>
                <a:ea typeface="Times New Roman"/>
                <a:cs typeface="Times New Roman"/>
                <a:sym typeface="Times New Roman"/>
              </a:defRPr>
            </a:pPr>
            <a:r>
              <a:t>Nous pouvons immédiatement mettre certaines propriétés sous </a:t>
            </a:r>
            <a:r>
              <a:rPr>
                <a:solidFill>
                  <a:srgbClr val="EF8600"/>
                </a:solidFill>
              </a:rPr>
              <a:t>{...}</a:t>
            </a:r>
            <a:r>
              <a:t> forme de paires "</a:t>
            </a:r>
            <a:r>
              <a:rPr b="1"/>
              <a:t>clé : valeur</a:t>
            </a:r>
            <a:r>
              <a:t>" :</a:t>
            </a:r>
          </a:p>
        </p:txBody>
      </p:sp>
      <p:pic>
        <p:nvPicPr>
          <p:cNvPr id="205" name="Image 3" descr="Image 3"/>
          <p:cNvPicPr>
            <a:picLocks noChangeAspect="1"/>
          </p:cNvPicPr>
          <p:nvPr/>
        </p:nvPicPr>
        <p:blipFill>
          <a:blip r:embed="rId2">
            <a:extLst/>
          </a:blip>
          <a:stretch>
            <a:fillRect/>
          </a:stretch>
        </p:blipFill>
        <p:spPr>
          <a:xfrm>
            <a:off x="6633502" y="1743749"/>
            <a:ext cx="1349071" cy="828001"/>
          </a:xfrm>
          <a:prstGeom prst="rect">
            <a:avLst/>
          </a:prstGeom>
          <a:ln w="12700">
            <a:miter lim="400000"/>
          </a:ln>
        </p:spPr>
      </p:pic>
      <p:sp>
        <p:nvSpPr>
          <p:cNvPr id="206" name="Rectangle 2"/>
          <p:cNvSpPr txBox="1"/>
          <p:nvPr/>
        </p:nvSpPr>
        <p:spPr>
          <a:xfrm>
            <a:off x="770576" y="1358245"/>
            <a:ext cx="5990385"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Une propriété a une </a:t>
            </a:r>
            <a:r>
              <a:rPr b="1"/>
              <a:t>clé</a:t>
            </a:r>
            <a:r>
              <a:t> (également appelée "</a:t>
            </a:r>
            <a:r>
              <a:rPr b="1"/>
              <a:t>nom</a:t>
            </a:r>
            <a:r>
              <a:t>" ou "</a:t>
            </a:r>
            <a:r>
              <a:rPr b="1"/>
              <a:t>identifiant</a:t>
            </a:r>
            <a:r>
              <a:t>") avant les deux-points ":"et une valeur à sa droite.</a:t>
            </a:r>
          </a:p>
        </p:txBody>
      </p:sp>
      <p:sp>
        <p:nvSpPr>
          <p:cNvPr id="207" name="Rectangle 3"/>
          <p:cNvSpPr txBox="1"/>
          <p:nvPr/>
        </p:nvSpPr>
        <p:spPr>
          <a:xfrm>
            <a:off x="770576" y="1912739"/>
            <a:ext cx="4744532"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Dans l' </a:t>
            </a:r>
            <a:r>
              <a:rPr b="1"/>
              <a:t>user</a:t>
            </a:r>
            <a:r>
              <a:t> objet, il y a deux propriétés :</a:t>
            </a:r>
          </a:p>
          <a:p>
            <a:pPr marL="285750" indent="-285750">
              <a:buSzPct val="100000"/>
              <a:buChar char="✓"/>
              <a:defRPr>
                <a:latin typeface="Times New Roman"/>
                <a:ea typeface="Times New Roman"/>
                <a:cs typeface="Times New Roman"/>
                <a:sym typeface="Times New Roman"/>
              </a:defRPr>
            </a:pPr>
            <a:r>
              <a:t>La première propriété a le nom "</a:t>
            </a:r>
            <a:r>
              <a:rPr b="1"/>
              <a:t>name</a:t>
            </a:r>
            <a:r>
              <a:t>"et la valeur "</a:t>
            </a:r>
            <a:r>
              <a:rPr b="1"/>
              <a:t>John</a:t>
            </a:r>
            <a:r>
              <a:t>". </a:t>
            </a:r>
          </a:p>
          <a:p>
            <a:pPr marL="285750" indent="-285750">
              <a:buSzPct val="100000"/>
              <a:buChar char="✓"/>
              <a:defRPr>
                <a:latin typeface="Times New Roman"/>
                <a:ea typeface="Times New Roman"/>
                <a:cs typeface="Times New Roman"/>
                <a:sym typeface="Times New Roman"/>
              </a:defRPr>
            </a:pPr>
            <a:r>
              <a:t>Le second a le nom "</a:t>
            </a:r>
            <a:r>
              <a:rPr b="1"/>
              <a:t>age</a:t>
            </a:r>
            <a:r>
              <a:t>"et la valeur </a:t>
            </a:r>
            <a:r>
              <a:rPr b="1"/>
              <a:t>30</a:t>
            </a:r>
            <a:r>
              <a:t>. </a:t>
            </a:r>
          </a:p>
        </p:txBody>
      </p:sp>
      <p:sp>
        <p:nvSpPr>
          <p:cNvPr id="208" name="ZoneTexte 20"/>
          <p:cNvSpPr txBox="1"/>
          <p:nvPr/>
        </p:nvSpPr>
        <p:spPr>
          <a:xfrm>
            <a:off x="770576" y="2836936"/>
            <a:ext cx="4861490"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Les valeurs des propriétés sont accessibles à l'aide de la notation par </a:t>
            </a:r>
            <a:r>
              <a:rPr b="1"/>
              <a:t>points</a:t>
            </a:r>
            <a:r>
              <a:t> ou par </a:t>
            </a:r>
            <a:r>
              <a:rPr b="1"/>
              <a:t>crochets</a:t>
            </a:r>
            <a:r>
              <a:t> :</a:t>
            </a:r>
          </a:p>
        </p:txBody>
      </p:sp>
      <p:sp>
        <p:nvSpPr>
          <p:cNvPr id="209" name="Rectangle 4"/>
          <p:cNvSpPr txBox="1"/>
          <p:nvPr/>
        </p:nvSpPr>
        <p:spPr>
          <a:xfrm>
            <a:off x="770576" y="3766916"/>
            <a:ext cx="5244263"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Pour supprimer une propriété, nous pouvons utiliser l'opérateur </a:t>
            </a:r>
            <a:r>
              <a:rPr b="1"/>
              <a:t>delete</a:t>
            </a:r>
            <a:r>
              <a:t>  :</a:t>
            </a:r>
          </a:p>
        </p:txBody>
      </p:sp>
      <p:pic>
        <p:nvPicPr>
          <p:cNvPr id="210" name="Image 11" descr="Image 11"/>
          <p:cNvPicPr>
            <a:picLocks noChangeAspect="1"/>
          </p:cNvPicPr>
          <p:nvPr/>
        </p:nvPicPr>
        <p:blipFill>
          <a:blip r:embed="rId3">
            <a:extLst/>
          </a:blip>
          <a:stretch>
            <a:fillRect/>
          </a:stretch>
        </p:blipFill>
        <p:spPr>
          <a:xfrm>
            <a:off x="6633503" y="3788123"/>
            <a:ext cx="1459864" cy="432001"/>
          </a:xfrm>
          <a:prstGeom prst="rect">
            <a:avLst/>
          </a:prstGeom>
          <a:ln w="12700">
            <a:miter lim="400000"/>
          </a:ln>
        </p:spPr>
      </p:pic>
      <p:pic>
        <p:nvPicPr>
          <p:cNvPr id="211" name="Image 13" descr="Image 13"/>
          <p:cNvPicPr>
            <a:picLocks noChangeAspect="1"/>
          </p:cNvPicPr>
          <p:nvPr/>
        </p:nvPicPr>
        <p:blipFill>
          <a:blip r:embed="rId4">
            <a:extLst/>
          </a:blip>
          <a:stretch>
            <a:fillRect/>
          </a:stretch>
        </p:blipFill>
        <p:spPr>
          <a:xfrm>
            <a:off x="6633502" y="2830777"/>
            <a:ext cx="2144681" cy="360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147;p23"/>
          <p:cNvSpPr txBox="1"/>
          <p:nvPr/>
        </p:nvSpPr>
        <p:spPr>
          <a:xfrm>
            <a:off x="754910" y="381000"/>
            <a:ext cx="4476308"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2400">
                <a:solidFill>
                  <a:srgbClr val="FF7900"/>
                </a:solidFill>
                <a:latin typeface="Helvetica Neue"/>
                <a:ea typeface="Helvetica Neue"/>
                <a:cs typeface="Helvetica Neue"/>
                <a:sym typeface="Helvetica Neue"/>
              </a:defRPr>
            </a:pPr>
            <a:r>
              <a:t>Valeur </a:t>
            </a:r>
            <a:r>
              <a:t>abrégée de la propriété </a:t>
            </a:r>
          </a:p>
        </p:txBody>
      </p:sp>
      <p:sp>
        <p:nvSpPr>
          <p:cNvPr id="214" name="ZoneTexte 7"/>
          <p:cNvSpPr txBox="1"/>
          <p:nvPr/>
        </p:nvSpPr>
        <p:spPr>
          <a:xfrm>
            <a:off x="770576" y="845663"/>
            <a:ext cx="7851083"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Dans le code réel, nous utilisons souvent des variables existantes comme valeurs pour les noms de propriété.</a:t>
            </a:r>
          </a:p>
        </p:txBody>
      </p:sp>
      <p:pic>
        <p:nvPicPr>
          <p:cNvPr id="215" name="Image 3" descr="Image 3"/>
          <p:cNvPicPr>
            <a:picLocks noChangeAspect="1"/>
          </p:cNvPicPr>
          <p:nvPr/>
        </p:nvPicPr>
        <p:blipFill>
          <a:blip r:embed="rId2">
            <a:extLst/>
          </a:blip>
          <a:stretch>
            <a:fillRect/>
          </a:stretch>
        </p:blipFill>
        <p:spPr>
          <a:xfrm>
            <a:off x="6068959" y="1411774"/>
            <a:ext cx="2350185" cy="1440001"/>
          </a:xfrm>
          <a:prstGeom prst="rect">
            <a:avLst/>
          </a:prstGeom>
          <a:ln w="12700">
            <a:miter lim="400000"/>
          </a:ln>
        </p:spPr>
      </p:pic>
      <p:sp>
        <p:nvSpPr>
          <p:cNvPr id="216" name="ZoneTexte 11"/>
          <p:cNvSpPr txBox="1"/>
          <p:nvPr/>
        </p:nvSpPr>
        <p:spPr>
          <a:xfrm>
            <a:off x="834759" y="1593166"/>
            <a:ext cx="5084383" cy="997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Dans l'exemple ci-après, les propriétés ont les mêmes noms que les variables. Le cas d'utilisation consistant à créer une propriété à partir d'une variable est si courant qu'il existe un raccourci spécial de </a:t>
            </a:r>
            <a:r>
              <a:rPr b="1">
                <a:solidFill>
                  <a:srgbClr val="EF8600"/>
                </a:solidFill>
              </a:rPr>
              <a:t>valeur de propriété </a:t>
            </a:r>
            <a:r>
              <a:t>pour le raccourcir.</a:t>
            </a:r>
          </a:p>
        </p:txBody>
      </p:sp>
      <p:pic>
        <p:nvPicPr>
          <p:cNvPr id="217" name="Image 6" descr="Image 6"/>
          <p:cNvPicPr>
            <a:picLocks noChangeAspect="1"/>
          </p:cNvPicPr>
          <p:nvPr/>
        </p:nvPicPr>
        <p:blipFill>
          <a:blip r:embed="rId3">
            <a:extLst/>
          </a:blip>
          <a:stretch>
            <a:fillRect/>
          </a:stretch>
        </p:blipFill>
        <p:spPr>
          <a:xfrm>
            <a:off x="6068959" y="2975725"/>
            <a:ext cx="2409071" cy="1512001"/>
          </a:xfrm>
          <a:prstGeom prst="rect">
            <a:avLst/>
          </a:prstGeom>
          <a:ln w="12700">
            <a:miter lim="400000"/>
          </a:ln>
        </p:spPr>
      </p:pic>
      <p:sp>
        <p:nvSpPr>
          <p:cNvPr id="218" name="Rectangle 1"/>
          <p:cNvSpPr txBox="1"/>
          <p:nvPr/>
        </p:nvSpPr>
        <p:spPr>
          <a:xfrm>
            <a:off x="934653" y="3194706"/>
            <a:ext cx="4884597"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Au lieu de </a:t>
            </a:r>
            <a:r>
              <a:rPr b="1"/>
              <a:t>name:name </a:t>
            </a:r>
            <a:r>
              <a:t>nous pouvons simplement écrire </a:t>
            </a:r>
            <a:r>
              <a:rPr b="1"/>
              <a:t>name</a:t>
            </a:r>
            <a:r>
              <a:t>, comme ceci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Google Shape;164;p25"/>
          <p:cNvSpPr txBox="1"/>
          <p:nvPr/>
        </p:nvSpPr>
        <p:spPr>
          <a:xfrm>
            <a:off x="724856" y="474642"/>
            <a:ext cx="6996225"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2400">
                <a:solidFill>
                  <a:srgbClr val="FF7900"/>
                </a:solidFill>
                <a:latin typeface="Helvetica Neue"/>
                <a:ea typeface="Helvetica Neue"/>
                <a:cs typeface="Helvetica Neue"/>
                <a:sym typeface="Helvetica Neue"/>
              </a:defRPr>
            </a:pPr>
            <a:r>
              <a:t>T</a:t>
            </a:r>
            <a:r>
              <a:t>ester l’existance d’une propriété avec “in”</a:t>
            </a:r>
          </a:p>
        </p:txBody>
      </p:sp>
      <p:sp>
        <p:nvSpPr>
          <p:cNvPr id="221" name="ZoneTexte 5"/>
          <p:cNvSpPr txBox="1"/>
          <p:nvPr/>
        </p:nvSpPr>
        <p:spPr>
          <a:xfrm>
            <a:off x="770576" y="1022137"/>
            <a:ext cx="7923667" cy="7686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Une caractéristique notable des objets en JavaScript, par rapport à de nombreux autres langages, est qu'il est possible d'accéder à n'importe quelle propriété. Il n'y aura pas d'erreur si la propriété n'existe pas !</a:t>
            </a:r>
          </a:p>
        </p:txBody>
      </p:sp>
      <p:pic>
        <p:nvPicPr>
          <p:cNvPr id="222" name="Image 3" descr="Image 3"/>
          <p:cNvPicPr>
            <a:picLocks noChangeAspect="1"/>
          </p:cNvPicPr>
          <p:nvPr/>
        </p:nvPicPr>
        <p:blipFill>
          <a:blip r:embed="rId2">
            <a:extLst/>
          </a:blip>
          <a:stretch>
            <a:fillRect/>
          </a:stretch>
        </p:blipFill>
        <p:spPr>
          <a:xfrm>
            <a:off x="2432268" y="2031297"/>
            <a:ext cx="3581401" cy="1114426"/>
          </a:xfrm>
          <a:prstGeom prst="rect">
            <a:avLst/>
          </a:prstGeom>
          <a:ln w="12700">
            <a:miter lim="400000"/>
          </a:ln>
        </p:spPr>
      </p:pic>
      <p:sp>
        <p:nvSpPr>
          <p:cNvPr id="223" name="Rectangle 1"/>
          <p:cNvSpPr txBox="1"/>
          <p:nvPr/>
        </p:nvSpPr>
        <p:spPr>
          <a:xfrm>
            <a:off x="770576" y="3533212"/>
            <a:ext cx="7923667"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Veuillez noter que sur le côté gauche de </a:t>
            </a:r>
            <a:r>
              <a:rPr b="1">
                <a:solidFill>
                  <a:srgbClr val="EF8600"/>
                </a:solidFill>
              </a:rPr>
              <a:t>in</a:t>
            </a:r>
            <a:r>
              <a:t>, il doit y avoir un </a:t>
            </a:r>
            <a:r>
              <a:rPr b="1"/>
              <a:t>nom de propriété </a:t>
            </a:r>
            <a:r>
              <a:t>. C'est généralement une chaîne entre guillemets.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Google Shape;164;p25"/>
          <p:cNvSpPr txBox="1"/>
          <p:nvPr/>
        </p:nvSpPr>
        <p:spPr>
          <a:xfrm>
            <a:off x="837282" y="474642"/>
            <a:ext cx="6883798"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2400">
                <a:solidFill>
                  <a:srgbClr val="FF7900"/>
                </a:solidFill>
                <a:latin typeface="Helvetica Neue"/>
                <a:ea typeface="Helvetica Neue"/>
                <a:cs typeface="Helvetica Neue"/>
                <a:sym typeface="Helvetica Neue"/>
              </a:defRPr>
            </a:pPr>
            <a:r>
              <a:t>Parcourir un objet  avec </a:t>
            </a:r>
            <a:r>
              <a:t>“for in”</a:t>
            </a:r>
          </a:p>
        </p:txBody>
      </p:sp>
      <p:sp>
        <p:nvSpPr>
          <p:cNvPr id="226" name="Rectangle 1"/>
          <p:cNvSpPr txBox="1"/>
          <p:nvPr/>
        </p:nvSpPr>
        <p:spPr>
          <a:xfrm>
            <a:off x="770576" y="1112240"/>
            <a:ext cx="4945526"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Pour parcourir toutes les clés d'un objet, il existe une forme spéciale de la boucle : </a:t>
            </a:r>
            <a:r>
              <a:rPr b="1">
                <a:solidFill>
                  <a:srgbClr val="EF8600"/>
                </a:solidFill>
              </a:rPr>
              <a:t>for..in</a:t>
            </a:r>
            <a:r>
              <a:t>. </a:t>
            </a:r>
          </a:p>
        </p:txBody>
      </p:sp>
      <p:pic>
        <p:nvPicPr>
          <p:cNvPr id="227" name="Image 6" descr="Image 6"/>
          <p:cNvPicPr>
            <a:picLocks noChangeAspect="1"/>
          </p:cNvPicPr>
          <p:nvPr/>
        </p:nvPicPr>
        <p:blipFill>
          <a:blip r:embed="rId2">
            <a:extLst/>
          </a:blip>
          <a:stretch>
            <a:fillRect/>
          </a:stretch>
        </p:blipFill>
        <p:spPr>
          <a:xfrm>
            <a:off x="6251890" y="990984"/>
            <a:ext cx="1874574" cy="756001"/>
          </a:xfrm>
          <a:prstGeom prst="rect">
            <a:avLst/>
          </a:prstGeom>
          <a:ln w="12700">
            <a:miter lim="400000"/>
          </a:ln>
        </p:spPr>
      </p:pic>
      <p:pic>
        <p:nvPicPr>
          <p:cNvPr id="228" name="Image 8" descr="Image 8"/>
          <p:cNvPicPr>
            <a:picLocks noChangeAspect="1"/>
          </p:cNvPicPr>
          <p:nvPr/>
        </p:nvPicPr>
        <p:blipFill>
          <a:blip r:embed="rId3">
            <a:extLst/>
          </a:blip>
          <a:stretch>
            <a:fillRect/>
          </a:stretch>
        </p:blipFill>
        <p:spPr>
          <a:xfrm>
            <a:off x="6251890" y="2280515"/>
            <a:ext cx="2123126" cy="1872001"/>
          </a:xfrm>
          <a:prstGeom prst="rect">
            <a:avLst/>
          </a:prstGeom>
          <a:ln w="12700">
            <a:miter lim="400000"/>
          </a:ln>
        </p:spPr>
      </p:pic>
      <p:sp>
        <p:nvSpPr>
          <p:cNvPr id="229" name="Rectangle 2"/>
          <p:cNvSpPr txBox="1"/>
          <p:nvPr/>
        </p:nvSpPr>
        <p:spPr>
          <a:xfrm>
            <a:off x="814703" y="2293131"/>
            <a:ext cx="5168237" cy="1454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Notez que toutes les constructions "for" nous permettent de déclarer la variable de bouclage à l'intérieur de la boucle, comme let </a:t>
            </a:r>
            <a:r>
              <a:rPr b="1"/>
              <a:t>key</a:t>
            </a:r>
            <a:r>
              <a:t> ici.</a:t>
            </a:r>
          </a:p>
          <a:p>
            <a:pPr>
              <a:defRPr sz="1600">
                <a:latin typeface="Times New Roman"/>
                <a:ea typeface="Times New Roman"/>
                <a:cs typeface="Times New Roman"/>
                <a:sym typeface="Times New Roman"/>
              </a:defRPr>
            </a:pPr>
            <a:r>
              <a:t>De plus, nous pourrions utiliser un autre nom de variable ici au lieu de </a:t>
            </a:r>
            <a:r>
              <a:rPr b="1"/>
              <a:t>key</a:t>
            </a:r>
            <a:r>
              <a:t>. Par exemple, "for (let </a:t>
            </a:r>
            <a:r>
              <a:rPr b="1"/>
              <a:t>prop</a:t>
            </a:r>
            <a:r>
              <a:t> in </a:t>
            </a:r>
            <a:r>
              <a:rPr b="1"/>
              <a:t>obj</a:t>
            </a:r>
            <a:r>
              <a:t>)"est également largement utilisé.</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oogle Shape;164;p25"/>
          <p:cNvSpPr txBox="1"/>
          <p:nvPr/>
        </p:nvSpPr>
        <p:spPr>
          <a:xfrm>
            <a:off x="837282" y="474642"/>
            <a:ext cx="6883798"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Référence d’objet et copie</a:t>
            </a:r>
          </a:p>
        </p:txBody>
      </p:sp>
      <p:sp>
        <p:nvSpPr>
          <p:cNvPr id="232" name="ZoneTexte 10"/>
          <p:cNvSpPr txBox="1"/>
          <p:nvPr/>
        </p:nvSpPr>
        <p:spPr>
          <a:xfrm>
            <a:off x="770577" y="1088039"/>
            <a:ext cx="7647218" cy="9885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1600">
                <a:latin typeface="Times New Roman"/>
                <a:ea typeface="Times New Roman"/>
                <a:cs typeface="Times New Roman"/>
                <a:sym typeface="Times New Roman"/>
              </a:defRPr>
            </a:lvl1pPr>
          </a:lstStyle>
          <a:p>
            <a:pPr/>
            <a:r>
              <a:t>L'une des différences fondamentales entre les objets et les primitives est que les objets sont stockés et copiés "par référence", alors que les valeurs primitives : chaînes, nombres, booléens, etc. sont toujours copiées "comme une valeur entière".</a:t>
            </a:r>
          </a:p>
        </p:txBody>
      </p:sp>
      <p:pic>
        <p:nvPicPr>
          <p:cNvPr id="233" name="Image 4" descr="Image 4"/>
          <p:cNvPicPr>
            <a:picLocks noChangeAspect="1"/>
          </p:cNvPicPr>
          <p:nvPr/>
        </p:nvPicPr>
        <p:blipFill>
          <a:blip r:embed="rId2">
            <a:extLst/>
          </a:blip>
          <a:stretch>
            <a:fillRect/>
          </a:stretch>
        </p:blipFill>
        <p:spPr>
          <a:xfrm>
            <a:off x="5996497" y="2571750"/>
            <a:ext cx="2170818" cy="1656001"/>
          </a:xfrm>
          <a:prstGeom prst="rect">
            <a:avLst/>
          </a:prstGeom>
          <a:ln w="12700">
            <a:miter lim="400000"/>
          </a:ln>
        </p:spPr>
      </p:pic>
      <p:grpSp>
        <p:nvGrpSpPr>
          <p:cNvPr id="236" name="Rectangle 5"/>
          <p:cNvGrpSpPr/>
          <p:nvPr/>
        </p:nvGrpSpPr>
        <p:grpSpPr>
          <a:xfrm>
            <a:off x="1068709" y="2633404"/>
            <a:ext cx="754912" cy="606057"/>
            <a:chOff x="0" y="0"/>
            <a:chExt cx="754910" cy="606056"/>
          </a:xfrm>
        </p:grpSpPr>
        <p:sp>
          <p:nvSpPr>
            <p:cNvPr id="234" name="Rectangle"/>
            <p:cNvSpPr/>
            <p:nvPr/>
          </p:nvSpPr>
          <p:spPr>
            <a:xfrm>
              <a:off x="0" y="-1"/>
              <a:ext cx="754911" cy="606058"/>
            </a:xfrm>
            <a:prstGeom prst="rect">
              <a:avLst/>
            </a:prstGeom>
            <a:gradFill flip="none" rotWithShape="1">
              <a:gsLst>
                <a:gs pos="0">
                  <a:schemeClr val="accent4"/>
                </a:gs>
                <a:gs pos="100000">
                  <a:schemeClr val="accent4">
                    <a:hueOff val="-473915"/>
                    <a:lumOff val="24720"/>
                  </a:schemeClr>
                </a:gs>
              </a:gsLst>
              <a:lin ang="16200000" scaled="0"/>
            </a:gradFill>
            <a:ln w="9525" cap="flat">
              <a:solidFill>
                <a:srgbClr val="FEA83A"/>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35" name="message"/>
            <p:cNvSpPr txBox="1"/>
            <p:nvPr/>
          </p:nvSpPr>
          <p:spPr>
            <a:xfrm>
              <a:off x="50482" y="165295"/>
              <a:ext cx="653947" cy="2754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message</a:t>
              </a:r>
            </a:p>
          </p:txBody>
        </p:sp>
      </p:grpSp>
      <p:grpSp>
        <p:nvGrpSpPr>
          <p:cNvPr id="239" name="Rectangle 7"/>
          <p:cNvGrpSpPr/>
          <p:nvPr/>
        </p:nvGrpSpPr>
        <p:grpSpPr>
          <a:xfrm>
            <a:off x="3500408" y="2633404"/>
            <a:ext cx="754912" cy="606057"/>
            <a:chOff x="0" y="0"/>
            <a:chExt cx="754910" cy="606056"/>
          </a:xfrm>
        </p:grpSpPr>
        <p:sp>
          <p:nvSpPr>
            <p:cNvPr id="237" name="Rectangle"/>
            <p:cNvSpPr/>
            <p:nvPr/>
          </p:nvSpPr>
          <p:spPr>
            <a:xfrm>
              <a:off x="0" y="-1"/>
              <a:ext cx="754911" cy="606058"/>
            </a:xfrm>
            <a:prstGeom prst="rect">
              <a:avLst/>
            </a:prstGeom>
            <a:gradFill flip="none" rotWithShape="1">
              <a:gsLst>
                <a:gs pos="0">
                  <a:schemeClr val="accent4"/>
                </a:gs>
                <a:gs pos="100000">
                  <a:schemeClr val="accent4">
                    <a:hueOff val="-473915"/>
                    <a:lumOff val="24720"/>
                  </a:schemeClr>
                </a:gs>
              </a:gsLst>
              <a:lin ang="16200000" scaled="0"/>
            </a:gradFill>
            <a:ln w="9525" cap="flat">
              <a:solidFill>
                <a:srgbClr val="FEA83A"/>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38" name="phrase"/>
            <p:cNvSpPr txBox="1"/>
            <p:nvPr/>
          </p:nvSpPr>
          <p:spPr>
            <a:xfrm>
              <a:off x="50482" y="165295"/>
              <a:ext cx="653947" cy="2754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phrase</a:t>
              </a:r>
            </a:p>
          </p:txBody>
        </p:sp>
      </p:grpSp>
      <p:grpSp>
        <p:nvGrpSpPr>
          <p:cNvPr id="242" name="Rectangle 11"/>
          <p:cNvGrpSpPr/>
          <p:nvPr/>
        </p:nvGrpSpPr>
        <p:grpSpPr>
          <a:xfrm>
            <a:off x="1823621" y="2633404"/>
            <a:ext cx="754912" cy="336256"/>
            <a:chOff x="0" y="0"/>
            <a:chExt cx="754910" cy="336255"/>
          </a:xfrm>
        </p:grpSpPr>
        <p:sp>
          <p:nvSpPr>
            <p:cNvPr id="240" name="Rectangle"/>
            <p:cNvSpPr/>
            <p:nvPr/>
          </p:nvSpPr>
          <p:spPr>
            <a:xfrm>
              <a:off x="0" y="-1"/>
              <a:ext cx="754911" cy="336257"/>
            </a:xfrm>
            <a:prstGeom prst="rect">
              <a:avLst/>
            </a:prstGeom>
            <a:solidFill>
              <a:srgbClr val="000000"/>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a:solidFill>
                    <a:srgbClr val="FFFFFF"/>
                  </a:solidFill>
                </a:defRPr>
              </a:pPr>
            </a:p>
          </p:txBody>
        </p:sp>
        <p:sp>
          <p:nvSpPr>
            <p:cNvPr id="241" name="Salut!"/>
            <p:cNvSpPr txBox="1"/>
            <p:nvPr/>
          </p:nvSpPr>
          <p:spPr>
            <a:xfrm>
              <a:off x="64769" y="30394"/>
              <a:ext cx="625372" cy="2754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Salut!</a:t>
              </a:r>
            </a:p>
          </p:txBody>
        </p:sp>
      </p:grpSp>
      <p:grpSp>
        <p:nvGrpSpPr>
          <p:cNvPr id="245" name="Rectangle 16"/>
          <p:cNvGrpSpPr/>
          <p:nvPr/>
        </p:nvGrpSpPr>
        <p:grpSpPr>
          <a:xfrm>
            <a:off x="4279181" y="2633404"/>
            <a:ext cx="754912" cy="336256"/>
            <a:chOff x="0" y="0"/>
            <a:chExt cx="754910" cy="336255"/>
          </a:xfrm>
        </p:grpSpPr>
        <p:sp>
          <p:nvSpPr>
            <p:cNvPr id="243" name="Rectangle"/>
            <p:cNvSpPr/>
            <p:nvPr/>
          </p:nvSpPr>
          <p:spPr>
            <a:xfrm>
              <a:off x="0" y="-1"/>
              <a:ext cx="754911" cy="336257"/>
            </a:xfrm>
            <a:prstGeom prst="rect">
              <a:avLst/>
            </a:prstGeom>
            <a:solidFill>
              <a:srgbClr val="000000"/>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a:solidFill>
                    <a:srgbClr val="FFFFFF"/>
                  </a:solidFill>
                </a:defRPr>
              </a:pPr>
            </a:p>
          </p:txBody>
        </p:sp>
        <p:sp>
          <p:nvSpPr>
            <p:cNvPr id="244" name="Salut!"/>
            <p:cNvSpPr txBox="1"/>
            <p:nvPr/>
          </p:nvSpPr>
          <p:spPr>
            <a:xfrm>
              <a:off x="64769" y="30394"/>
              <a:ext cx="625372" cy="2754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Salut!</a:t>
              </a:r>
            </a:p>
          </p:txBody>
        </p:sp>
      </p:grpSp>
      <p:sp>
        <p:nvSpPr>
          <p:cNvPr id="246" name="Connecteur droit avec flèche 19"/>
          <p:cNvSpPr/>
          <p:nvPr/>
        </p:nvSpPr>
        <p:spPr>
          <a:xfrm flipV="1">
            <a:off x="2578531" y="2801531"/>
            <a:ext cx="945739" cy="2"/>
          </a:xfrm>
          <a:prstGeom prst="line">
            <a:avLst/>
          </a:prstGeom>
          <a:ln>
            <a:solidFill>
              <a:srgbClr val="EF8600"/>
            </a:solidFill>
            <a:tailEnd type="triangle"/>
          </a:ln>
        </p:spPr>
        <p:txBody>
          <a:bodyPr lIns="45719" rIns="45719"/>
          <a:lstStyle/>
          <a:p>
            <a:pPr/>
          </a:p>
        </p:txBody>
      </p:sp>
      <p:sp>
        <p:nvSpPr>
          <p:cNvPr id="247" name="Connecteur droit avec flèche 20"/>
          <p:cNvSpPr/>
          <p:nvPr/>
        </p:nvSpPr>
        <p:spPr>
          <a:xfrm>
            <a:off x="3877864" y="3239461"/>
            <a:ext cx="1" cy="577628"/>
          </a:xfrm>
          <a:prstGeom prst="line">
            <a:avLst/>
          </a:prstGeom>
          <a:ln>
            <a:solidFill>
              <a:srgbClr val="EF8600"/>
            </a:solidFill>
            <a:tailEnd type="triangle"/>
          </a:ln>
        </p:spPr>
        <p:txBody>
          <a:bodyPr lIns="45719" rIns="45719"/>
          <a:lstStyle/>
          <a:p>
            <a:pPr/>
          </a:p>
        </p:txBody>
      </p:sp>
      <p:grpSp>
        <p:nvGrpSpPr>
          <p:cNvPr id="250" name="Rectangle 25"/>
          <p:cNvGrpSpPr/>
          <p:nvPr/>
        </p:nvGrpSpPr>
        <p:grpSpPr>
          <a:xfrm>
            <a:off x="3525565" y="3811625"/>
            <a:ext cx="754912" cy="606057"/>
            <a:chOff x="0" y="0"/>
            <a:chExt cx="754910" cy="606056"/>
          </a:xfrm>
        </p:grpSpPr>
        <p:sp>
          <p:nvSpPr>
            <p:cNvPr id="248" name="Rectangle"/>
            <p:cNvSpPr/>
            <p:nvPr/>
          </p:nvSpPr>
          <p:spPr>
            <a:xfrm>
              <a:off x="0" y="-1"/>
              <a:ext cx="754911" cy="606058"/>
            </a:xfrm>
            <a:prstGeom prst="rect">
              <a:avLst/>
            </a:prstGeom>
            <a:gradFill flip="none" rotWithShape="1">
              <a:gsLst>
                <a:gs pos="0">
                  <a:schemeClr val="accent4"/>
                </a:gs>
                <a:gs pos="100000">
                  <a:schemeClr val="accent4">
                    <a:hueOff val="-473915"/>
                    <a:lumOff val="24720"/>
                  </a:schemeClr>
                </a:gs>
              </a:gsLst>
              <a:lin ang="16200000" scaled="0"/>
            </a:gradFill>
            <a:ln w="9525" cap="flat">
              <a:solidFill>
                <a:srgbClr val="FEA83A"/>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49" name="phrase"/>
            <p:cNvSpPr txBox="1"/>
            <p:nvPr/>
          </p:nvSpPr>
          <p:spPr>
            <a:xfrm>
              <a:off x="50482" y="165295"/>
              <a:ext cx="653947" cy="2754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phrase</a:t>
              </a:r>
            </a:p>
          </p:txBody>
        </p:sp>
      </p:grpSp>
      <p:grpSp>
        <p:nvGrpSpPr>
          <p:cNvPr id="253" name="Rectangle 26"/>
          <p:cNvGrpSpPr/>
          <p:nvPr/>
        </p:nvGrpSpPr>
        <p:grpSpPr>
          <a:xfrm>
            <a:off x="4304338" y="3746769"/>
            <a:ext cx="754912" cy="465967"/>
            <a:chOff x="0" y="0"/>
            <a:chExt cx="754910" cy="465965"/>
          </a:xfrm>
        </p:grpSpPr>
        <p:sp>
          <p:nvSpPr>
            <p:cNvPr id="251" name="Rectangle"/>
            <p:cNvSpPr/>
            <p:nvPr/>
          </p:nvSpPr>
          <p:spPr>
            <a:xfrm>
              <a:off x="0" y="64855"/>
              <a:ext cx="754911" cy="336256"/>
            </a:xfrm>
            <a:prstGeom prst="rect">
              <a:avLst/>
            </a:prstGeom>
            <a:solidFill>
              <a:srgbClr val="000000"/>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a:solidFill>
                    <a:srgbClr val="FFFFFF"/>
                  </a:solidFill>
                </a:defRPr>
              </a:pPr>
            </a:p>
          </p:txBody>
        </p:sp>
        <p:sp>
          <p:nvSpPr>
            <p:cNvPr id="252" name="Bonjour"/>
            <p:cNvSpPr txBox="1"/>
            <p:nvPr/>
          </p:nvSpPr>
          <p:spPr>
            <a:xfrm>
              <a:off x="64769" y="0"/>
              <a:ext cx="625372" cy="465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Bonjour</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Google Shape;110;p19"/>
          <p:cNvSpPr txBox="1"/>
          <p:nvPr/>
        </p:nvSpPr>
        <p:spPr>
          <a:xfrm>
            <a:off x="595422" y="462555"/>
            <a:ext cx="6604191"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Planification : setTimeout et setInterval</a:t>
            </a:r>
          </a:p>
        </p:txBody>
      </p:sp>
      <p:sp>
        <p:nvSpPr>
          <p:cNvPr id="121" name="ZoneTexte 7"/>
          <p:cNvSpPr txBox="1"/>
          <p:nvPr/>
        </p:nvSpPr>
        <p:spPr>
          <a:xfrm>
            <a:off x="641142" y="991635"/>
            <a:ext cx="7851080" cy="5400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Nous pouvons décider d'exécuter une fonction non pas maintenant, mais à un certain moment plus tard. C'est ce qu'on appelle « programmer un appel ».</a:t>
            </a:r>
          </a:p>
        </p:txBody>
      </p:sp>
      <p:sp>
        <p:nvSpPr>
          <p:cNvPr id="122" name="ZoneTexte 9"/>
          <p:cNvSpPr txBox="1"/>
          <p:nvPr/>
        </p:nvSpPr>
        <p:spPr>
          <a:xfrm>
            <a:off x="641141" y="1687060"/>
            <a:ext cx="4480561"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Il existe deux méthodes pour cela :</a:t>
            </a:r>
          </a:p>
        </p:txBody>
      </p:sp>
      <p:sp>
        <p:nvSpPr>
          <p:cNvPr id="123" name="Rectangle 1"/>
          <p:cNvSpPr txBox="1"/>
          <p:nvPr/>
        </p:nvSpPr>
        <p:spPr>
          <a:xfrm>
            <a:off x="641142" y="2189243"/>
            <a:ext cx="7851080" cy="98857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lnSpc>
                <a:spcPct val="150000"/>
              </a:lnSpc>
              <a:buSzPct val="100000"/>
              <a:buChar char="✓"/>
              <a:defRPr b="1" sz="1600">
                <a:solidFill>
                  <a:srgbClr val="EF8600"/>
                </a:solidFill>
                <a:latin typeface="Times New Roman"/>
                <a:ea typeface="Times New Roman"/>
                <a:cs typeface="Times New Roman"/>
                <a:sym typeface="Times New Roman"/>
              </a:defRPr>
            </a:pPr>
            <a:r>
              <a:t>setTimeout</a:t>
            </a:r>
            <a:r>
              <a:rPr b="0">
                <a:solidFill>
                  <a:srgbClr val="000000"/>
                </a:solidFill>
              </a:rPr>
              <a:t> : nous permet d'exécuter une fonction une fois après l'intervalle de temps. </a:t>
            </a:r>
            <a:endParaRPr b="0">
              <a:solidFill>
                <a:srgbClr val="000000"/>
              </a:solidFill>
            </a:endParaRPr>
          </a:p>
          <a:p>
            <a:pPr marL="285750" indent="-285750">
              <a:lnSpc>
                <a:spcPct val="150000"/>
              </a:lnSpc>
              <a:buSzPct val="100000"/>
              <a:buChar char="✓"/>
              <a:defRPr b="1" sz="1600">
                <a:solidFill>
                  <a:srgbClr val="EF8600"/>
                </a:solidFill>
                <a:latin typeface="Times New Roman"/>
                <a:ea typeface="Times New Roman"/>
                <a:cs typeface="Times New Roman"/>
                <a:sym typeface="Times New Roman"/>
              </a:defRPr>
            </a:pPr>
            <a:r>
              <a:t>setInterval</a:t>
            </a:r>
            <a:r>
              <a:rPr b="0">
                <a:solidFill>
                  <a:srgbClr val="000000"/>
                </a:solidFill>
              </a:rPr>
              <a:t> : nous permet d'exécuter une fonction à plusieurs reprises, en commençant après l'intervalle de temps, puis en répétant continuellement à cet intervalle.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Google Shape;164;p25"/>
          <p:cNvSpPr txBox="1"/>
          <p:nvPr/>
        </p:nvSpPr>
        <p:spPr>
          <a:xfrm>
            <a:off x="837282" y="474642"/>
            <a:ext cx="6883798"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Référence d’objet et copie</a:t>
            </a:r>
          </a:p>
        </p:txBody>
      </p:sp>
      <p:sp>
        <p:nvSpPr>
          <p:cNvPr id="256" name="ZoneTexte 6"/>
          <p:cNvSpPr txBox="1"/>
          <p:nvPr/>
        </p:nvSpPr>
        <p:spPr>
          <a:xfrm>
            <a:off x="770576" y="1023532"/>
            <a:ext cx="7636586"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Une variable affectée à un objet ne stocke pas l'objet lui-même, mais son "adresse en mémoire"  en d'autres termes "une référence" à celui-ci.</a:t>
            </a:r>
          </a:p>
        </p:txBody>
      </p:sp>
      <p:grpSp>
        <p:nvGrpSpPr>
          <p:cNvPr id="259" name="Rectangle 2"/>
          <p:cNvGrpSpPr/>
          <p:nvPr/>
        </p:nvGrpSpPr>
        <p:grpSpPr>
          <a:xfrm>
            <a:off x="1446724" y="1840287"/>
            <a:ext cx="754911" cy="606057"/>
            <a:chOff x="0" y="0"/>
            <a:chExt cx="754910" cy="606056"/>
          </a:xfrm>
        </p:grpSpPr>
        <p:sp>
          <p:nvSpPr>
            <p:cNvPr id="257" name="Rectangle"/>
            <p:cNvSpPr/>
            <p:nvPr/>
          </p:nvSpPr>
          <p:spPr>
            <a:xfrm>
              <a:off x="0" y="-1"/>
              <a:ext cx="754911" cy="606058"/>
            </a:xfrm>
            <a:prstGeom prst="rect">
              <a:avLst/>
            </a:prstGeom>
            <a:gradFill flip="none" rotWithShape="1">
              <a:gsLst>
                <a:gs pos="0">
                  <a:schemeClr val="accent4"/>
                </a:gs>
                <a:gs pos="100000">
                  <a:schemeClr val="accent4">
                    <a:hueOff val="-473915"/>
                    <a:lumOff val="24720"/>
                  </a:schemeClr>
                </a:gs>
              </a:gsLst>
              <a:lin ang="16200000" scaled="0"/>
            </a:gradFill>
            <a:ln w="9525" cap="flat">
              <a:solidFill>
                <a:srgbClr val="FEA83A"/>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58" name="user"/>
            <p:cNvSpPr txBox="1"/>
            <p:nvPr/>
          </p:nvSpPr>
          <p:spPr>
            <a:xfrm>
              <a:off x="50482" y="165295"/>
              <a:ext cx="653947" cy="2754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user</a:t>
              </a:r>
            </a:p>
          </p:txBody>
        </p:sp>
      </p:grpSp>
      <p:grpSp>
        <p:nvGrpSpPr>
          <p:cNvPr id="262" name="Rectangle 3"/>
          <p:cNvGrpSpPr/>
          <p:nvPr/>
        </p:nvGrpSpPr>
        <p:grpSpPr>
          <a:xfrm>
            <a:off x="3147373" y="1967245"/>
            <a:ext cx="754912" cy="336256"/>
            <a:chOff x="0" y="0"/>
            <a:chExt cx="754910" cy="336255"/>
          </a:xfrm>
        </p:grpSpPr>
        <p:sp>
          <p:nvSpPr>
            <p:cNvPr id="260" name="Rectangle"/>
            <p:cNvSpPr/>
            <p:nvPr/>
          </p:nvSpPr>
          <p:spPr>
            <a:xfrm>
              <a:off x="0" y="-1"/>
              <a:ext cx="754911" cy="336257"/>
            </a:xfrm>
            <a:prstGeom prst="rect">
              <a:avLst/>
            </a:prstGeom>
            <a:solidFill>
              <a:srgbClr val="000000"/>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b="1" sz="1200">
                  <a:solidFill>
                    <a:srgbClr val="FFFFFF"/>
                  </a:solidFill>
                  <a:latin typeface="Times New Roman"/>
                  <a:ea typeface="Times New Roman"/>
                  <a:cs typeface="Times New Roman"/>
                  <a:sym typeface="Times New Roman"/>
                </a:defRPr>
              </a:pPr>
            </a:p>
          </p:txBody>
        </p:sp>
        <p:sp>
          <p:nvSpPr>
            <p:cNvPr id="261" name="name"/>
            <p:cNvSpPr txBox="1"/>
            <p:nvPr/>
          </p:nvSpPr>
          <p:spPr>
            <a:xfrm>
              <a:off x="64769" y="30394"/>
              <a:ext cx="625372" cy="2754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name</a:t>
              </a:r>
            </a:p>
          </p:txBody>
        </p:sp>
      </p:grpSp>
      <p:sp>
        <p:nvSpPr>
          <p:cNvPr id="263" name="Connecteur droit avec flèche 5"/>
          <p:cNvSpPr/>
          <p:nvPr/>
        </p:nvSpPr>
        <p:spPr>
          <a:xfrm flipV="1">
            <a:off x="2201634" y="2143314"/>
            <a:ext cx="945740" cy="2"/>
          </a:xfrm>
          <a:prstGeom prst="line">
            <a:avLst/>
          </a:prstGeom>
          <a:ln>
            <a:solidFill>
              <a:srgbClr val="EF8600"/>
            </a:solidFill>
            <a:tailEnd type="triangle"/>
          </a:ln>
        </p:spPr>
        <p:txBody>
          <a:bodyPr lIns="45719" rIns="45719"/>
          <a:lstStyle/>
          <a:p>
            <a:pPr/>
          </a:p>
        </p:txBody>
      </p:sp>
      <p:pic>
        <p:nvPicPr>
          <p:cNvPr id="264" name="Image 12" descr="Image 12"/>
          <p:cNvPicPr>
            <a:picLocks noChangeAspect="1"/>
          </p:cNvPicPr>
          <p:nvPr/>
        </p:nvPicPr>
        <p:blipFill>
          <a:blip r:embed="rId2">
            <a:extLst/>
          </a:blip>
          <a:stretch>
            <a:fillRect/>
          </a:stretch>
        </p:blipFill>
        <p:spPr>
          <a:xfrm>
            <a:off x="6198087" y="1819314"/>
            <a:ext cx="1309642" cy="648001"/>
          </a:xfrm>
          <a:prstGeom prst="rect">
            <a:avLst/>
          </a:prstGeom>
          <a:ln w="12700">
            <a:miter lim="400000"/>
          </a:ln>
        </p:spPr>
      </p:pic>
      <p:grpSp>
        <p:nvGrpSpPr>
          <p:cNvPr id="267" name="Rectangle 15"/>
          <p:cNvGrpSpPr/>
          <p:nvPr/>
        </p:nvGrpSpPr>
        <p:grpSpPr>
          <a:xfrm>
            <a:off x="1446723" y="3021133"/>
            <a:ext cx="754912" cy="606058"/>
            <a:chOff x="0" y="0"/>
            <a:chExt cx="754910" cy="606056"/>
          </a:xfrm>
        </p:grpSpPr>
        <p:sp>
          <p:nvSpPr>
            <p:cNvPr id="265" name="Rectangle"/>
            <p:cNvSpPr/>
            <p:nvPr/>
          </p:nvSpPr>
          <p:spPr>
            <a:xfrm>
              <a:off x="0" y="-1"/>
              <a:ext cx="754911" cy="606058"/>
            </a:xfrm>
            <a:prstGeom prst="rect">
              <a:avLst/>
            </a:prstGeom>
            <a:gradFill flip="none" rotWithShape="1">
              <a:gsLst>
                <a:gs pos="0">
                  <a:schemeClr val="accent4"/>
                </a:gs>
                <a:gs pos="100000">
                  <a:schemeClr val="accent4">
                    <a:hueOff val="-473915"/>
                    <a:lumOff val="24720"/>
                  </a:schemeClr>
                </a:gs>
              </a:gsLst>
              <a:lin ang="16200000" scaled="0"/>
            </a:gradFill>
            <a:ln w="9525" cap="flat">
              <a:solidFill>
                <a:srgbClr val="FEA83A"/>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66" name="user"/>
            <p:cNvSpPr txBox="1"/>
            <p:nvPr/>
          </p:nvSpPr>
          <p:spPr>
            <a:xfrm>
              <a:off x="50482" y="165295"/>
              <a:ext cx="653947" cy="2754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user</a:t>
              </a:r>
            </a:p>
          </p:txBody>
        </p:sp>
      </p:grpSp>
      <p:grpSp>
        <p:nvGrpSpPr>
          <p:cNvPr id="270" name="Rectangle 16"/>
          <p:cNvGrpSpPr/>
          <p:nvPr/>
        </p:nvGrpSpPr>
        <p:grpSpPr>
          <a:xfrm>
            <a:off x="3147373" y="3151003"/>
            <a:ext cx="754912" cy="336256"/>
            <a:chOff x="0" y="0"/>
            <a:chExt cx="754910" cy="336255"/>
          </a:xfrm>
        </p:grpSpPr>
        <p:sp>
          <p:nvSpPr>
            <p:cNvPr id="268" name="Rectangle"/>
            <p:cNvSpPr/>
            <p:nvPr/>
          </p:nvSpPr>
          <p:spPr>
            <a:xfrm>
              <a:off x="0" y="-1"/>
              <a:ext cx="754911" cy="336257"/>
            </a:xfrm>
            <a:prstGeom prst="rect">
              <a:avLst/>
            </a:prstGeom>
            <a:solidFill>
              <a:srgbClr val="000000"/>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b="1" sz="1200">
                  <a:solidFill>
                    <a:srgbClr val="FFFFFF"/>
                  </a:solidFill>
                  <a:latin typeface="Times New Roman"/>
                  <a:ea typeface="Times New Roman"/>
                  <a:cs typeface="Times New Roman"/>
                  <a:sym typeface="Times New Roman"/>
                </a:defRPr>
              </a:pPr>
            </a:p>
          </p:txBody>
        </p:sp>
        <p:sp>
          <p:nvSpPr>
            <p:cNvPr id="269" name="name"/>
            <p:cNvSpPr txBox="1"/>
            <p:nvPr/>
          </p:nvSpPr>
          <p:spPr>
            <a:xfrm>
              <a:off x="64769" y="30394"/>
              <a:ext cx="625372" cy="2754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name</a:t>
              </a:r>
            </a:p>
          </p:txBody>
        </p:sp>
      </p:grpSp>
      <p:sp>
        <p:nvSpPr>
          <p:cNvPr id="271" name="Connecteur droit avec flèche 18"/>
          <p:cNvSpPr/>
          <p:nvPr/>
        </p:nvSpPr>
        <p:spPr>
          <a:xfrm flipV="1">
            <a:off x="2201634" y="3327072"/>
            <a:ext cx="945740" cy="2"/>
          </a:xfrm>
          <a:prstGeom prst="line">
            <a:avLst/>
          </a:prstGeom>
          <a:ln>
            <a:solidFill>
              <a:srgbClr val="EF8600"/>
            </a:solidFill>
            <a:tailEnd type="triangle"/>
          </a:ln>
        </p:spPr>
        <p:txBody>
          <a:bodyPr lIns="45719" rIns="45719"/>
          <a:lstStyle/>
          <a:p>
            <a:pPr/>
          </a:p>
        </p:txBody>
      </p:sp>
      <p:grpSp>
        <p:nvGrpSpPr>
          <p:cNvPr id="274" name="Rectangle 20"/>
          <p:cNvGrpSpPr/>
          <p:nvPr/>
        </p:nvGrpSpPr>
        <p:grpSpPr>
          <a:xfrm>
            <a:off x="4921756" y="3016101"/>
            <a:ext cx="754912" cy="606057"/>
            <a:chOff x="0" y="0"/>
            <a:chExt cx="754910" cy="606056"/>
          </a:xfrm>
        </p:grpSpPr>
        <p:sp>
          <p:nvSpPr>
            <p:cNvPr id="272" name="Rectangle"/>
            <p:cNvSpPr/>
            <p:nvPr/>
          </p:nvSpPr>
          <p:spPr>
            <a:xfrm>
              <a:off x="0" y="-1"/>
              <a:ext cx="754911" cy="606058"/>
            </a:xfrm>
            <a:prstGeom prst="rect">
              <a:avLst/>
            </a:prstGeom>
            <a:gradFill flip="none" rotWithShape="1">
              <a:gsLst>
                <a:gs pos="0">
                  <a:schemeClr val="accent4"/>
                </a:gs>
                <a:gs pos="100000">
                  <a:schemeClr val="accent4">
                    <a:hueOff val="-473915"/>
                    <a:lumOff val="24720"/>
                  </a:schemeClr>
                </a:gs>
              </a:gsLst>
              <a:lin ang="16200000" scaled="0"/>
            </a:gradFill>
            <a:ln w="9525" cap="flat">
              <a:solidFill>
                <a:srgbClr val="FEA83A"/>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73" name="admin"/>
            <p:cNvSpPr txBox="1"/>
            <p:nvPr/>
          </p:nvSpPr>
          <p:spPr>
            <a:xfrm>
              <a:off x="50482" y="165295"/>
              <a:ext cx="653947" cy="2754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admin</a:t>
              </a:r>
            </a:p>
          </p:txBody>
        </p:sp>
      </p:grpSp>
      <p:sp>
        <p:nvSpPr>
          <p:cNvPr id="277" name="Connecteur droit avec flèche 22"/>
          <p:cNvSpPr/>
          <p:nvPr/>
        </p:nvSpPr>
        <p:spPr>
          <a:xfrm>
            <a:off x="3921279" y="3319130"/>
            <a:ext cx="995715"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a:solidFill>
              <a:srgbClr val="EF8600"/>
            </a:solidFill>
            <a:tailEnd type="triangle"/>
          </a:ln>
        </p:spPr>
        <p:txBody>
          <a:bodyPr/>
          <a:lstStyle/>
          <a:p>
            <a:pPr/>
          </a:p>
        </p:txBody>
      </p:sp>
      <p:pic>
        <p:nvPicPr>
          <p:cNvPr id="276" name="Image 29" descr="Image 29"/>
          <p:cNvPicPr>
            <a:picLocks noChangeAspect="1"/>
          </p:cNvPicPr>
          <p:nvPr/>
        </p:nvPicPr>
        <p:blipFill>
          <a:blip r:embed="rId3">
            <a:extLst/>
          </a:blip>
          <a:stretch>
            <a:fillRect/>
          </a:stretch>
        </p:blipFill>
        <p:spPr>
          <a:xfrm>
            <a:off x="6198087" y="2820714"/>
            <a:ext cx="2304001" cy="133308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Google Shape;164;p25"/>
          <p:cNvSpPr txBox="1"/>
          <p:nvPr/>
        </p:nvSpPr>
        <p:spPr>
          <a:xfrm>
            <a:off x="809917" y="38988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Clonage et fusion, Object.assign</a:t>
            </a:r>
          </a:p>
        </p:txBody>
      </p:sp>
      <p:sp>
        <p:nvSpPr>
          <p:cNvPr id="280" name="ZoneTexte 17"/>
          <p:cNvSpPr txBox="1"/>
          <p:nvPr/>
        </p:nvSpPr>
        <p:spPr>
          <a:xfrm>
            <a:off x="770576" y="907972"/>
            <a:ext cx="7891769"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Ainsi, la copie d'une variable d'objet crée une référence supplémentaire au même objet.</a:t>
            </a:r>
          </a:p>
        </p:txBody>
      </p:sp>
      <p:sp>
        <p:nvSpPr>
          <p:cNvPr id="281" name="ZoneTexte 19"/>
          <p:cNvSpPr txBox="1"/>
          <p:nvPr/>
        </p:nvSpPr>
        <p:spPr>
          <a:xfrm>
            <a:off x="770576" y="1246526"/>
            <a:ext cx="542501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Mais que se passe-t-il si nous devons dupliquer un objet ?</a:t>
            </a:r>
          </a:p>
        </p:txBody>
      </p:sp>
      <p:sp>
        <p:nvSpPr>
          <p:cNvPr id="282" name="ZoneTexte 21"/>
          <p:cNvSpPr txBox="1"/>
          <p:nvPr/>
        </p:nvSpPr>
        <p:spPr>
          <a:xfrm>
            <a:off x="770577" y="1554302"/>
            <a:ext cx="7987460"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Nous pouvons créer un nouvel objet et reproduire la structure de l'existant, en itérant sur ses propriétés et en les copiant au niveau primitif.</a:t>
            </a:r>
          </a:p>
        </p:txBody>
      </p:sp>
      <p:pic>
        <p:nvPicPr>
          <p:cNvPr id="283" name="Image 9" descr="Image 9"/>
          <p:cNvPicPr>
            <a:picLocks noChangeAspect="1"/>
          </p:cNvPicPr>
          <p:nvPr/>
        </p:nvPicPr>
        <p:blipFill>
          <a:blip r:embed="rId2">
            <a:extLst/>
          </a:blip>
          <a:stretch>
            <a:fillRect/>
          </a:stretch>
        </p:blipFill>
        <p:spPr>
          <a:xfrm>
            <a:off x="3132209" y="2113544"/>
            <a:ext cx="2331817" cy="25200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Google Shape;164;p25"/>
          <p:cNvSpPr txBox="1"/>
          <p:nvPr/>
        </p:nvSpPr>
        <p:spPr>
          <a:xfrm>
            <a:off x="724856" y="335963"/>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Cloner avec « Object.assign »</a:t>
            </a:r>
          </a:p>
        </p:txBody>
      </p:sp>
      <p:sp>
        <p:nvSpPr>
          <p:cNvPr id="286" name="Rectangle 1"/>
          <p:cNvSpPr txBox="1"/>
          <p:nvPr/>
        </p:nvSpPr>
        <p:spPr>
          <a:xfrm>
            <a:off x="619876" y="1480969"/>
            <a:ext cx="7723490" cy="8966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a:latin typeface="Times New Roman"/>
                <a:ea typeface="Times New Roman"/>
                <a:cs typeface="Times New Roman"/>
                <a:sym typeface="Times New Roman"/>
              </a:defRPr>
            </a:pPr>
            <a:r>
              <a:t>Le premier argument </a:t>
            </a:r>
            <a:r>
              <a:rPr b="1">
                <a:solidFill>
                  <a:srgbClr val="EF8600"/>
                </a:solidFill>
              </a:rPr>
              <a:t>dest</a:t>
            </a:r>
            <a:r>
              <a:t> est un objet cible. </a:t>
            </a:r>
          </a:p>
          <a:p>
            <a:pPr marL="285750" indent="-285750">
              <a:buSzPct val="100000"/>
              <a:buChar char="✓"/>
              <a:defRPr>
                <a:latin typeface="Times New Roman"/>
                <a:ea typeface="Times New Roman"/>
                <a:cs typeface="Times New Roman"/>
                <a:sym typeface="Times New Roman"/>
              </a:defRPr>
            </a:pPr>
            <a:r>
              <a:t>Les autres arguments </a:t>
            </a:r>
            <a:r>
              <a:rPr b="1"/>
              <a:t>src1</a:t>
            </a:r>
            <a:r>
              <a:t>, ..., </a:t>
            </a:r>
            <a:r>
              <a:rPr b="1"/>
              <a:t>srcN </a:t>
            </a:r>
            <a:r>
              <a:t>(il peut y en avoir autant que nécessaire) sont des objets source. </a:t>
            </a:r>
          </a:p>
          <a:p>
            <a:pPr marL="285750" indent="-285750">
              <a:buSzPct val="100000"/>
              <a:buChar char="✓"/>
              <a:defRPr>
                <a:latin typeface="Times New Roman"/>
                <a:ea typeface="Times New Roman"/>
                <a:cs typeface="Times New Roman"/>
                <a:sym typeface="Times New Roman"/>
              </a:defRPr>
            </a:pPr>
            <a:r>
              <a:t>Il copie les propriétés de tous les objets source </a:t>
            </a:r>
            <a:r>
              <a:rPr b="1"/>
              <a:t>src1, ..., srcN </a:t>
            </a:r>
            <a:r>
              <a:t>dans la cible </a:t>
            </a:r>
            <a:r>
              <a:rPr b="1"/>
              <a:t>dest</a:t>
            </a:r>
            <a:r>
              <a:t>. En d'autres termes, les propriétés de tous les arguments à partir du second sont copiées dans le premier objet. </a:t>
            </a:r>
          </a:p>
        </p:txBody>
      </p:sp>
      <p:pic>
        <p:nvPicPr>
          <p:cNvPr id="287" name="Image 3" descr="Image 3"/>
          <p:cNvPicPr>
            <a:picLocks noChangeAspect="1"/>
          </p:cNvPicPr>
          <p:nvPr/>
        </p:nvPicPr>
        <p:blipFill>
          <a:blip r:embed="rId2">
            <a:extLst/>
          </a:blip>
          <a:stretch>
            <a:fillRect/>
          </a:stretch>
        </p:blipFill>
        <p:spPr>
          <a:xfrm>
            <a:off x="935774" y="966967"/>
            <a:ext cx="3933826" cy="295276"/>
          </a:xfrm>
          <a:prstGeom prst="rect">
            <a:avLst/>
          </a:prstGeom>
          <a:ln w="12700">
            <a:miter lim="400000"/>
          </a:ln>
        </p:spPr>
      </p:pic>
      <p:pic>
        <p:nvPicPr>
          <p:cNvPr id="288" name="Image 5" descr="Image 5"/>
          <p:cNvPicPr>
            <a:picLocks noChangeAspect="1"/>
          </p:cNvPicPr>
          <p:nvPr/>
        </p:nvPicPr>
        <p:blipFill>
          <a:blip r:embed="rId3">
            <a:extLst/>
          </a:blip>
          <a:stretch>
            <a:fillRect/>
          </a:stretch>
        </p:blipFill>
        <p:spPr>
          <a:xfrm>
            <a:off x="2711306" y="2609482"/>
            <a:ext cx="2375157" cy="16920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Google Shape;164;p25"/>
          <p:cNvSpPr txBox="1"/>
          <p:nvPr/>
        </p:nvSpPr>
        <p:spPr>
          <a:xfrm>
            <a:off x="724856" y="335963"/>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Fusion avec « Object.assign »</a:t>
            </a:r>
          </a:p>
        </p:txBody>
      </p:sp>
      <p:pic>
        <p:nvPicPr>
          <p:cNvPr id="291" name="Image 7" descr="Image 7"/>
          <p:cNvPicPr>
            <a:picLocks noChangeAspect="1"/>
          </p:cNvPicPr>
          <p:nvPr/>
        </p:nvPicPr>
        <p:blipFill>
          <a:blip r:embed="rId2">
            <a:extLst/>
          </a:blip>
          <a:stretch>
            <a:fillRect/>
          </a:stretch>
        </p:blipFill>
        <p:spPr>
          <a:xfrm>
            <a:off x="2501197" y="1068238"/>
            <a:ext cx="3609976" cy="2028826"/>
          </a:xfrm>
          <a:prstGeom prst="rect">
            <a:avLst/>
          </a:prstGeom>
          <a:ln w="12700">
            <a:miter lim="400000"/>
          </a:ln>
        </p:spPr>
      </p:pic>
      <p:sp>
        <p:nvSpPr>
          <p:cNvPr id="292" name="ZoneTexte 11"/>
          <p:cNvSpPr txBox="1"/>
          <p:nvPr/>
        </p:nvSpPr>
        <p:spPr>
          <a:xfrm>
            <a:off x="853794" y="3460007"/>
            <a:ext cx="6543277"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Nous avons copié les propriétés de l'objet </a:t>
            </a:r>
            <a:r>
              <a:rPr b="1"/>
              <a:t>user2</a:t>
            </a:r>
            <a:r>
              <a:t> et </a:t>
            </a:r>
            <a:r>
              <a:rPr b="1"/>
              <a:t>user3</a:t>
            </a:r>
            <a:r>
              <a:t> dans l’objet </a:t>
            </a:r>
            <a:r>
              <a:rPr b="1"/>
              <a:t>user</a:t>
            </a:r>
          </a:p>
        </p:txBody>
      </p:sp>
      <p:sp>
        <p:nvSpPr>
          <p:cNvPr id="293" name="ZoneTexte 13"/>
          <p:cNvSpPr txBox="1"/>
          <p:nvPr/>
        </p:nvSpPr>
        <p:spPr>
          <a:xfrm>
            <a:off x="853793" y="3853727"/>
            <a:ext cx="7787286" cy="4920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Si le nom de propriété copié existe déjà, il est écrasé. Comme nous le voyons avec la propriété </a:t>
            </a:r>
            <a:r>
              <a:rPr b="1">
                <a:solidFill>
                  <a:srgbClr val="EF8600"/>
                </a:solidFill>
              </a:rPr>
              <a:t>name</a:t>
            </a:r>
            <a:r>
              <a:t>.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295"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4.</a:t>
            </a:r>
          </a:p>
        </p:txBody>
      </p:sp>
      <p:sp>
        <p:nvSpPr>
          <p:cNvPr id="296" name="Google Shape;119;p20"/>
          <p:cNvSpPr txBox="1"/>
          <p:nvPr/>
        </p:nvSpPr>
        <p:spPr>
          <a:xfrm>
            <a:off x="3124200" y="2202450"/>
            <a:ext cx="4148700"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Json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Introduction sur le JSON</a:t>
            </a:r>
          </a:p>
        </p:txBody>
      </p:sp>
      <p:sp>
        <p:nvSpPr>
          <p:cNvPr id="299" name="ZoneTexte 4"/>
          <p:cNvSpPr txBox="1"/>
          <p:nvPr/>
        </p:nvSpPr>
        <p:spPr>
          <a:xfrm>
            <a:off x="770576" y="907971"/>
            <a:ext cx="5797155"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EF8600"/>
                </a:solidFill>
                <a:latin typeface="Times New Roman"/>
                <a:ea typeface="Times New Roman"/>
                <a:cs typeface="Times New Roman"/>
                <a:sym typeface="Times New Roman"/>
              </a:defRPr>
            </a:pPr>
            <a:r>
              <a:t>JSON</a:t>
            </a:r>
            <a:r>
              <a:rPr b="0">
                <a:solidFill>
                  <a:srgbClr val="000000"/>
                </a:solidFill>
              </a:rPr>
              <a:t> est un format de stockage et de transport de données.</a:t>
            </a:r>
          </a:p>
        </p:txBody>
      </p:sp>
      <p:sp>
        <p:nvSpPr>
          <p:cNvPr id="300" name="ZoneTexte 6"/>
          <p:cNvSpPr txBox="1"/>
          <p:nvPr/>
        </p:nvSpPr>
        <p:spPr>
          <a:xfrm>
            <a:off x="770577" y="1215747"/>
            <a:ext cx="7328243"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EF8600"/>
                </a:solidFill>
                <a:latin typeface="Times New Roman"/>
                <a:ea typeface="Times New Roman"/>
                <a:cs typeface="Times New Roman"/>
                <a:sym typeface="Times New Roman"/>
              </a:defRPr>
            </a:pPr>
            <a:r>
              <a:t>JSON</a:t>
            </a:r>
            <a:r>
              <a:rPr b="0">
                <a:solidFill>
                  <a:srgbClr val="000000"/>
                </a:solidFill>
              </a:rPr>
              <a:t> est souvent utilisé lorsque des données sont envoyées d'un serveur à une page Web.</a:t>
            </a:r>
          </a:p>
        </p:txBody>
      </p:sp>
      <p:sp>
        <p:nvSpPr>
          <p:cNvPr id="301" name="ZoneTexte 8"/>
          <p:cNvSpPr txBox="1"/>
          <p:nvPr/>
        </p:nvSpPr>
        <p:spPr>
          <a:xfrm>
            <a:off x="770576" y="1634359"/>
            <a:ext cx="4480561"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Qu'est-ce que JSON ?</a:t>
            </a:r>
          </a:p>
        </p:txBody>
      </p:sp>
      <p:sp>
        <p:nvSpPr>
          <p:cNvPr id="302" name="ZoneTexte 10"/>
          <p:cNvSpPr txBox="1"/>
          <p:nvPr/>
        </p:nvSpPr>
        <p:spPr>
          <a:xfrm>
            <a:off x="770576" y="2021963"/>
            <a:ext cx="4480561" cy="8966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Clr>
                <a:srgbClr val="000000"/>
              </a:buClr>
              <a:buSzPct val="100000"/>
              <a:buChar char="✓"/>
              <a:defRPr b="1">
                <a:latin typeface="Times New Roman"/>
                <a:ea typeface="Times New Roman"/>
                <a:cs typeface="Times New Roman"/>
                <a:sym typeface="Times New Roman"/>
              </a:defRPr>
            </a:pPr>
            <a:r>
              <a:t>JSON</a:t>
            </a:r>
            <a:r>
              <a:rPr b="0"/>
              <a:t> signifie Java </a:t>
            </a:r>
            <a:r>
              <a:t>Script</a:t>
            </a:r>
            <a:r>
              <a:rPr b="0"/>
              <a:t> Object </a:t>
            </a:r>
            <a:r>
              <a:t>Notation </a:t>
            </a:r>
          </a:p>
          <a:p>
            <a:pPr marL="285750" indent="-285750">
              <a:buClr>
                <a:srgbClr val="000000"/>
              </a:buClr>
              <a:buSzPct val="100000"/>
              <a:buChar char="✓"/>
              <a:defRPr b="1">
                <a:latin typeface="Times New Roman"/>
                <a:ea typeface="Times New Roman"/>
                <a:cs typeface="Times New Roman"/>
                <a:sym typeface="Times New Roman"/>
              </a:defRPr>
            </a:pPr>
            <a:r>
              <a:t>JSON</a:t>
            </a:r>
            <a:r>
              <a:rPr b="0"/>
              <a:t> est un format d'échange de données léger</a:t>
            </a:r>
          </a:p>
          <a:p>
            <a:pPr marL="285750" indent="-285750">
              <a:buClr>
                <a:srgbClr val="000000"/>
              </a:buClr>
              <a:buSzPct val="100000"/>
              <a:buChar char="✓"/>
              <a:defRPr b="1">
                <a:latin typeface="Times New Roman"/>
                <a:ea typeface="Times New Roman"/>
                <a:cs typeface="Times New Roman"/>
                <a:sym typeface="Times New Roman"/>
              </a:defRPr>
            </a:pPr>
            <a:r>
              <a:t>JSON</a:t>
            </a:r>
            <a:r>
              <a:rPr b="0"/>
              <a:t> est indépendant de la langue </a:t>
            </a:r>
            <a:r>
              <a:t>*</a:t>
            </a:r>
          </a:p>
          <a:p>
            <a:pPr marL="285750" indent="-285750">
              <a:buClr>
                <a:srgbClr val="000000"/>
              </a:buClr>
              <a:buSzPct val="100000"/>
              <a:buChar char="✓"/>
              <a:defRPr b="1">
                <a:latin typeface="Times New Roman"/>
                <a:ea typeface="Times New Roman"/>
                <a:cs typeface="Times New Roman"/>
                <a:sym typeface="Times New Roman"/>
              </a:defRPr>
            </a:pPr>
            <a:r>
              <a:t>JSON</a:t>
            </a:r>
            <a:r>
              <a:rPr b="0"/>
              <a:t> est "auto-descriptif" et facile à comprendre</a:t>
            </a:r>
          </a:p>
        </p:txBody>
      </p:sp>
      <p:pic>
        <p:nvPicPr>
          <p:cNvPr id="303" name="Image 9" descr="Image 9"/>
          <p:cNvPicPr>
            <a:picLocks noChangeAspect="1"/>
          </p:cNvPicPr>
          <p:nvPr/>
        </p:nvPicPr>
        <p:blipFill>
          <a:blip r:embed="rId2">
            <a:extLst/>
          </a:blip>
          <a:stretch>
            <a:fillRect/>
          </a:stretch>
        </p:blipFill>
        <p:spPr>
          <a:xfrm>
            <a:off x="5002064" y="1819339"/>
            <a:ext cx="3648076" cy="1438276"/>
          </a:xfrm>
          <a:prstGeom prst="rect">
            <a:avLst/>
          </a:prstGeom>
          <a:ln w="12700">
            <a:miter lim="400000"/>
          </a:ln>
        </p:spPr>
      </p:pic>
      <p:sp>
        <p:nvSpPr>
          <p:cNvPr id="304" name="Rectangle 1"/>
          <p:cNvSpPr txBox="1"/>
          <p:nvPr/>
        </p:nvSpPr>
        <p:spPr>
          <a:xfrm>
            <a:off x="770576" y="3159907"/>
            <a:ext cx="4276699" cy="8966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JavaScript fournit des méthodes :</a:t>
            </a:r>
          </a:p>
          <a:p>
            <a:pPr>
              <a:defRPr>
                <a:latin typeface="Times New Roman"/>
                <a:ea typeface="Times New Roman"/>
                <a:cs typeface="Times New Roman"/>
                <a:sym typeface="Times New Roman"/>
              </a:defRPr>
            </a:pPr>
          </a:p>
          <a:p>
            <a:pPr marL="285750" indent="-285750">
              <a:buSzPct val="100000"/>
              <a:buChar char="✓"/>
              <a:defRPr b="1">
                <a:solidFill>
                  <a:srgbClr val="EF8600"/>
                </a:solidFill>
                <a:latin typeface="Times New Roman"/>
                <a:ea typeface="Times New Roman"/>
                <a:cs typeface="Times New Roman"/>
                <a:sym typeface="Times New Roman"/>
              </a:defRPr>
            </a:pPr>
            <a:r>
              <a:t>JSON.stringify </a:t>
            </a:r>
            <a:r>
              <a:rPr b="0">
                <a:solidFill>
                  <a:srgbClr val="000000"/>
                </a:solidFill>
              </a:rPr>
              <a:t>pour convertir des objets en JSON. </a:t>
            </a:r>
            <a:endParaRPr b="0">
              <a:solidFill>
                <a:srgbClr val="000000"/>
              </a:solidFill>
            </a:endParaRPr>
          </a:p>
          <a:p>
            <a:pPr marL="285750" indent="-285750">
              <a:buSzPct val="100000"/>
              <a:buChar char="✓"/>
              <a:defRPr b="1">
                <a:solidFill>
                  <a:srgbClr val="EF8600"/>
                </a:solidFill>
                <a:latin typeface="Times New Roman"/>
                <a:ea typeface="Times New Roman"/>
                <a:cs typeface="Times New Roman"/>
                <a:sym typeface="Times New Roman"/>
              </a:defRPr>
            </a:pPr>
            <a:r>
              <a:t>JSON.parse </a:t>
            </a:r>
            <a:r>
              <a:rPr b="0">
                <a:solidFill>
                  <a:srgbClr val="000000"/>
                </a:solidFill>
              </a:rPr>
              <a:t>pour reconvertir JSON en objet.</a:t>
            </a:r>
          </a:p>
        </p:txBody>
      </p:sp>
      <p:pic>
        <p:nvPicPr>
          <p:cNvPr id="305" name="Image 12" descr="Image 12"/>
          <p:cNvPicPr>
            <a:picLocks noChangeAspect="1"/>
          </p:cNvPicPr>
          <p:nvPr/>
        </p:nvPicPr>
        <p:blipFill>
          <a:blip r:embed="rId3">
            <a:extLst/>
          </a:blip>
          <a:stretch>
            <a:fillRect/>
          </a:stretch>
        </p:blipFill>
        <p:spPr>
          <a:xfrm>
            <a:off x="8194151" y="4002015"/>
            <a:ext cx="1137686" cy="1141485"/>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JSON.stringify</a:t>
            </a:r>
          </a:p>
        </p:txBody>
      </p:sp>
      <p:pic>
        <p:nvPicPr>
          <p:cNvPr id="308" name="Image 2" descr="Image 2"/>
          <p:cNvPicPr>
            <a:picLocks noChangeAspect="1"/>
          </p:cNvPicPr>
          <p:nvPr/>
        </p:nvPicPr>
        <p:blipFill>
          <a:blip r:embed="rId2">
            <a:extLst/>
          </a:blip>
          <a:stretch>
            <a:fillRect/>
          </a:stretch>
        </p:blipFill>
        <p:spPr>
          <a:xfrm>
            <a:off x="5542219" y="1243639"/>
            <a:ext cx="2971801" cy="2409826"/>
          </a:xfrm>
          <a:prstGeom prst="rect">
            <a:avLst/>
          </a:prstGeom>
          <a:ln w="12700">
            <a:miter lim="400000"/>
          </a:ln>
        </p:spPr>
      </p:pic>
      <p:sp>
        <p:nvSpPr>
          <p:cNvPr id="309" name="Rectangle 1"/>
          <p:cNvSpPr txBox="1"/>
          <p:nvPr/>
        </p:nvSpPr>
        <p:spPr>
          <a:xfrm>
            <a:off x="426723" y="1271101"/>
            <a:ext cx="5014879" cy="29286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méthode </a:t>
            </a:r>
            <a:r>
              <a:rPr b="1" i="1"/>
              <a:t>JSON.stringify</a:t>
            </a:r>
            <a:r>
              <a:rPr b="1"/>
              <a:t>(student) </a:t>
            </a:r>
            <a:r>
              <a:t>prend l'objet et le convertit en une chaîne.</a:t>
            </a:r>
          </a:p>
          <a:p>
            <a:pPr>
              <a:defRPr>
                <a:latin typeface="Times New Roman"/>
                <a:ea typeface="Times New Roman"/>
                <a:cs typeface="Times New Roman"/>
                <a:sym typeface="Times New Roman"/>
              </a:defRPr>
            </a:pPr>
            <a:r>
              <a:t>La </a:t>
            </a:r>
            <a:r>
              <a:rPr b="1"/>
              <a:t>json</a:t>
            </a:r>
            <a:r>
              <a:t> chaîne résultante est appelée un objet </a:t>
            </a:r>
            <a:r>
              <a:rPr i="1"/>
              <a:t>encodé JSON</a:t>
            </a:r>
            <a:r>
              <a:t> ou </a:t>
            </a:r>
            <a:r>
              <a:rPr i="1"/>
              <a:t>sérialisé</a:t>
            </a:r>
            <a:r>
              <a:t> ou </a:t>
            </a:r>
            <a:r>
              <a:rPr i="1"/>
              <a:t>stringifié</a:t>
            </a:r>
            <a:r>
              <a:t> ou </a:t>
            </a:r>
            <a:r>
              <a:rPr i="1"/>
              <a:t>marshalé</a:t>
            </a:r>
            <a:r>
              <a:t> . Nous sommes prêts à l'envoyer par câble ou à le placer dans un magasin de données standard.</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Veuillez noter qu'un objet encodé en JSON présente plusieurs différences importantes par rapport à l'objet littéral :</a:t>
            </a:r>
          </a:p>
          <a:p>
            <a:pPr>
              <a:defRPr>
                <a:latin typeface="Times New Roman"/>
                <a:ea typeface="Times New Roman"/>
                <a:cs typeface="Times New Roman"/>
                <a:sym typeface="Times New Roman"/>
              </a:defRPr>
            </a:pPr>
          </a:p>
          <a:p>
            <a:pPr marL="285750" indent="-285750">
              <a:buSzPct val="100000"/>
              <a:buChar char="✓"/>
              <a:defRPr>
                <a:latin typeface="Times New Roman"/>
                <a:ea typeface="Times New Roman"/>
                <a:cs typeface="Times New Roman"/>
                <a:sym typeface="Times New Roman"/>
              </a:defRPr>
            </a:pPr>
            <a:r>
              <a:t>Les chaînes utilisent des guillemets doubles. Pas de guillemets simples ni de backticks dans JSON. Ainsi 'John’ devient "John". </a:t>
            </a:r>
          </a:p>
          <a:p>
            <a:pPr marL="285750" indent="-285750">
              <a:buSzPct val="100000"/>
              <a:buChar char="✓"/>
              <a:defRPr>
                <a:latin typeface="Times New Roman"/>
                <a:ea typeface="Times New Roman"/>
                <a:cs typeface="Times New Roman"/>
                <a:sym typeface="Times New Roman"/>
              </a:defRPr>
            </a:pPr>
            <a:r>
              <a:t>Les noms de propriété d'objet sont également entre guillemets doubles. C'est obligatoire. Ainsi age:30 devient "age":30. </a:t>
            </a:r>
          </a:p>
        </p:txBody>
      </p:sp>
      <p:pic>
        <p:nvPicPr>
          <p:cNvPr id="310" name="Image 4" descr="Image 4"/>
          <p:cNvPicPr>
            <a:picLocks noChangeAspect="1"/>
          </p:cNvPicPr>
          <p:nvPr/>
        </p:nvPicPr>
        <p:blipFill>
          <a:blip r:embed="rId3">
            <a:extLst/>
          </a:blip>
          <a:stretch>
            <a:fillRect/>
          </a:stretch>
        </p:blipFill>
        <p:spPr>
          <a:xfrm>
            <a:off x="8194151" y="4002015"/>
            <a:ext cx="1137686" cy="1141485"/>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JSON.stringify</a:t>
            </a:r>
          </a:p>
        </p:txBody>
      </p:sp>
      <p:sp>
        <p:nvSpPr>
          <p:cNvPr id="313" name="Rectangle 1"/>
          <p:cNvSpPr txBox="1"/>
          <p:nvPr/>
        </p:nvSpPr>
        <p:spPr>
          <a:xfrm>
            <a:off x="619878" y="1278441"/>
            <a:ext cx="4716243" cy="8891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JSON est une spécification indépendante du langage de données uniquement, de sorte que certaines propriétés d'objet spécifiques à JavaScript sont ignorées par </a:t>
            </a:r>
            <a:r>
              <a:rPr b="1"/>
              <a:t>JSON.stringify</a:t>
            </a:r>
            <a:r>
              <a:t>.</a:t>
            </a:r>
          </a:p>
        </p:txBody>
      </p:sp>
      <p:sp>
        <p:nvSpPr>
          <p:cNvPr id="314" name="Rectangle 2"/>
          <p:cNvSpPr txBox="1"/>
          <p:nvPr/>
        </p:nvSpPr>
        <p:spPr>
          <a:xfrm>
            <a:off x="619878" y="2698376"/>
            <a:ext cx="3566161" cy="139509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À savoir:</a:t>
            </a:r>
          </a:p>
          <a:p>
            <a:pPr marL="285750" indent="-285750">
              <a:lnSpc>
                <a:spcPct val="150000"/>
              </a:lnSpc>
              <a:buSzPct val="100000"/>
              <a:buChar char="✓"/>
              <a:defRPr>
                <a:latin typeface="Times New Roman"/>
                <a:ea typeface="Times New Roman"/>
                <a:cs typeface="Times New Roman"/>
                <a:sym typeface="Times New Roman"/>
              </a:defRPr>
            </a:pPr>
            <a:r>
              <a:t>Propriétés des fonctions (méthodes). </a:t>
            </a:r>
          </a:p>
          <a:p>
            <a:pPr marL="285750" indent="-285750">
              <a:lnSpc>
                <a:spcPct val="150000"/>
              </a:lnSpc>
              <a:buSzPct val="100000"/>
              <a:buChar char="✓"/>
              <a:defRPr>
                <a:latin typeface="Times New Roman"/>
                <a:ea typeface="Times New Roman"/>
                <a:cs typeface="Times New Roman"/>
                <a:sym typeface="Times New Roman"/>
              </a:defRPr>
            </a:pPr>
            <a:r>
              <a:t>Clés et valeurs symboliques. </a:t>
            </a:r>
          </a:p>
          <a:p>
            <a:pPr marL="285750" indent="-285750">
              <a:lnSpc>
                <a:spcPct val="150000"/>
              </a:lnSpc>
              <a:buSzPct val="100000"/>
              <a:buChar char="✓"/>
              <a:defRPr>
                <a:latin typeface="Times New Roman"/>
                <a:ea typeface="Times New Roman"/>
                <a:cs typeface="Times New Roman"/>
                <a:sym typeface="Times New Roman"/>
              </a:defRPr>
            </a:pPr>
            <a:r>
              <a:t>Propriétés qui stockent </a:t>
            </a:r>
            <a:r>
              <a:rPr b="1"/>
              <a:t>undefined</a:t>
            </a:r>
            <a:r>
              <a:t>. </a:t>
            </a:r>
          </a:p>
        </p:txBody>
      </p:sp>
      <p:pic>
        <p:nvPicPr>
          <p:cNvPr id="315" name="Image 6" descr="Image 6"/>
          <p:cNvPicPr>
            <a:picLocks noChangeAspect="1"/>
          </p:cNvPicPr>
          <p:nvPr/>
        </p:nvPicPr>
        <p:blipFill>
          <a:blip r:embed="rId2">
            <a:extLst/>
          </a:blip>
          <a:stretch>
            <a:fillRect/>
          </a:stretch>
        </p:blipFill>
        <p:spPr>
          <a:xfrm>
            <a:off x="5675238" y="1211425"/>
            <a:ext cx="2790826" cy="1857376"/>
          </a:xfrm>
          <a:prstGeom prst="rect">
            <a:avLst/>
          </a:prstGeom>
          <a:ln w="12700">
            <a:miter lim="400000"/>
          </a:ln>
        </p:spPr>
      </p:pic>
      <p:pic>
        <p:nvPicPr>
          <p:cNvPr id="316" name="Image 8" descr="Image 8"/>
          <p:cNvPicPr>
            <a:picLocks noChangeAspect="1"/>
          </p:cNvPicPr>
          <p:nvPr/>
        </p:nvPicPr>
        <p:blipFill>
          <a:blip r:embed="rId3">
            <a:extLst/>
          </a:blip>
          <a:stretch>
            <a:fillRect/>
          </a:stretch>
        </p:blipFill>
        <p:spPr>
          <a:xfrm>
            <a:off x="8194151" y="4002015"/>
            <a:ext cx="1137686" cy="1141485"/>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8" name="Image 8" descr="Image 8"/>
          <p:cNvPicPr>
            <a:picLocks noChangeAspect="1"/>
          </p:cNvPicPr>
          <p:nvPr/>
        </p:nvPicPr>
        <p:blipFill>
          <a:blip r:embed="rId2">
            <a:extLst/>
          </a:blip>
          <a:stretch>
            <a:fillRect/>
          </a:stretch>
        </p:blipFill>
        <p:spPr>
          <a:xfrm>
            <a:off x="8194151" y="4002015"/>
            <a:ext cx="1137686" cy="1141485"/>
          </a:xfrm>
          <a:prstGeom prst="rect">
            <a:avLst/>
          </a:prstGeom>
          <a:ln w="12700">
            <a:miter lim="400000"/>
          </a:ln>
        </p:spPr>
      </p:pic>
      <p:sp>
        <p:nvSpPr>
          <p:cNvPr id="319" name="ZoneTexte 19"/>
          <p:cNvSpPr txBox="1"/>
          <p:nvPr/>
        </p:nvSpPr>
        <p:spPr>
          <a:xfrm>
            <a:off x="657091" y="381010"/>
            <a:ext cx="2114818" cy="4509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EF8600"/>
                </a:solidFill>
                <a:latin typeface="Helvetica Neue"/>
                <a:ea typeface="Helvetica Neue"/>
                <a:cs typeface="Helvetica Neue"/>
                <a:sym typeface="Helvetica Neue"/>
              </a:defRPr>
            </a:lvl1pPr>
          </a:lstStyle>
          <a:p>
            <a:pPr/>
            <a:r>
              <a:t>JSON.parse</a:t>
            </a:r>
          </a:p>
        </p:txBody>
      </p:sp>
      <p:sp>
        <p:nvSpPr>
          <p:cNvPr id="320" name="ZoneTexte 21"/>
          <p:cNvSpPr txBox="1"/>
          <p:nvPr/>
        </p:nvSpPr>
        <p:spPr>
          <a:xfrm>
            <a:off x="657092" y="842675"/>
            <a:ext cx="8154108"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Pour décoder une chaîne JSON, nous avons besoin d'une autre méthode nommée </a:t>
            </a:r>
            <a:r>
              <a:rPr b="1">
                <a:solidFill>
                  <a:srgbClr val="EF8600"/>
                </a:solidFill>
              </a:rPr>
              <a:t>JSON.parse </a:t>
            </a:r>
            <a:r>
              <a:t>.</a:t>
            </a:r>
          </a:p>
        </p:txBody>
      </p:sp>
      <p:pic>
        <p:nvPicPr>
          <p:cNvPr id="321" name="Image 20" descr="Image 20"/>
          <p:cNvPicPr>
            <a:picLocks noChangeAspect="1"/>
          </p:cNvPicPr>
          <p:nvPr/>
        </p:nvPicPr>
        <p:blipFill>
          <a:blip r:embed="rId3">
            <a:extLst/>
          </a:blip>
          <a:stretch>
            <a:fillRect/>
          </a:stretch>
        </p:blipFill>
        <p:spPr>
          <a:xfrm>
            <a:off x="724857" y="2061435"/>
            <a:ext cx="3143251" cy="314326"/>
          </a:xfrm>
          <a:prstGeom prst="rect">
            <a:avLst/>
          </a:prstGeom>
          <a:ln w="12700">
            <a:miter lim="400000"/>
          </a:ln>
        </p:spPr>
      </p:pic>
      <p:sp>
        <p:nvSpPr>
          <p:cNvPr id="322" name="Rectangle 2"/>
          <p:cNvSpPr txBox="1"/>
          <p:nvPr/>
        </p:nvSpPr>
        <p:spPr>
          <a:xfrm>
            <a:off x="657092" y="1196473"/>
            <a:ext cx="7875887"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méthode </a:t>
            </a:r>
            <a:r>
              <a:rPr b="1">
                <a:solidFill>
                  <a:srgbClr val="EF8600"/>
                </a:solidFill>
              </a:rPr>
              <a:t>JSON.parse() </a:t>
            </a:r>
            <a:r>
              <a:t>analyse une chaîne de caractères JSON et construit la valeur JavaScript ou l'objet décrit par cette chaîne. On peut éventuellement utiliser cette fonction avec un paramètre de modification permettant de traiter l'objet avant qu'il soit renvoyé. </a:t>
            </a:r>
          </a:p>
        </p:txBody>
      </p:sp>
      <p:sp>
        <p:nvSpPr>
          <p:cNvPr id="323" name="ZoneTexte 26"/>
          <p:cNvSpPr txBox="1"/>
          <p:nvPr/>
        </p:nvSpPr>
        <p:spPr>
          <a:xfrm>
            <a:off x="657092" y="2464442"/>
            <a:ext cx="4576252"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r>
              <a:t>Str </a:t>
            </a:r>
            <a:r>
              <a:rPr b="0"/>
              <a:t>: Chaîne JSON à analyser. </a:t>
            </a:r>
          </a:p>
        </p:txBody>
      </p:sp>
      <p:sp>
        <p:nvSpPr>
          <p:cNvPr id="324" name="ZoneTexte 24"/>
          <p:cNvSpPr txBox="1"/>
          <p:nvPr/>
        </p:nvSpPr>
        <p:spPr>
          <a:xfrm>
            <a:off x="657091" y="2751529"/>
            <a:ext cx="7622480"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r>
              <a:t>Reviver </a:t>
            </a:r>
            <a:r>
              <a:rPr b="0"/>
              <a:t>: Fonction facultative (clé, valeur) qui sera appelée pour chaque (key, value)paire et peut transformer la valeur. </a:t>
            </a:r>
            <a:endParaRPr b="0"/>
          </a:p>
        </p:txBody>
      </p:sp>
      <p:pic>
        <p:nvPicPr>
          <p:cNvPr id="325" name="Image 30" descr="Image 30"/>
          <p:cNvPicPr>
            <a:picLocks noChangeAspect="1"/>
          </p:cNvPicPr>
          <p:nvPr/>
        </p:nvPicPr>
        <p:blipFill>
          <a:blip r:embed="rId4">
            <a:extLst/>
          </a:blip>
          <a:stretch>
            <a:fillRect/>
          </a:stretch>
        </p:blipFill>
        <p:spPr>
          <a:xfrm>
            <a:off x="724860" y="3317652"/>
            <a:ext cx="5332625" cy="8280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7" name="Image 8" descr="Image 8"/>
          <p:cNvPicPr>
            <a:picLocks noChangeAspect="1"/>
          </p:cNvPicPr>
          <p:nvPr/>
        </p:nvPicPr>
        <p:blipFill>
          <a:blip r:embed="rId2">
            <a:extLst/>
          </a:blip>
          <a:stretch>
            <a:fillRect/>
          </a:stretch>
        </p:blipFill>
        <p:spPr>
          <a:xfrm>
            <a:off x="8194151" y="4002015"/>
            <a:ext cx="1137686" cy="1141485"/>
          </a:xfrm>
          <a:prstGeom prst="rect">
            <a:avLst/>
          </a:prstGeom>
          <a:ln w="12700">
            <a:miter lim="400000"/>
          </a:ln>
        </p:spPr>
      </p:pic>
      <p:sp>
        <p:nvSpPr>
          <p:cNvPr id="328" name="ZoneTexte 19"/>
          <p:cNvSpPr txBox="1"/>
          <p:nvPr/>
        </p:nvSpPr>
        <p:spPr>
          <a:xfrm>
            <a:off x="657091" y="381010"/>
            <a:ext cx="2114818" cy="4509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EF8600"/>
                </a:solidFill>
                <a:latin typeface="Helvetica Neue"/>
                <a:ea typeface="Helvetica Neue"/>
                <a:cs typeface="Helvetica Neue"/>
                <a:sym typeface="Helvetica Neue"/>
              </a:defRPr>
            </a:lvl1pPr>
          </a:lstStyle>
          <a:p>
            <a:pPr/>
            <a:r>
              <a:t>JSON.parse</a:t>
            </a:r>
          </a:p>
        </p:txBody>
      </p:sp>
      <p:sp>
        <p:nvSpPr>
          <p:cNvPr id="329" name="ZoneTexte 21"/>
          <p:cNvSpPr txBox="1"/>
          <p:nvPr/>
        </p:nvSpPr>
        <p:spPr>
          <a:xfrm>
            <a:off x="657092" y="842675"/>
            <a:ext cx="815410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Utilisation du paramètre </a:t>
            </a:r>
            <a:r>
              <a:rPr b="1"/>
              <a:t>reviver</a:t>
            </a:r>
            <a:r>
              <a:t>.</a:t>
            </a:r>
          </a:p>
        </p:txBody>
      </p:sp>
      <p:pic>
        <p:nvPicPr>
          <p:cNvPr id="330" name="Image 160" descr="Image 160"/>
          <p:cNvPicPr>
            <a:picLocks noChangeAspect="1"/>
          </p:cNvPicPr>
          <p:nvPr/>
        </p:nvPicPr>
        <p:blipFill>
          <a:blip r:embed="rId3">
            <a:extLst/>
          </a:blip>
          <a:stretch>
            <a:fillRect/>
          </a:stretch>
        </p:blipFill>
        <p:spPr>
          <a:xfrm>
            <a:off x="4734145" y="1252117"/>
            <a:ext cx="3888001" cy="720001"/>
          </a:xfrm>
          <a:prstGeom prst="rect">
            <a:avLst/>
          </a:prstGeom>
          <a:ln w="12700">
            <a:miter lim="400000"/>
          </a:ln>
        </p:spPr>
      </p:pic>
      <p:sp>
        <p:nvSpPr>
          <p:cNvPr id="331" name="Rectangle 5"/>
          <p:cNvSpPr txBox="1"/>
          <p:nvPr/>
        </p:nvSpPr>
        <p:spPr>
          <a:xfrm>
            <a:off x="653570" y="1315988"/>
            <a:ext cx="3796560"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La valeur de </a:t>
            </a:r>
            <a:r>
              <a:rPr b="1"/>
              <a:t>meetup.date </a:t>
            </a:r>
            <a:r>
              <a:t>est une chaîne, pas un </a:t>
            </a:r>
            <a:r>
              <a:rPr b="1"/>
              <a:t>Date objet</a:t>
            </a:r>
            <a:r>
              <a:t>. </a:t>
            </a:r>
          </a:p>
        </p:txBody>
      </p:sp>
      <p:pic>
        <p:nvPicPr>
          <p:cNvPr id="332" name="Image 165" descr="Image 165"/>
          <p:cNvPicPr>
            <a:picLocks noChangeAspect="1"/>
          </p:cNvPicPr>
          <p:nvPr/>
        </p:nvPicPr>
        <p:blipFill>
          <a:blip r:embed="rId4">
            <a:extLst/>
          </a:blip>
          <a:stretch>
            <a:fillRect/>
          </a:stretch>
        </p:blipFill>
        <p:spPr>
          <a:xfrm>
            <a:off x="1719261" y="2570421"/>
            <a:ext cx="5705476" cy="16764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110;p19"/>
          <p:cNvSpPr txBox="1"/>
          <p:nvPr/>
        </p:nvSpPr>
        <p:spPr>
          <a:xfrm>
            <a:off x="595422" y="462555"/>
            <a:ext cx="6604191"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setTimeout</a:t>
            </a:r>
          </a:p>
        </p:txBody>
      </p:sp>
      <p:sp>
        <p:nvSpPr>
          <p:cNvPr id="126" name="Rectangle 1"/>
          <p:cNvSpPr txBox="1"/>
          <p:nvPr/>
        </p:nvSpPr>
        <p:spPr>
          <a:xfrm>
            <a:off x="566714" y="948840"/>
            <a:ext cx="5118515"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a:latin typeface="Times New Roman"/>
                <a:ea typeface="Times New Roman"/>
                <a:cs typeface="Times New Roman"/>
                <a:sym typeface="Times New Roman"/>
              </a:defRPr>
            </a:pPr>
            <a:r>
              <a:t>let timerId = </a:t>
            </a:r>
            <a:r>
              <a:rPr>
                <a:solidFill>
                  <a:srgbClr val="EF8600"/>
                </a:solidFill>
              </a:rPr>
              <a:t>setTimeout</a:t>
            </a:r>
            <a:r>
              <a:t>(func|code, [delay], [arg1], [arg2], ...) </a:t>
            </a:r>
          </a:p>
        </p:txBody>
      </p:sp>
      <p:sp>
        <p:nvSpPr>
          <p:cNvPr id="127" name="Rectangle 2"/>
          <p:cNvSpPr txBox="1"/>
          <p:nvPr/>
        </p:nvSpPr>
        <p:spPr>
          <a:xfrm>
            <a:off x="770576" y="1504707"/>
            <a:ext cx="7003424" cy="19126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Paramètres:</a:t>
            </a:r>
          </a:p>
          <a:p>
            <a:pPr>
              <a:defRPr>
                <a:latin typeface="Times New Roman"/>
                <a:ea typeface="Times New Roman"/>
                <a:cs typeface="Times New Roman"/>
                <a:sym typeface="Times New Roman"/>
              </a:defRPr>
            </a:pPr>
          </a:p>
          <a:p>
            <a:pPr>
              <a:defRPr b="1">
                <a:latin typeface="Times New Roman"/>
                <a:ea typeface="Times New Roman"/>
                <a:cs typeface="Times New Roman"/>
                <a:sym typeface="Times New Roman"/>
              </a:defRPr>
            </a:pPr>
            <a:r>
              <a:t>Func/code </a:t>
            </a:r>
          </a:p>
          <a:p>
            <a:pPr lvl="1" indent="457200">
              <a:defRPr>
                <a:latin typeface="Times New Roman"/>
                <a:ea typeface="Times New Roman"/>
                <a:cs typeface="Times New Roman"/>
                <a:sym typeface="Times New Roman"/>
              </a:defRPr>
            </a:pPr>
            <a:r>
              <a:t>Fonction ou chaîne de code à exécuter. Habituellement, c'est une fonction. Pour des raisons historiques, une chaîne de code peut être transmise, mais ce n'est pas recommandé. </a:t>
            </a:r>
          </a:p>
          <a:p>
            <a:pPr>
              <a:defRPr b="1">
                <a:latin typeface="Times New Roman"/>
                <a:ea typeface="Times New Roman"/>
                <a:cs typeface="Times New Roman"/>
                <a:sym typeface="Times New Roman"/>
              </a:defRPr>
            </a:pPr>
            <a:r>
              <a:t>delay</a:t>
            </a:r>
            <a:r>
              <a:rPr b="0"/>
              <a:t> </a:t>
            </a:r>
            <a:endParaRPr b="0"/>
          </a:p>
          <a:p>
            <a:pPr lvl="1" indent="457200">
              <a:defRPr>
                <a:latin typeface="Times New Roman"/>
                <a:ea typeface="Times New Roman"/>
                <a:cs typeface="Times New Roman"/>
                <a:sym typeface="Times New Roman"/>
              </a:defRPr>
            </a:pPr>
            <a:r>
              <a:t>Le délai avant exécution, en millisecondes (1000 ms = 1 seconde), par défaut 0. </a:t>
            </a:r>
          </a:p>
          <a:p>
            <a:pPr>
              <a:defRPr b="1">
                <a:latin typeface="Times New Roman"/>
                <a:ea typeface="Times New Roman"/>
                <a:cs typeface="Times New Roman"/>
                <a:sym typeface="Times New Roman"/>
              </a:defRPr>
            </a:pPr>
            <a:r>
              <a:t>arg1, arg2… </a:t>
            </a:r>
          </a:p>
          <a:p>
            <a:pPr lvl="1" indent="457200">
              <a:defRPr>
                <a:latin typeface="Times New Roman"/>
                <a:ea typeface="Times New Roman"/>
                <a:cs typeface="Times New Roman"/>
                <a:sym typeface="Times New Roman"/>
              </a:defRPr>
            </a:pPr>
            <a:r>
              <a:t>Arguments pour la fonction </a:t>
            </a:r>
          </a:p>
        </p:txBody>
      </p:sp>
      <p:pic>
        <p:nvPicPr>
          <p:cNvPr id="128" name="Image 4" descr="Image 4"/>
          <p:cNvPicPr>
            <a:picLocks noChangeAspect="1"/>
          </p:cNvPicPr>
          <p:nvPr/>
        </p:nvPicPr>
        <p:blipFill>
          <a:blip r:embed="rId2">
            <a:extLst/>
          </a:blip>
          <a:stretch>
            <a:fillRect/>
          </a:stretch>
        </p:blipFill>
        <p:spPr>
          <a:xfrm>
            <a:off x="1318660" y="3485165"/>
            <a:ext cx="2105026" cy="1028701"/>
          </a:xfrm>
          <a:prstGeom prst="rect">
            <a:avLst/>
          </a:prstGeom>
          <a:ln w="12700">
            <a:miter lim="400000"/>
          </a:ln>
        </p:spPr>
      </p:pic>
      <p:pic>
        <p:nvPicPr>
          <p:cNvPr id="129" name="Image 8" descr="Image 8"/>
          <p:cNvPicPr>
            <a:picLocks noChangeAspect="1"/>
          </p:cNvPicPr>
          <p:nvPr/>
        </p:nvPicPr>
        <p:blipFill>
          <a:blip r:embed="rId3">
            <a:extLst/>
          </a:blip>
          <a:stretch>
            <a:fillRect/>
          </a:stretch>
        </p:blipFill>
        <p:spPr>
          <a:xfrm>
            <a:off x="3789662" y="3485424"/>
            <a:ext cx="3409951" cy="1019176"/>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34"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5.</a:t>
            </a:r>
          </a:p>
        </p:txBody>
      </p:sp>
      <p:sp>
        <p:nvSpPr>
          <p:cNvPr id="335" name="Google Shape;119;p20"/>
          <p:cNvSpPr txBox="1"/>
          <p:nvPr/>
        </p:nvSpPr>
        <p:spPr>
          <a:xfrm>
            <a:off x="2736612" y="2387100"/>
            <a:ext cx="4148701"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Gestion des Erreurs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Gestion des erreurs</a:t>
            </a:r>
          </a:p>
        </p:txBody>
      </p:sp>
      <p:sp>
        <p:nvSpPr>
          <p:cNvPr id="338" name="ZoneTexte 6"/>
          <p:cNvSpPr txBox="1"/>
          <p:nvPr/>
        </p:nvSpPr>
        <p:spPr>
          <a:xfrm>
            <a:off x="770576" y="896198"/>
            <a:ext cx="7987460"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Peu importe à quel point nous sommes bons en programmation, nos scripts contiennent parfois des erreurs. Ils peuvent se produire à cause de nos erreurs, d'une entrée inattendue de l'utilisateur, d'une réponse erronée du serveur et de mille autres raisons.</a:t>
            </a:r>
          </a:p>
        </p:txBody>
      </p:sp>
      <p:sp>
        <p:nvSpPr>
          <p:cNvPr id="339" name="ZoneTexte 8"/>
          <p:cNvSpPr txBox="1"/>
          <p:nvPr/>
        </p:nvSpPr>
        <p:spPr>
          <a:xfrm>
            <a:off x="770577" y="1714848"/>
            <a:ext cx="7987460"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Habituellement, un script « meurt » (s'arrête immédiatement) en cas d'erreur, en l'imprimant sur la console.</a:t>
            </a:r>
          </a:p>
        </p:txBody>
      </p:sp>
      <p:sp>
        <p:nvSpPr>
          <p:cNvPr id="340" name="Rectangle 1"/>
          <p:cNvSpPr txBox="1"/>
          <p:nvPr/>
        </p:nvSpPr>
        <p:spPr>
          <a:xfrm>
            <a:off x="770576" y="2039091"/>
            <a:ext cx="7732281"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Mais il existe une construction de syntaxe qui nous permet d'"attraper" les erreurs afin que le script puisse, au lieu de mourir, faire quelque chos</a:t>
            </a:r>
            <a:r>
              <a:rPr b="1">
                <a:solidFill>
                  <a:srgbClr val="EF8600"/>
                </a:solidFill>
              </a:rPr>
              <a:t>try...catch </a:t>
            </a:r>
            <a:r>
              <a:t>e de plus raisonnable.</a:t>
            </a:r>
          </a:p>
        </p:txBody>
      </p:sp>
      <p:pic>
        <p:nvPicPr>
          <p:cNvPr id="341" name="Image 9" descr="Image 9"/>
          <p:cNvPicPr>
            <a:picLocks noChangeAspect="1"/>
          </p:cNvPicPr>
          <p:nvPr/>
        </p:nvPicPr>
        <p:blipFill>
          <a:blip r:embed="rId2">
            <a:extLst/>
          </a:blip>
          <a:stretch>
            <a:fillRect/>
          </a:stretch>
        </p:blipFill>
        <p:spPr>
          <a:xfrm>
            <a:off x="6754828" y="2831702"/>
            <a:ext cx="1971676" cy="1685926"/>
          </a:xfrm>
          <a:prstGeom prst="rect">
            <a:avLst/>
          </a:prstGeom>
          <a:ln w="12700">
            <a:miter lim="400000"/>
          </a:ln>
        </p:spPr>
      </p:pic>
      <p:sp>
        <p:nvSpPr>
          <p:cNvPr id="342" name="Rectangle 2"/>
          <p:cNvSpPr txBox="1"/>
          <p:nvPr/>
        </p:nvSpPr>
        <p:spPr>
          <a:xfrm>
            <a:off x="904266" y="2616722"/>
            <a:ext cx="5804842" cy="21158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Cela fonctionne comme ceci :</a:t>
            </a:r>
          </a:p>
          <a:p>
            <a:pPr>
              <a:defRPr>
                <a:latin typeface="Times New Roman"/>
                <a:ea typeface="Times New Roman"/>
                <a:cs typeface="Times New Roman"/>
                <a:sym typeface="Times New Roman"/>
              </a:defRPr>
            </a:pPr>
          </a:p>
          <a:p>
            <a:pPr marL="285750" indent="-285750">
              <a:buSzPct val="100000"/>
              <a:buChar char="✓"/>
              <a:defRPr>
                <a:latin typeface="Times New Roman"/>
                <a:ea typeface="Times New Roman"/>
                <a:cs typeface="Times New Roman"/>
                <a:sym typeface="Times New Roman"/>
              </a:defRPr>
            </a:pPr>
            <a:r>
              <a:t>Tout d'abord, le code in </a:t>
            </a:r>
            <a:r>
              <a:rPr b="1">
                <a:solidFill>
                  <a:srgbClr val="EF8600"/>
                </a:solidFill>
              </a:rPr>
              <a:t>try {...} </a:t>
            </a:r>
            <a:r>
              <a:t>est exécuté. </a:t>
            </a:r>
          </a:p>
          <a:p>
            <a:pPr marL="285750" indent="-285750">
              <a:buSzPct val="100000"/>
              <a:buChar char="✓"/>
              <a:defRPr>
                <a:latin typeface="Times New Roman"/>
                <a:ea typeface="Times New Roman"/>
                <a:cs typeface="Times New Roman"/>
                <a:sym typeface="Times New Roman"/>
              </a:defRPr>
            </a:pPr>
            <a:r>
              <a:t>S'il n'y a pas eu d'erreurs, alors </a:t>
            </a:r>
            <a:r>
              <a:rPr b="1">
                <a:solidFill>
                  <a:srgbClr val="EF8600"/>
                </a:solidFill>
              </a:rPr>
              <a:t>catch (err) </a:t>
            </a:r>
            <a:r>
              <a:t>est ignoré : l'exécution atteint la fin de </a:t>
            </a:r>
            <a:r>
              <a:rPr b="1">
                <a:solidFill>
                  <a:srgbClr val="EF8600"/>
                </a:solidFill>
              </a:rPr>
              <a:t>try</a:t>
            </a:r>
            <a:r>
              <a:t> et continue en sautant </a:t>
            </a:r>
            <a:r>
              <a:rPr b="1">
                <a:solidFill>
                  <a:srgbClr val="EF8600"/>
                </a:solidFill>
              </a:rPr>
              <a:t>catch</a:t>
            </a:r>
            <a:r>
              <a:t>. </a:t>
            </a:r>
          </a:p>
          <a:p>
            <a:pPr marL="285750" indent="-285750">
              <a:buSzPct val="100000"/>
              <a:buChar char="✓"/>
              <a:defRPr>
                <a:latin typeface="Times New Roman"/>
                <a:ea typeface="Times New Roman"/>
                <a:cs typeface="Times New Roman"/>
                <a:sym typeface="Times New Roman"/>
              </a:defRPr>
            </a:pPr>
            <a:r>
              <a:t>Si une erreur se produit, l'exécution </a:t>
            </a:r>
            <a:r>
              <a:rPr b="1">
                <a:solidFill>
                  <a:srgbClr val="EF8600"/>
                </a:solidFill>
              </a:rPr>
              <a:t>try</a:t>
            </a:r>
            <a:r>
              <a:t> est arrêtée et le contrôle passe au début de </a:t>
            </a:r>
            <a:r>
              <a:rPr b="1">
                <a:solidFill>
                  <a:srgbClr val="EF8600"/>
                </a:solidFill>
              </a:rPr>
              <a:t>catch (err). </a:t>
            </a:r>
            <a:r>
              <a:t>La variable </a:t>
            </a:r>
            <a:r>
              <a:rPr b="1">
                <a:solidFill>
                  <a:srgbClr val="EF8600"/>
                </a:solidFill>
              </a:rPr>
              <a:t>err</a:t>
            </a:r>
            <a:r>
              <a:t> (nous pouvons lui donner n'importe quel nom) contiendra un objet d'erreur avec des détails sur ce qui s'est passé. </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Gestion des erreurs</a:t>
            </a:r>
          </a:p>
        </p:txBody>
      </p:sp>
      <p:pic>
        <p:nvPicPr>
          <p:cNvPr id="345" name="Image 2" descr="Image 2"/>
          <p:cNvPicPr>
            <a:picLocks noChangeAspect="1"/>
          </p:cNvPicPr>
          <p:nvPr/>
        </p:nvPicPr>
        <p:blipFill>
          <a:blip r:embed="rId2">
            <a:extLst/>
          </a:blip>
          <a:stretch>
            <a:fillRect/>
          </a:stretch>
        </p:blipFill>
        <p:spPr>
          <a:xfrm>
            <a:off x="5190611" y="1013012"/>
            <a:ext cx="3782053" cy="936001"/>
          </a:xfrm>
          <a:prstGeom prst="rect">
            <a:avLst/>
          </a:prstGeom>
          <a:ln w="12700">
            <a:miter lim="400000"/>
          </a:ln>
        </p:spPr>
      </p:pic>
      <p:sp>
        <p:nvSpPr>
          <p:cNvPr id="346" name="ZoneTexte 11"/>
          <p:cNvSpPr txBox="1"/>
          <p:nvPr/>
        </p:nvSpPr>
        <p:spPr>
          <a:xfrm>
            <a:off x="904266" y="1013012"/>
            <a:ext cx="4480561"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Un exemple sans erreur : </a:t>
            </a:r>
          </a:p>
        </p:txBody>
      </p:sp>
      <p:sp>
        <p:nvSpPr>
          <p:cNvPr id="347" name="ZoneTexte 13"/>
          <p:cNvSpPr txBox="1"/>
          <p:nvPr/>
        </p:nvSpPr>
        <p:spPr>
          <a:xfrm>
            <a:off x="904266" y="2132176"/>
            <a:ext cx="2614740"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Un exemple avec une erreur</a:t>
            </a:r>
          </a:p>
        </p:txBody>
      </p:sp>
      <p:pic>
        <p:nvPicPr>
          <p:cNvPr id="348" name="Image 12" descr="Image 12"/>
          <p:cNvPicPr>
            <a:picLocks noChangeAspect="1"/>
          </p:cNvPicPr>
          <p:nvPr/>
        </p:nvPicPr>
        <p:blipFill>
          <a:blip r:embed="rId3">
            <a:extLst/>
          </a:blip>
          <a:stretch>
            <a:fillRect/>
          </a:stretch>
        </p:blipFill>
        <p:spPr>
          <a:xfrm>
            <a:off x="5190611" y="2077475"/>
            <a:ext cx="2616548" cy="1476001"/>
          </a:xfrm>
          <a:prstGeom prst="rect">
            <a:avLst/>
          </a:prstGeom>
          <a:ln w="12700">
            <a:miter lim="400000"/>
          </a:ln>
        </p:spPr>
      </p:pic>
      <p:sp>
        <p:nvSpPr>
          <p:cNvPr id="349" name="Rectangle 1"/>
          <p:cNvSpPr txBox="1"/>
          <p:nvPr/>
        </p:nvSpPr>
        <p:spPr>
          <a:xfrm>
            <a:off x="904266" y="2602944"/>
            <a:ext cx="4253791" cy="7686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Pour fonctionner </a:t>
            </a:r>
            <a:r>
              <a:rPr b="1">
                <a:solidFill>
                  <a:srgbClr val="EF8600"/>
                </a:solidFill>
              </a:rPr>
              <a:t>try...catch</a:t>
            </a:r>
            <a:r>
              <a:t>, le code doit être exécutable. En d'autres termes, il doit s'agir de JavaScript valide.</a:t>
            </a:r>
          </a:p>
        </p:txBody>
      </p:sp>
      <p:pic>
        <p:nvPicPr>
          <p:cNvPr id="350" name="Image 16" descr="Image 16"/>
          <p:cNvPicPr>
            <a:picLocks noChangeAspect="1"/>
          </p:cNvPicPr>
          <p:nvPr/>
        </p:nvPicPr>
        <p:blipFill>
          <a:blip r:embed="rId4">
            <a:extLst/>
          </a:blip>
          <a:stretch>
            <a:fillRect/>
          </a:stretch>
        </p:blipFill>
        <p:spPr>
          <a:xfrm>
            <a:off x="5190611" y="3681939"/>
            <a:ext cx="2480603" cy="792001"/>
          </a:xfrm>
          <a:prstGeom prst="rect">
            <a:avLst/>
          </a:prstGeom>
          <a:ln w="12700">
            <a:miter lim="400000"/>
          </a:ln>
        </p:spPr>
      </p:pic>
      <p:sp>
        <p:nvSpPr>
          <p:cNvPr id="351" name="ZoneTexte 20"/>
          <p:cNvSpPr txBox="1"/>
          <p:nvPr/>
        </p:nvSpPr>
        <p:spPr>
          <a:xfrm>
            <a:off x="904267" y="3622695"/>
            <a:ext cx="4138581"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Cela ne fonctionnera pas si le code est syntaxiquement incorrect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L’objet d’errerur</a:t>
            </a:r>
          </a:p>
        </p:txBody>
      </p:sp>
      <p:sp>
        <p:nvSpPr>
          <p:cNvPr id="354" name="Rectangle 1"/>
          <p:cNvSpPr txBox="1"/>
          <p:nvPr/>
        </p:nvSpPr>
        <p:spPr>
          <a:xfrm>
            <a:off x="766533" y="979322"/>
            <a:ext cx="6130807"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Lorsqu'une erreur se produit, JavaScript génère un objet contenant les détails à ce sujet. L'objet est ensuite passé en argument à </a:t>
            </a:r>
            <a:r>
              <a:rPr b="1"/>
              <a:t>catch</a:t>
            </a:r>
            <a:r>
              <a:t>:</a:t>
            </a:r>
          </a:p>
        </p:txBody>
      </p:sp>
      <p:pic>
        <p:nvPicPr>
          <p:cNvPr id="355" name="Image 3" descr="Image 3"/>
          <p:cNvPicPr>
            <a:picLocks noChangeAspect="1"/>
          </p:cNvPicPr>
          <p:nvPr/>
        </p:nvPicPr>
        <p:blipFill>
          <a:blip r:embed="rId2">
            <a:extLst/>
          </a:blip>
          <a:stretch>
            <a:fillRect/>
          </a:stretch>
        </p:blipFill>
        <p:spPr>
          <a:xfrm>
            <a:off x="6813463" y="1019714"/>
            <a:ext cx="1111905" cy="1044001"/>
          </a:xfrm>
          <a:prstGeom prst="rect">
            <a:avLst/>
          </a:prstGeom>
          <a:ln w="12700">
            <a:miter lim="400000"/>
          </a:ln>
        </p:spPr>
      </p:pic>
      <p:sp>
        <p:nvSpPr>
          <p:cNvPr id="356" name="ZoneTexte 7"/>
          <p:cNvSpPr txBox="1"/>
          <p:nvPr/>
        </p:nvSpPr>
        <p:spPr>
          <a:xfrm>
            <a:off x="766533" y="2274451"/>
            <a:ext cx="5616402"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Pour toutes les erreurs intégrées, l'objet </a:t>
            </a:r>
            <a:r>
              <a:rPr b="1">
                <a:solidFill>
                  <a:srgbClr val="EF8600"/>
                </a:solidFill>
              </a:rPr>
              <a:t>error</a:t>
            </a:r>
            <a:r>
              <a:t> a deux propriétés principales :</a:t>
            </a:r>
          </a:p>
        </p:txBody>
      </p:sp>
      <p:sp>
        <p:nvSpPr>
          <p:cNvPr id="357" name="ZoneTexte 9"/>
          <p:cNvSpPr txBox="1"/>
          <p:nvPr/>
        </p:nvSpPr>
        <p:spPr>
          <a:xfrm>
            <a:off x="766533" y="2966537"/>
            <a:ext cx="5801198" cy="12258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Clr>
                <a:srgbClr val="000000"/>
              </a:buClr>
              <a:buSzPct val="100000"/>
              <a:buChar char="✓"/>
              <a:defRPr b="1" sz="1600">
                <a:solidFill>
                  <a:srgbClr val="EF8600"/>
                </a:solidFill>
                <a:latin typeface="Times New Roman"/>
                <a:ea typeface="Times New Roman"/>
                <a:cs typeface="Times New Roman"/>
                <a:sym typeface="Times New Roman"/>
              </a:defRPr>
            </a:pPr>
            <a:r>
              <a:t>name</a:t>
            </a:r>
            <a:r>
              <a:rPr b="0">
                <a:solidFill>
                  <a:srgbClr val="000000"/>
                </a:solidFill>
              </a:rPr>
              <a:t> : Nom de l'erreur.</a:t>
            </a:r>
            <a:endParaRPr b="0">
              <a:solidFill>
                <a:srgbClr val="000000"/>
              </a:solidFill>
            </a:endParaRPr>
          </a:p>
          <a:p>
            <a:pPr marL="285750" indent="-285750">
              <a:buClr>
                <a:srgbClr val="000000"/>
              </a:buClr>
              <a:buSzPct val="100000"/>
              <a:buChar char="✓"/>
              <a:defRPr b="1" sz="1600">
                <a:solidFill>
                  <a:srgbClr val="EF8600"/>
                </a:solidFill>
                <a:latin typeface="Times New Roman"/>
                <a:ea typeface="Times New Roman"/>
                <a:cs typeface="Times New Roman"/>
                <a:sym typeface="Times New Roman"/>
              </a:defRPr>
            </a:pPr>
            <a:r>
              <a:t>message</a:t>
            </a:r>
            <a:r>
              <a:rPr b="0">
                <a:solidFill>
                  <a:srgbClr val="000000"/>
                </a:solidFill>
              </a:rPr>
              <a:t> : Message textuel sur les détails de l'erreur.</a:t>
            </a:r>
          </a:p>
          <a:p>
            <a:pPr marL="285750" indent="-285750">
              <a:buClr>
                <a:srgbClr val="000000"/>
              </a:buClr>
              <a:buSzPct val="100000"/>
              <a:buChar char="✓"/>
              <a:defRPr b="1" sz="1600">
                <a:solidFill>
                  <a:srgbClr val="EF8600"/>
                </a:solidFill>
                <a:latin typeface="Times New Roman"/>
                <a:ea typeface="Times New Roman"/>
                <a:cs typeface="Times New Roman"/>
                <a:sym typeface="Times New Roman"/>
              </a:defRPr>
            </a:pPr>
            <a:r>
              <a:t>stack</a:t>
            </a:r>
            <a:r>
              <a:rPr b="0">
                <a:solidFill>
                  <a:srgbClr val="000000"/>
                </a:solidFill>
              </a:rPr>
              <a:t> : une chaîne contenant des informations sur la séquence d'appels imbriqués qui a conduit à l'erreur.</a:t>
            </a:r>
          </a:p>
        </p:txBody>
      </p:sp>
      <p:pic>
        <p:nvPicPr>
          <p:cNvPr id="358" name="Image 13" descr="Image 13"/>
          <p:cNvPicPr>
            <a:picLocks noChangeAspect="1"/>
          </p:cNvPicPr>
          <p:nvPr/>
        </p:nvPicPr>
        <p:blipFill>
          <a:blip r:embed="rId3">
            <a:extLst/>
          </a:blip>
          <a:stretch>
            <a:fillRect/>
          </a:stretch>
        </p:blipFill>
        <p:spPr>
          <a:xfrm>
            <a:off x="6813463" y="2422321"/>
            <a:ext cx="1401454" cy="147600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60"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6.</a:t>
            </a:r>
          </a:p>
        </p:txBody>
      </p:sp>
      <p:sp>
        <p:nvSpPr>
          <p:cNvPr id="361" name="Google Shape;119;p20"/>
          <p:cNvSpPr txBox="1"/>
          <p:nvPr/>
        </p:nvSpPr>
        <p:spPr>
          <a:xfrm>
            <a:off x="1811580" y="2535167"/>
            <a:ext cx="5854494" cy="4588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Communication avec le serveur</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Utiliser Fetch</a:t>
            </a:r>
          </a:p>
        </p:txBody>
      </p:sp>
      <p:sp>
        <p:nvSpPr>
          <p:cNvPr id="364" name="Rectangle 1"/>
          <p:cNvSpPr txBox="1"/>
          <p:nvPr/>
        </p:nvSpPr>
        <p:spPr>
          <a:xfrm>
            <a:off x="426725" y="1005513"/>
            <a:ext cx="8364855"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L’API </a:t>
            </a:r>
            <a:r>
              <a:rPr b="1">
                <a:solidFill>
                  <a:srgbClr val="EF8600"/>
                </a:solidFill>
              </a:rPr>
              <a:t>fetch</a:t>
            </a:r>
            <a:r>
              <a:t> fournit une interface JavaScript pour l'accès et la manipulation des parties de la pipeline HTTP, comme les requêtes et les réponses. Cela fournit aussi une méthode globale </a:t>
            </a:r>
            <a:r>
              <a:rPr b="1">
                <a:solidFill>
                  <a:srgbClr val="EF8600"/>
                </a:solidFill>
              </a:rPr>
              <a:t>fetch() </a:t>
            </a:r>
            <a:r>
              <a:t>qui procure un moyen facile et logique de récupérer des ressources à travers le réseau de manière asynchrone. </a:t>
            </a:r>
          </a:p>
        </p:txBody>
      </p:sp>
      <p:sp>
        <p:nvSpPr>
          <p:cNvPr id="365" name="Rectangle 2"/>
          <p:cNvSpPr txBox="1"/>
          <p:nvPr/>
        </p:nvSpPr>
        <p:spPr>
          <a:xfrm>
            <a:off x="426725" y="1790990"/>
            <a:ext cx="6332392"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Pour utiliser </a:t>
            </a:r>
            <a:r>
              <a:rPr b="1"/>
              <a:t>l’API Fetch</a:t>
            </a:r>
            <a:r>
              <a:t>, appelez la méthode </a:t>
            </a:r>
            <a:r>
              <a:rPr b="1">
                <a:solidFill>
                  <a:srgbClr val="EF8600"/>
                </a:solidFill>
              </a:rPr>
              <a:t>fetch</a:t>
            </a:r>
            <a:r>
              <a:t>, qui accepte l’URL de l’API comme paramètre : </a:t>
            </a:r>
          </a:p>
        </p:txBody>
      </p:sp>
      <p:pic>
        <p:nvPicPr>
          <p:cNvPr id="366" name="Image 4" descr="Image 4"/>
          <p:cNvPicPr>
            <a:picLocks noChangeAspect="1"/>
          </p:cNvPicPr>
          <p:nvPr/>
        </p:nvPicPr>
        <p:blipFill>
          <a:blip r:embed="rId2">
            <a:extLst/>
          </a:blip>
          <a:stretch>
            <a:fillRect/>
          </a:stretch>
        </p:blipFill>
        <p:spPr>
          <a:xfrm>
            <a:off x="6804837" y="1841705"/>
            <a:ext cx="990601" cy="323851"/>
          </a:xfrm>
          <a:prstGeom prst="rect">
            <a:avLst/>
          </a:prstGeom>
          <a:ln w="12700">
            <a:miter lim="400000"/>
          </a:ln>
        </p:spPr>
      </p:pic>
      <p:sp>
        <p:nvSpPr>
          <p:cNvPr id="367" name="Rectangle 3"/>
          <p:cNvSpPr txBox="1"/>
          <p:nvPr/>
        </p:nvSpPr>
        <p:spPr>
          <a:xfrm>
            <a:off x="426725" y="2428205"/>
            <a:ext cx="6598206"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Après la méthode </a:t>
            </a:r>
            <a:r>
              <a:rPr b="1">
                <a:solidFill>
                  <a:srgbClr val="EF8600"/>
                </a:solidFill>
              </a:rPr>
              <a:t>fetch(), </a:t>
            </a:r>
            <a:r>
              <a:t>ajoutez la méthode de promesse </a:t>
            </a:r>
            <a:r>
              <a:rPr b="1">
                <a:solidFill>
                  <a:srgbClr val="EF8600"/>
                </a:solidFill>
              </a:rPr>
              <a:t>then() </a:t>
            </a:r>
            <a:r>
              <a:t>: </a:t>
            </a:r>
          </a:p>
        </p:txBody>
      </p:sp>
      <p:sp>
        <p:nvSpPr>
          <p:cNvPr id="368" name="Rectangle 4"/>
          <p:cNvSpPr txBox="1"/>
          <p:nvPr/>
        </p:nvSpPr>
        <p:spPr>
          <a:xfrm>
            <a:off x="426724" y="2748226"/>
            <a:ext cx="6005474"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méthode </a:t>
            </a:r>
            <a:r>
              <a:rPr b="1">
                <a:solidFill>
                  <a:srgbClr val="EF8600"/>
                </a:solidFill>
              </a:rPr>
              <a:t>fetch() </a:t>
            </a:r>
            <a:r>
              <a:t>retourne une promesse. Si la promesse renvoyée est </a:t>
            </a:r>
            <a:r>
              <a:rPr b="1"/>
              <a:t>resolve</a:t>
            </a:r>
            <a:r>
              <a:t>, cela signifie que la fonction dans la méthode </a:t>
            </a:r>
            <a:r>
              <a:rPr b="1">
                <a:solidFill>
                  <a:srgbClr val="EF8600"/>
                </a:solidFill>
              </a:rPr>
              <a:t>then() </a:t>
            </a:r>
            <a:r>
              <a:t>est bien exécutée. Cette fonction contient le code qui permet de traiter les données reçues à partir de l’API. </a:t>
            </a:r>
          </a:p>
        </p:txBody>
      </p:sp>
      <p:pic>
        <p:nvPicPr>
          <p:cNvPr id="369" name="Image 8" descr="Image 8"/>
          <p:cNvPicPr>
            <a:picLocks noChangeAspect="1"/>
          </p:cNvPicPr>
          <p:nvPr/>
        </p:nvPicPr>
        <p:blipFill>
          <a:blip r:embed="rId3">
            <a:extLst/>
          </a:blip>
          <a:stretch>
            <a:fillRect/>
          </a:stretch>
        </p:blipFill>
        <p:spPr>
          <a:xfrm>
            <a:off x="6804837" y="2630279"/>
            <a:ext cx="1552576" cy="695326"/>
          </a:xfrm>
          <a:prstGeom prst="rect">
            <a:avLst/>
          </a:prstGeom>
          <a:ln w="12700">
            <a:miter lim="400000"/>
          </a:ln>
        </p:spPr>
      </p:pic>
      <p:sp>
        <p:nvSpPr>
          <p:cNvPr id="370" name="Rectangle 5"/>
          <p:cNvSpPr txBox="1"/>
          <p:nvPr/>
        </p:nvSpPr>
        <p:spPr>
          <a:xfrm>
            <a:off x="426724" y="3490785"/>
            <a:ext cx="4540231"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Sous la méthode </a:t>
            </a:r>
            <a:r>
              <a:rPr b="1">
                <a:solidFill>
                  <a:srgbClr val="EF8600"/>
                </a:solidFill>
              </a:rPr>
              <a:t>then(), </a:t>
            </a:r>
            <a:r>
              <a:t>ajoutez la méthode </a:t>
            </a:r>
            <a:r>
              <a:rPr b="1">
                <a:solidFill>
                  <a:srgbClr val="EF8600"/>
                </a:solidFill>
              </a:rPr>
              <a:t>catch() </a:t>
            </a:r>
            <a:r>
              <a:t>: </a:t>
            </a:r>
          </a:p>
        </p:txBody>
      </p:sp>
      <p:pic>
        <p:nvPicPr>
          <p:cNvPr id="371" name="Image 11" descr="Image 11"/>
          <p:cNvPicPr>
            <a:picLocks noChangeAspect="1"/>
          </p:cNvPicPr>
          <p:nvPr/>
        </p:nvPicPr>
        <p:blipFill>
          <a:blip r:embed="rId4">
            <a:extLst/>
          </a:blip>
          <a:stretch>
            <a:fillRect/>
          </a:stretch>
        </p:blipFill>
        <p:spPr>
          <a:xfrm>
            <a:off x="6804837" y="3634328"/>
            <a:ext cx="1676401" cy="666751"/>
          </a:xfrm>
          <a:prstGeom prst="rect">
            <a:avLst/>
          </a:prstGeom>
          <a:ln w="12700">
            <a:miter lim="400000"/>
          </a:ln>
        </p:spPr>
      </p:pic>
      <p:sp>
        <p:nvSpPr>
          <p:cNvPr id="372" name="Rectangle 6"/>
          <p:cNvSpPr txBox="1"/>
          <p:nvPr/>
        </p:nvSpPr>
        <p:spPr>
          <a:xfrm>
            <a:off x="426725" y="3788545"/>
            <a:ext cx="6188174"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Il se peut que l’API que vous appelez en utilisant </a:t>
            </a:r>
            <a:r>
              <a:rPr b="1">
                <a:solidFill>
                  <a:srgbClr val="EF8600"/>
                </a:solidFill>
              </a:rPr>
              <a:t>fetch</a:t>
            </a:r>
            <a:r>
              <a:t>() soit défaillante ou que d’autres erreurs se produisent.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API fetch</a:t>
            </a:r>
          </a:p>
        </p:txBody>
      </p:sp>
      <p:sp>
        <p:nvSpPr>
          <p:cNvPr id="375" name="ZoneTexte 9"/>
          <p:cNvSpPr txBox="1"/>
          <p:nvPr/>
        </p:nvSpPr>
        <p:spPr>
          <a:xfrm>
            <a:off x="624104" y="911684"/>
            <a:ext cx="6347921"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Pour résumer, l’utilisation de </a:t>
            </a:r>
            <a:r>
              <a:rPr b="1"/>
              <a:t>l’API Fetch </a:t>
            </a:r>
            <a:r>
              <a:t>ressemblera à l’exemple suivant :</a:t>
            </a:r>
          </a:p>
        </p:txBody>
      </p:sp>
      <p:pic>
        <p:nvPicPr>
          <p:cNvPr id="376" name="Image 5" descr="Image 5"/>
          <p:cNvPicPr>
            <a:picLocks noChangeAspect="1"/>
          </p:cNvPicPr>
          <p:nvPr/>
        </p:nvPicPr>
        <p:blipFill>
          <a:blip r:embed="rId2">
            <a:extLst/>
          </a:blip>
          <a:stretch>
            <a:fillRect/>
          </a:stretch>
        </p:blipFill>
        <p:spPr>
          <a:xfrm>
            <a:off x="3347220" y="1347750"/>
            <a:ext cx="1701863" cy="1224000"/>
          </a:xfrm>
          <a:prstGeom prst="rect">
            <a:avLst/>
          </a:prstGeom>
          <a:ln w="12700">
            <a:miter lim="400000"/>
          </a:ln>
        </p:spPr>
      </p:pic>
      <p:pic>
        <p:nvPicPr>
          <p:cNvPr id="377" name="Image 10" descr="Image 10"/>
          <p:cNvPicPr>
            <a:picLocks noChangeAspect="1"/>
          </p:cNvPicPr>
          <p:nvPr/>
        </p:nvPicPr>
        <p:blipFill>
          <a:blip r:embed="rId3">
            <a:extLst/>
          </a:blip>
          <a:stretch>
            <a:fillRect/>
          </a:stretch>
        </p:blipFill>
        <p:spPr>
          <a:xfrm>
            <a:off x="2366330" y="3298364"/>
            <a:ext cx="4191001" cy="933451"/>
          </a:xfrm>
          <a:prstGeom prst="rect">
            <a:avLst/>
          </a:prstGeom>
          <a:ln w="12700">
            <a:miter lim="400000"/>
          </a:ln>
        </p:spPr>
      </p:pic>
      <p:sp>
        <p:nvSpPr>
          <p:cNvPr id="378" name="Rectangle 1"/>
          <p:cNvSpPr txBox="1"/>
          <p:nvPr/>
        </p:nvSpPr>
        <p:spPr>
          <a:xfrm>
            <a:off x="624105" y="2711288"/>
            <a:ext cx="6911931"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Utilisez la méthode </a:t>
            </a:r>
            <a:r>
              <a:rPr b="1">
                <a:solidFill>
                  <a:srgbClr val="EF8600"/>
                </a:solidFill>
              </a:rPr>
              <a:t>json() </a:t>
            </a:r>
            <a:r>
              <a:t>pour convertir </a:t>
            </a:r>
            <a:r>
              <a:rPr b="1"/>
              <a:t>json</a:t>
            </a:r>
            <a:r>
              <a:t> en objet JSON </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Api fetch</a:t>
            </a:r>
          </a:p>
        </p:txBody>
      </p:sp>
      <p:sp>
        <p:nvSpPr>
          <p:cNvPr id="381" name="ZoneTexte 4"/>
          <p:cNvSpPr txBox="1"/>
          <p:nvPr/>
        </p:nvSpPr>
        <p:spPr>
          <a:xfrm>
            <a:off x="668171" y="974110"/>
            <a:ext cx="8154687"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EF8600"/>
                </a:solidFill>
                <a:latin typeface="Times New Roman"/>
                <a:ea typeface="Times New Roman"/>
                <a:cs typeface="Times New Roman"/>
                <a:sym typeface="Times New Roman"/>
              </a:defRPr>
            </a:pPr>
            <a:r>
              <a:t>Fetch</a:t>
            </a:r>
            <a:r>
              <a:rPr b="0">
                <a:solidFill>
                  <a:srgbClr val="000000"/>
                </a:solidFill>
              </a:rPr>
              <a:t> utilise par défaut les requêtes </a:t>
            </a:r>
            <a:r>
              <a:rPr>
                <a:solidFill>
                  <a:srgbClr val="000000"/>
                </a:solidFill>
              </a:rPr>
              <a:t>GET</a:t>
            </a:r>
            <a:r>
              <a:rPr b="0">
                <a:solidFill>
                  <a:srgbClr val="000000"/>
                </a:solidFill>
              </a:rPr>
              <a:t>, mais vous pouvez utiliser tous les autres types de requêtes, changer les en-têtes et envoyer des données. Pour ce faire, vous devez configurer votre objet et le passer comme le deuxième argument de la fonction </a:t>
            </a:r>
            <a:r>
              <a:rPr>
                <a:solidFill>
                  <a:srgbClr val="000000"/>
                </a:solidFill>
              </a:rPr>
              <a:t>fetch</a:t>
            </a:r>
            <a:r>
              <a:rPr b="0">
                <a:solidFill>
                  <a:srgbClr val="000000"/>
                </a:solidFill>
              </a:rPr>
              <a:t>.</a:t>
            </a:r>
          </a:p>
        </p:txBody>
      </p:sp>
      <p:pic>
        <p:nvPicPr>
          <p:cNvPr id="382" name="Image 3" descr="Image 3"/>
          <p:cNvPicPr>
            <a:picLocks noChangeAspect="1"/>
          </p:cNvPicPr>
          <p:nvPr/>
        </p:nvPicPr>
        <p:blipFill>
          <a:blip r:embed="rId2">
            <a:extLst/>
          </a:blip>
          <a:stretch>
            <a:fillRect/>
          </a:stretch>
        </p:blipFill>
        <p:spPr>
          <a:xfrm>
            <a:off x="4649118" y="1861543"/>
            <a:ext cx="3906736" cy="2772001"/>
          </a:xfrm>
          <a:prstGeom prst="rect">
            <a:avLst/>
          </a:prstGeom>
          <a:ln w="12700">
            <a:miter lim="400000"/>
          </a:ln>
        </p:spPr>
      </p:pic>
      <p:sp>
        <p:nvSpPr>
          <p:cNvPr id="383" name="Rectangle 1"/>
          <p:cNvSpPr txBox="1"/>
          <p:nvPr/>
        </p:nvSpPr>
        <p:spPr>
          <a:xfrm>
            <a:off x="668172" y="1878010"/>
            <a:ext cx="4022438"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L'interface </a:t>
            </a:r>
            <a:r>
              <a:rPr b="1">
                <a:solidFill>
                  <a:srgbClr val="EF8600"/>
                </a:solidFill>
              </a:rPr>
              <a:t>Headers</a:t>
            </a:r>
            <a:r>
              <a:t> vous permet de créer vos propres objets d'en-têtes via le constructeur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85"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8.</a:t>
            </a:r>
          </a:p>
        </p:txBody>
      </p:sp>
      <p:sp>
        <p:nvSpPr>
          <p:cNvPr id="386" name="Google Shape;119;p20"/>
          <p:cNvSpPr txBox="1"/>
          <p:nvPr/>
        </p:nvSpPr>
        <p:spPr>
          <a:xfrm>
            <a:off x="1949804" y="2571750"/>
            <a:ext cx="5854494"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defRPr b="1" sz="3000">
                <a:solidFill>
                  <a:srgbClr val="FFFFFF"/>
                </a:solidFill>
                <a:latin typeface="Helvetica Neue"/>
                <a:ea typeface="Helvetica Neue"/>
                <a:cs typeface="Helvetica Neue"/>
                <a:sym typeface="Helvetica Neue"/>
              </a:defRPr>
            </a:pPr>
            <a:r>
              <a:t>Promesse, </a:t>
            </a:r>
            <a:r>
              <a:t>Asynchrone, Attente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Fonction de rappel</a:t>
            </a:r>
          </a:p>
        </p:txBody>
      </p:sp>
      <p:sp>
        <p:nvSpPr>
          <p:cNvPr id="389" name="ZoneTexte 4"/>
          <p:cNvSpPr txBox="1"/>
          <p:nvPr/>
        </p:nvSpPr>
        <p:spPr>
          <a:xfrm>
            <a:off x="904265" y="896198"/>
            <a:ext cx="7502898" cy="8891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latin typeface="Times New Roman"/>
                <a:ea typeface="Times New Roman"/>
                <a:cs typeface="Times New Roman"/>
                <a:sym typeface="Times New Roman"/>
              </a:defRPr>
            </a:pPr>
            <a:r>
              <a:t>Une </a:t>
            </a:r>
            <a:r>
              <a:rPr b="1"/>
              <a:t>fonction de rappel </a:t>
            </a:r>
            <a:r>
              <a:t>(aussi appelée </a:t>
            </a:r>
            <a:r>
              <a:rPr b="1" i="1">
                <a:solidFill>
                  <a:srgbClr val="EF8600"/>
                </a:solidFill>
              </a:rPr>
              <a:t>callback</a:t>
            </a:r>
            <a:r>
              <a:t> en anglais) est une fonction passée dans une autre fonction en tant qu'argument, qui est ensuite invoquée à l'intérieur de la fonction externe pour accomplir une sorte de routine ou d'action.</a:t>
            </a:r>
          </a:p>
        </p:txBody>
      </p:sp>
      <p:pic>
        <p:nvPicPr>
          <p:cNvPr id="390" name="Image 3" descr="Image 3"/>
          <p:cNvPicPr>
            <a:picLocks noChangeAspect="1"/>
          </p:cNvPicPr>
          <p:nvPr/>
        </p:nvPicPr>
        <p:blipFill>
          <a:blip r:embed="rId2">
            <a:extLst/>
          </a:blip>
          <a:stretch>
            <a:fillRect/>
          </a:stretch>
        </p:blipFill>
        <p:spPr>
          <a:xfrm>
            <a:off x="969410" y="2383982"/>
            <a:ext cx="3055998" cy="1656001"/>
          </a:xfrm>
          <a:prstGeom prst="rect">
            <a:avLst/>
          </a:prstGeom>
          <a:ln w="12700">
            <a:miter lim="400000"/>
          </a:ln>
        </p:spPr>
      </p:pic>
      <p:pic>
        <p:nvPicPr>
          <p:cNvPr id="391" name="Image 6" descr="Image 6"/>
          <p:cNvPicPr>
            <a:picLocks noChangeAspect="1"/>
          </p:cNvPicPr>
          <p:nvPr/>
        </p:nvPicPr>
        <p:blipFill>
          <a:blip r:embed="rId3">
            <a:extLst/>
          </a:blip>
          <a:stretch>
            <a:fillRect/>
          </a:stretch>
        </p:blipFill>
        <p:spPr>
          <a:xfrm>
            <a:off x="4821142" y="2383982"/>
            <a:ext cx="3472531" cy="1656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110;p19"/>
          <p:cNvSpPr txBox="1"/>
          <p:nvPr/>
        </p:nvSpPr>
        <p:spPr>
          <a:xfrm>
            <a:off x="595422" y="381010"/>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Annulation avec clearTimeout</a:t>
            </a:r>
          </a:p>
        </p:txBody>
      </p:sp>
      <p:sp>
        <p:nvSpPr>
          <p:cNvPr id="132" name="Rectangle 1"/>
          <p:cNvSpPr txBox="1"/>
          <p:nvPr/>
        </p:nvSpPr>
        <p:spPr>
          <a:xfrm>
            <a:off x="524184" y="939793"/>
            <a:ext cx="7361985" cy="6499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Un appel à </a:t>
            </a:r>
            <a:r>
              <a:rPr b="1">
                <a:solidFill>
                  <a:srgbClr val="EF8600"/>
                </a:solidFill>
              </a:rPr>
              <a:t>setTimeout</a:t>
            </a:r>
            <a:r>
              <a:t> renvoie un "identifiant de minuterie que nous pouvons utiliser pour annuler l'exécution.</a:t>
            </a:r>
          </a:p>
        </p:txBody>
      </p:sp>
      <p:pic>
        <p:nvPicPr>
          <p:cNvPr id="133" name="Image 6" descr="Image 6"/>
          <p:cNvPicPr>
            <a:picLocks noChangeAspect="1"/>
          </p:cNvPicPr>
          <p:nvPr/>
        </p:nvPicPr>
        <p:blipFill>
          <a:blip r:embed="rId2">
            <a:extLst/>
          </a:blip>
          <a:stretch>
            <a:fillRect/>
          </a:stretch>
        </p:blipFill>
        <p:spPr>
          <a:xfrm>
            <a:off x="2137475" y="1873433"/>
            <a:ext cx="4486276" cy="1247776"/>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Promesse</a:t>
            </a:r>
          </a:p>
        </p:txBody>
      </p:sp>
      <p:sp>
        <p:nvSpPr>
          <p:cNvPr id="394" name="Rectangle 1"/>
          <p:cNvSpPr txBox="1"/>
          <p:nvPr/>
        </p:nvSpPr>
        <p:spPr>
          <a:xfrm>
            <a:off x="639377" y="968322"/>
            <a:ext cx="8042466"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L'objet </a:t>
            </a:r>
            <a:r>
              <a:rPr b="1">
                <a:solidFill>
                  <a:srgbClr val="EF8600"/>
                </a:solidFill>
              </a:rPr>
              <a:t>Promise</a:t>
            </a:r>
            <a:r>
              <a:t> (pour « promesse ») est utilisé pour réaliser des traitements de façon asynchrone. Une promesse représente une valeur qui peut être disponible maintenant, dans le futur voire jamais. </a:t>
            </a:r>
          </a:p>
        </p:txBody>
      </p:sp>
      <p:sp>
        <p:nvSpPr>
          <p:cNvPr id="395" name="ZoneTexte 5"/>
          <p:cNvSpPr txBox="1"/>
          <p:nvPr/>
        </p:nvSpPr>
        <p:spPr>
          <a:xfrm>
            <a:off x="639376" y="1507397"/>
            <a:ext cx="829941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Un objet JavaScript </a:t>
            </a:r>
            <a:r>
              <a:rPr b="1">
                <a:solidFill>
                  <a:srgbClr val="EF8600"/>
                </a:solidFill>
              </a:rPr>
              <a:t>Promise</a:t>
            </a:r>
            <a:r>
              <a:t> contient à la fois le </a:t>
            </a:r>
            <a:r>
              <a:rPr b="1"/>
              <a:t>code producteur </a:t>
            </a:r>
            <a:r>
              <a:t>et les appels au </a:t>
            </a:r>
            <a:r>
              <a:rPr b="1"/>
              <a:t>code consommateur</a:t>
            </a:r>
          </a:p>
        </p:txBody>
      </p:sp>
      <p:sp>
        <p:nvSpPr>
          <p:cNvPr id="396" name="ZoneTexte 7"/>
          <p:cNvSpPr txBox="1"/>
          <p:nvPr/>
        </p:nvSpPr>
        <p:spPr>
          <a:xfrm>
            <a:off x="5009208" y="1987275"/>
            <a:ext cx="2589882"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Times New Roman"/>
                <a:ea typeface="Times New Roman"/>
                <a:cs typeface="Times New Roman"/>
                <a:sym typeface="Times New Roman"/>
              </a:defRPr>
            </a:lvl1pPr>
          </a:lstStyle>
          <a:p>
            <a:pPr/>
            <a:r>
              <a:t>Syntaxe de la promesse</a:t>
            </a:r>
          </a:p>
        </p:txBody>
      </p:sp>
      <p:pic>
        <p:nvPicPr>
          <p:cNvPr id="397" name="Image 6" descr="Image 6"/>
          <p:cNvPicPr>
            <a:picLocks noChangeAspect="1"/>
          </p:cNvPicPr>
          <p:nvPr/>
        </p:nvPicPr>
        <p:blipFill>
          <a:blip r:embed="rId2">
            <a:extLst/>
          </a:blip>
          <a:stretch>
            <a:fillRect/>
          </a:stretch>
        </p:blipFill>
        <p:spPr>
          <a:xfrm>
            <a:off x="4963488" y="2452741"/>
            <a:ext cx="3841167" cy="1620001"/>
          </a:xfrm>
          <a:prstGeom prst="rect">
            <a:avLst/>
          </a:prstGeom>
          <a:ln w="12700">
            <a:miter lim="400000"/>
          </a:ln>
        </p:spPr>
      </p:pic>
      <p:sp>
        <p:nvSpPr>
          <p:cNvPr id="398" name="ZoneTexte 8"/>
          <p:cNvSpPr txBox="1"/>
          <p:nvPr/>
        </p:nvSpPr>
        <p:spPr>
          <a:xfrm>
            <a:off x="680278" y="2293471"/>
            <a:ext cx="3886903"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Lorsque le code producteur obtient le résultat, il doit appeler l'un des deux rappels :</a:t>
            </a:r>
          </a:p>
        </p:txBody>
      </p:sp>
      <p:graphicFrame>
        <p:nvGraphicFramePr>
          <p:cNvPr id="399" name="Tableau 3"/>
          <p:cNvGraphicFramePr/>
          <p:nvPr/>
        </p:nvGraphicFramePr>
        <p:xfrm>
          <a:off x="724857" y="2960022"/>
          <a:ext cx="3751452" cy="111878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04433"/>
                <a:gridCol w="2747017"/>
              </a:tblGrid>
              <a:tr h="302374">
                <a:tc>
                  <a:txBody>
                    <a:bodyPr/>
                    <a:lstStyle/>
                    <a:p>
                      <a:pPr algn="l">
                        <a:defRPr sz="1800"/>
                      </a:pPr>
                      <a:r>
                        <a:rPr b="1" sz="1400">
                          <a:latin typeface="Times New Roman"/>
                          <a:ea typeface="Times New Roman"/>
                          <a:cs typeface="Times New Roman"/>
                          <a:sym typeface="Times New Roman"/>
                        </a:rPr>
                        <a:t>Résultat</a:t>
                      </a:r>
                    </a:p>
                  </a:txBody>
                  <a:tcPr marL="45720" marR="45720" marT="45720" marB="45720" anchor="ctr" anchorCtr="0" horzOverflow="overflow">
                    <a:noFill/>
                  </a:tcPr>
                </a:tc>
                <a:tc>
                  <a:txBody>
                    <a:bodyPr/>
                    <a:lstStyle/>
                    <a:p>
                      <a:pPr algn="l">
                        <a:defRPr sz="1800"/>
                      </a:pPr>
                      <a:r>
                        <a:rPr b="1" sz="1400">
                          <a:latin typeface="Times New Roman"/>
                          <a:ea typeface="Times New Roman"/>
                          <a:cs typeface="Times New Roman"/>
                          <a:sym typeface="Times New Roman"/>
                        </a:rPr>
                        <a:t>Appel</a:t>
                      </a:r>
                    </a:p>
                  </a:txBody>
                  <a:tcPr marL="45720" marR="45720" marT="45720" marB="45720" anchor="ctr" anchorCtr="0" horzOverflow="overflow">
                    <a:noFill/>
                  </a:tcPr>
                </a:tc>
              </a:tr>
              <a:tr h="514036">
                <a:tc>
                  <a:txBody>
                    <a:bodyPr/>
                    <a:lstStyle/>
                    <a:p>
                      <a:pPr algn="l">
                        <a:defRPr sz="1800"/>
                      </a:pPr>
                      <a:r>
                        <a:rPr sz="1400">
                          <a:latin typeface="Times New Roman"/>
                          <a:ea typeface="Times New Roman"/>
                          <a:cs typeface="Times New Roman"/>
                          <a:sym typeface="Times New Roman"/>
                        </a:rPr>
                        <a:t>Succès</a:t>
                      </a:r>
                    </a:p>
                  </a:txBody>
                  <a:tcPr marL="45720" marR="45720" marT="45720" marB="45720" anchor="ctr" anchorCtr="0" horzOverflow="overflow">
                    <a:noFill/>
                  </a:tcPr>
                </a:tc>
                <a:tc>
                  <a:txBody>
                    <a:bodyPr/>
                    <a:lstStyle/>
                    <a:p>
                      <a:pPr algn="l">
                        <a:defRPr b="1" sz="1400">
                          <a:latin typeface="Times New Roman"/>
                          <a:ea typeface="Times New Roman"/>
                          <a:cs typeface="Times New Roman"/>
                          <a:sym typeface="Times New Roman"/>
                        </a:defRPr>
                      </a:pPr>
                      <a:r>
                        <a:t>myResolve</a:t>
                      </a:r>
                      <a:r>
                        <a:rPr b="0"/>
                        <a:t>(valeur de résultat)</a:t>
                      </a:r>
                    </a:p>
                  </a:txBody>
                  <a:tcPr marL="45720" marR="45720" marT="45720" marB="45720" anchor="ctr" anchorCtr="0" horzOverflow="overflow">
                    <a:noFill/>
                  </a:tcPr>
                </a:tc>
              </a:tr>
              <a:tr h="302374">
                <a:tc>
                  <a:txBody>
                    <a:bodyPr/>
                    <a:lstStyle/>
                    <a:p>
                      <a:pPr algn="l">
                        <a:defRPr sz="1800"/>
                      </a:pPr>
                      <a:r>
                        <a:rPr sz="1400">
                          <a:latin typeface="Times New Roman"/>
                          <a:ea typeface="Times New Roman"/>
                          <a:cs typeface="Times New Roman"/>
                          <a:sym typeface="Times New Roman"/>
                        </a:rPr>
                        <a:t>Erreur</a:t>
                      </a:r>
                    </a:p>
                  </a:txBody>
                  <a:tcPr marL="45720" marR="45720" marT="45720" marB="45720" anchor="ctr" anchorCtr="0" horzOverflow="overflow">
                    <a:noFill/>
                  </a:tcPr>
                </a:tc>
                <a:tc>
                  <a:txBody>
                    <a:bodyPr/>
                    <a:lstStyle/>
                    <a:p>
                      <a:pPr algn="l">
                        <a:defRPr b="1" sz="1400">
                          <a:latin typeface="Times New Roman"/>
                          <a:ea typeface="Times New Roman"/>
                          <a:cs typeface="Times New Roman"/>
                          <a:sym typeface="Times New Roman"/>
                        </a:defRPr>
                      </a:pPr>
                      <a:r>
                        <a:t>myReject </a:t>
                      </a:r>
                      <a:r>
                        <a:rPr b="0"/>
                        <a:t>(objet d'erreur)</a:t>
                      </a:r>
                    </a:p>
                  </a:txBody>
                  <a:tcPr marL="45720" marR="45720" marT="45720" marB="45720" anchor="ctr" anchorCtr="0" horzOverflow="overflow">
                    <a:noFill/>
                  </a:tcPr>
                </a:tc>
              </a:tr>
            </a:tbl>
          </a:graphicData>
        </a:graphic>
      </p:graphicFrame>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Promesse</a:t>
            </a:r>
          </a:p>
        </p:txBody>
      </p:sp>
      <p:sp>
        <p:nvSpPr>
          <p:cNvPr id="402" name="ZoneTexte 11"/>
          <p:cNvSpPr txBox="1"/>
          <p:nvPr/>
        </p:nvSpPr>
        <p:spPr>
          <a:xfrm>
            <a:off x="770576" y="997691"/>
            <a:ext cx="2973429" cy="1099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Un objet JavaScript Promise peut être :</a:t>
            </a:r>
          </a:p>
          <a:p>
            <a:pPr>
              <a:defRPr>
                <a:latin typeface="Times New Roman"/>
                <a:ea typeface="Times New Roman"/>
                <a:cs typeface="Times New Roman"/>
                <a:sym typeface="Times New Roman"/>
              </a:defRPr>
            </a:pPr>
          </a:p>
          <a:p>
            <a:pPr marL="285750" indent="-285750">
              <a:buClr>
                <a:srgbClr val="000000"/>
              </a:buClr>
              <a:buSzPct val="100000"/>
              <a:buChar char="✓"/>
              <a:defRPr>
                <a:latin typeface="Times New Roman"/>
                <a:ea typeface="Times New Roman"/>
                <a:cs typeface="Times New Roman"/>
                <a:sym typeface="Times New Roman"/>
              </a:defRPr>
            </a:pPr>
            <a:r>
              <a:t>En attente</a:t>
            </a:r>
          </a:p>
          <a:p>
            <a:pPr marL="285750" indent="-285750">
              <a:buClr>
                <a:srgbClr val="000000"/>
              </a:buClr>
              <a:buSzPct val="100000"/>
              <a:buChar char="✓"/>
              <a:defRPr>
                <a:latin typeface="Times New Roman"/>
                <a:ea typeface="Times New Roman"/>
                <a:cs typeface="Times New Roman"/>
                <a:sym typeface="Times New Roman"/>
              </a:defRPr>
            </a:pPr>
            <a:r>
              <a:t>Rempli</a:t>
            </a:r>
          </a:p>
          <a:p>
            <a:pPr marL="285750" indent="-285750">
              <a:buClr>
                <a:srgbClr val="000000"/>
              </a:buClr>
              <a:buSzPct val="100000"/>
              <a:buChar char="✓"/>
              <a:defRPr>
                <a:latin typeface="Times New Roman"/>
                <a:ea typeface="Times New Roman"/>
                <a:cs typeface="Times New Roman"/>
                <a:sym typeface="Times New Roman"/>
              </a:defRPr>
            </a:pPr>
            <a:r>
              <a:t>Rejeté</a:t>
            </a:r>
          </a:p>
        </p:txBody>
      </p:sp>
      <p:sp>
        <p:nvSpPr>
          <p:cNvPr id="403" name="ZoneTexte 13"/>
          <p:cNvSpPr txBox="1"/>
          <p:nvPr/>
        </p:nvSpPr>
        <p:spPr>
          <a:xfrm>
            <a:off x="3835444" y="985138"/>
            <a:ext cx="4688678" cy="17094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L'objet Promise prend en charge deux propriétés : </a:t>
            </a:r>
            <a:r>
              <a:rPr b="1"/>
              <a:t>state</a:t>
            </a:r>
            <a:r>
              <a:t> et </a:t>
            </a:r>
            <a:r>
              <a:rPr b="1"/>
              <a:t>result</a:t>
            </a:r>
            <a:r>
              <a:t> </a:t>
            </a:r>
          </a:p>
          <a:p>
            <a:pPr>
              <a:defRPr>
                <a:latin typeface="Times New Roman"/>
                <a:ea typeface="Times New Roman"/>
                <a:cs typeface="Times New Roman"/>
                <a:sym typeface="Times New Roman"/>
              </a:defRPr>
            </a:pPr>
          </a:p>
          <a:p>
            <a:pPr marL="285750" indent="-285750">
              <a:buClr>
                <a:srgbClr val="000000"/>
              </a:buClr>
              <a:buSzPct val="100000"/>
              <a:buChar char="✓"/>
              <a:defRPr>
                <a:latin typeface="Times New Roman"/>
                <a:ea typeface="Times New Roman"/>
                <a:cs typeface="Times New Roman"/>
                <a:sym typeface="Times New Roman"/>
              </a:defRPr>
            </a:pPr>
            <a:r>
              <a:t>Lorsqu'un </a:t>
            </a:r>
            <a:r>
              <a:rPr b="1"/>
              <a:t>objet</a:t>
            </a:r>
            <a:r>
              <a:t> </a:t>
            </a:r>
            <a:r>
              <a:rPr b="1"/>
              <a:t>Promise</a:t>
            </a:r>
            <a:r>
              <a:t> est "en attente" (en cours de fonctionnement), le résultat </a:t>
            </a:r>
            <a:r>
              <a:rPr b="1"/>
              <a:t>n'est pas défini</a:t>
            </a:r>
            <a:r>
              <a:t>.</a:t>
            </a:r>
          </a:p>
          <a:p>
            <a:pPr marL="285750" indent="-285750">
              <a:buClr>
                <a:srgbClr val="000000"/>
              </a:buClr>
              <a:buSzPct val="100000"/>
              <a:buChar char="✓"/>
              <a:defRPr>
                <a:latin typeface="Times New Roman"/>
                <a:ea typeface="Times New Roman"/>
                <a:cs typeface="Times New Roman"/>
                <a:sym typeface="Times New Roman"/>
              </a:defRPr>
            </a:pPr>
            <a:r>
              <a:t>Lorsqu'un </a:t>
            </a:r>
            <a:r>
              <a:rPr b="1"/>
              <a:t>objet Promise </a:t>
            </a:r>
            <a:r>
              <a:t>est « rempli », le résultat est une </a:t>
            </a:r>
            <a:r>
              <a:rPr b="1"/>
              <a:t>valeur</a:t>
            </a:r>
            <a:r>
              <a:t>.</a:t>
            </a:r>
          </a:p>
          <a:p>
            <a:pPr marL="285750" indent="-285750">
              <a:buClr>
                <a:srgbClr val="000000"/>
              </a:buClr>
              <a:buSzPct val="100000"/>
              <a:buChar char="✓"/>
              <a:defRPr>
                <a:latin typeface="Times New Roman"/>
                <a:ea typeface="Times New Roman"/>
                <a:cs typeface="Times New Roman"/>
                <a:sym typeface="Times New Roman"/>
              </a:defRPr>
            </a:pPr>
            <a:r>
              <a:t>Lorsqu'un </a:t>
            </a:r>
            <a:r>
              <a:rPr b="1"/>
              <a:t>objet Promise </a:t>
            </a:r>
            <a:r>
              <a:t>est "rejeté", le résultat est un </a:t>
            </a:r>
            <a:r>
              <a:rPr b="1"/>
              <a:t>objet d'erreur</a:t>
            </a:r>
            <a:r>
              <a:t>.</a:t>
            </a:r>
          </a:p>
        </p:txBody>
      </p:sp>
      <p:graphicFrame>
        <p:nvGraphicFramePr>
          <p:cNvPr id="404" name="Tableau 10"/>
          <p:cNvGraphicFramePr/>
          <p:nvPr/>
        </p:nvGraphicFramePr>
        <p:xfrm>
          <a:off x="1985720" y="3216257"/>
          <a:ext cx="5172561" cy="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110383"/>
                <a:gridCol w="3062177"/>
              </a:tblGrid>
              <a:tr h="50800">
                <a:tc>
                  <a:txBody>
                    <a:bodyPr/>
                    <a:lstStyle/>
                    <a:p>
                      <a:pPr algn="l">
                        <a:defRPr sz="1800"/>
                      </a:pPr>
                      <a:r>
                        <a:rPr b="1" sz="1400">
                          <a:latin typeface="Times New Roman"/>
                          <a:ea typeface="Times New Roman"/>
                          <a:cs typeface="Times New Roman"/>
                          <a:sym typeface="Times New Roman"/>
                        </a:rPr>
                        <a:t>myPromise.state</a:t>
                      </a:r>
                    </a:p>
                  </a:txBody>
                  <a:tcPr marL="45720" marR="45720" marT="45720" marB="45720" anchor="ctr" anchorCtr="0" horzOverflow="overflow">
                    <a:noFill/>
                  </a:tcPr>
                </a:tc>
                <a:tc>
                  <a:txBody>
                    <a:bodyPr/>
                    <a:lstStyle/>
                    <a:p>
                      <a:pPr algn="l">
                        <a:defRPr sz="1800"/>
                      </a:pPr>
                      <a:r>
                        <a:rPr b="1" sz="1400">
                          <a:latin typeface="Times New Roman"/>
                          <a:ea typeface="Times New Roman"/>
                          <a:cs typeface="Times New Roman"/>
                          <a:sym typeface="Times New Roman"/>
                        </a:rPr>
                        <a:t>myPromise.result</a:t>
                      </a:r>
                    </a:p>
                  </a:txBody>
                  <a:tcPr marL="45720" marR="45720" marT="45720" marB="45720" anchor="ctr" anchorCtr="0" horzOverflow="overflow">
                    <a:noFill/>
                  </a:tcPr>
                </a:tc>
              </a:tr>
              <a:tr h="50800">
                <a:tc>
                  <a:txBody>
                    <a:bodyPr/>
                    <a:lstStyle/>
                    <a:p>
                      <a:pPr algn="l">
                        <a:defRPr sz="1800"/>
                      </a:pPr>
                      <a:r>
                        <a:rPr sz="1400">
                          <a:latin typeface="Times New Roman"/>
                          <a:ea typeface="Times New Roman"/>
                          <a:cs typeface="Times New Roman"/>
                          <a:sym typeface="Times New Roman"/>
                        </a:rPr>
                        <a:t>"en attendant"</a:t>
                      </a:r>
                    </a:p>
                  </a:txBody>
                  <a:tcPr marL="45720" marR="45720" marT="45720" marB="45720" anchor="ctr" anchorCtr="0" horzOverflow="overflow">
                    <a:noFill/>
                  </a:tcPr>
                </a:tc>
                <a:tc>
                  <a:txBody>
                    <a:bodyPr/>
                    <a:lstStyle/>
                    <a:p>
                      <a:pPr algn="l">
                        <a:defRPr sz="1800"/>
                      </a:pPr>
                      <a:r>
                        <a:rPr sz="1400">
                          <a:latin typeface="Times New Roman"/>
                          <a:ea typeface="Times New Roman"/>
                          <a:cs typeface="Times New Roman"/>
                          <a:sym typeface="Times New Roman"/>
                        </a:rPr>
                        <a:t>indéfini</a:t>
                      </a:r>
                    </a:p>
                  </a:txBody>
                  <a:tcPr marL="45720" marR="45720" marT="45720" marB="45720" anchor="ctr" anchorCtr="0" horzOverflow="overflow">
                    <a:noFill/>
                  </a:tcPr>
                </a:tc>
              </a:tr>
              <a:tr h="50800">
                <a:tc>
                  <a:txBody>
                    <a:bodyPr/>
                    <a:lstStyle/>
                    <a:p>
                      <a:pPr algn="l">
                        <a:defRPr sz="1800"/>
                      </a:pPr>
                      <a:r>
                        <a:rPr sz="1400">
                          <a:latin typeface="Times New Roman"/>
                          <a:ea typeface="Times New Roman"/>
                          <a:cs typeface="Times New Roman"/>
                          <a:sym typeface="Times New Roman"/>
                        </a:rPr>
                        <a:t>"réalisé"</a:t>
                      </a:r>
                    </a:p>
                  </a:txBody>
                  <a:tcPr marL="45720" marR="45720" marT="45720" marB="45720" anchor="ctr" anchorCtr="0" horzOverflow="overflow">
                    <a:noFill/>
                  </a:tcPr>
                </a:tc>
                <a:tc>
                  <a:txBody>
                    <a:bodyPr/>
                    <a:lstStyle/>
                    <a:p>
                      <a:pPr algn="l">
                        <a:defRPr sz="1800"/>
                      </a:pPr>
                      <a:r>
                        <a:rPr sz="1400">
                          <a:latin typeface="Times New Roman"/>
                          <a:ea typeface="Times New Roman"/>
                          <a:cs typeface="Times New Roman"/>
                          <a:sym typeface="Times New Roman"/>
                        </a:rPr>
                        <a:t>une valeur de résultat</a:t>
                      </a:r>
                    </a:p>
                  </a:txBody>
                  <a:tcPr marL="45720" marR="45720" marT="45720" marB="45720" anchor="ctr" anchorCtr="0" horzOverflow="overflow">
                    <a:noFill/>
                  </a:tcPr>
                </a:tc>
              </a:tr>
              <a:tr h="50800">
                <a:tc>
                  <a:txBody>
                    <a:bodyPr/>
                    <a:lstStyle/>
                    <a:p>
                      <a:pPr algn="l">
                        <a:defRPr sz="1800"/>
                      </a:pPr>
                      <a:r>
                        <a:rPr sz="1400">
                          <a:latin typeface="Times New Roman"/>
                          <a:ea typeface="Times New Roman"/>
                          <a:cs typeface="Times New Roman"/>
                          <a:sym typeface="Times New Roman"/>
                        </a:rPr>
                        <a:t>"rejeté"</a:t>
                      </a:r>
                    </a:p>
                  </a:txBody>
                  <a:tcPr marL="45720" marR="45720" marT="45720" marB="45720" anchor="ctr" anchorCtr="0" horzOverflow="overflow">
                    <a:noFill/>
                  </a:tcPr>
                </a:tc>
                <a:tc>
                  <a:txBody>
                    <a:bodyPr/>
                    <a:lstStyle/>
                    <a:p>
                      <a:pPr algn="l">
                        <a:defRPr sz="1800"/>
                      </a:pPr>
                      <a:r>
                        <a:rPr sz="1400">
                          <a:latin typeface="Times New Roman"/>
                          <a:ea typeface="Times New Roman"/>
                          <a:cs typeface="Times New Roman"/>
                          <a:sym typeface="Times New Roman"/>
                        </a:rPr>
                        <a:t>un objet d'erreur</a:t>
                      </a:r>
                    </a:p>
                  </a:txBody>
                  <a:tcPr marL="45720" marR="45720" marT="45720" marB="45720" anchor="ctr" anchorCtr="0" horzOverflow="overflow">
                    <a:noFill/>
                  </a:tcPr>
                </a:tc>
              </a:tr>
            </a:tbl>
          </a:graphicData>
        </a:graphic>
      </p:graphicFrame>
      <p:sp>
        <p:nvSpPr>
          <p:cNvPr id="405" name="Connecteur droit 14"/>
          <p:cNvSpPr/>
          <p:nvPr/>
        </p:nvSpPr>
        <p:spPr>
          <a:xfrm>
            <a:off x="956929" y="2913320"/>
            <a:ext cx="7400261" cy="1"/>
          </a:xfrm>
          <a:prstGeom prst="line">
            <a:avLst/>
          </a:prstGeom>
          <a:ln w="38100">
            <a:solidFill>
              <a:schemeClr val="accent4"/>
            </a:solidFill>
          </a:ln>
          <a:effectLst>
            <a:outerShdw sx="100000" sy="100000" kx="0" ky="0" algn="b" rotWithShape="0" blurRad="38100" dist="23000" dir="5400000">
              <a:srgbClr val="000000">
                <a:alpha val="35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Promesse</a:t>
            </a:r>
          </a:p>
        </p:txBody>
      </p:sp>
      <p:pic>
        <p:nvPicPr>
          <p:cNvPr id="408" name="Image 2" descr="Image 2"/>
          <p:cNvPicPr>
            <a:picLocks noChangeAspect="1"/>
          </p:cNvPicPr>
          <p:nvPr/>
        </p:nvPicPr>
        <p:blipFill>
          <a:blip r:embed="rId2">
            <a:extLst/>
          </a:blip>
          <a:stretch>
            <a:fillRect/>
          </a:stretch>
        </p:blipFill>
        <p:spPr>
          <a:xfrm>
            <a:off x="4572000" y="796452"/>
            <a:ext cx="4286680" cy="1512000"/>
          </a:xfrm>
          <a:prstGeom prst="rect">
            <a:avLst/>
          </a:prstGeom>
          <a:ln w="12700">
            <a:miter lim="400000"/>
          </a:ln>
        </p:spPr>
      </p:pic>
      <p:sp>
        <p:nvSpPr>
          <p:cNvPr id="409" name="ZoneTexte 12"/>
          <p:cNvSpPr txBox="1"/>
          <p:nvPr/>
        </p:nvSpPr>
        <p:spPr>
          <a:xfrm>
            <a:off x="770576" y="1244805"/>
            <a:ext cx="3596216"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La première fonction a été exécutée.</a:t>
            </a:r>
          </a:p>
        </p:txBody>
      </p:sp>
      <p:pic>
        <p:nvPicPr>
          <p:cNvPr id="410" name="Image 5" descr="Image 5"/>
          <p:cNvPicPr>
            <a:picLocks noChangeAspect="1"/>
          </p:cNvPicPr>
          <p:nvPr/>
        </p:nvPicPr>
        <p:blipFill>
          <a:blip r:embed="rId3">
            <a:extLst/>
          </a:blip>
          <a:stretch>
            <a:fillRect/>
          </a:stretch>
        </p:blipFill>
        <p:spPr>
          <a:xfrm>
            <a:off x="4572000" y="2835049"/>
            <a:ext cx="4063442" cy="1332001"/>
          </a:xfrm>
          <a:prstGeom prst="rect">
            <a:avLst/>
          </a:prstGeom>
          <a:ln w="12700">
            <a:miter lim="400000"/>
          </a:ln>
        </p:spPr>
      </p:pic>
      <p:sp>
        <p:nvSpPr>
          <p:cNvPr id="411" name="ZoneTexte 15"/>
          <p:cNvSpPr txBox="1"/>
          <p:nvPr/>
        </p:nvSpPr>
        <p:spPr>
          <a:xfrm>
            <a:off x="770576" y="3046511"/>
            <a:ext cx="2830672"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Et en cas de rejet, le second</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Google Shape;164;p25"/>
          <p:cNvSpPr txBox="1"/>
          <p:nvPr/>
        </p:nvSpPr>
        <p:spPr>
          <a:xfrm>
            <a:off x="744278" y="427120"/>
            <a:ext cx="5220587"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Enchaînement de promesses</a:t>
            </a:r>
          </a:p>
        </p:txBody>
      </p:sp>
      <p:pic>
        <p:nvPicPr>
          <p:cNvPr id="414" name="Image 3" descr="Image 3"/>
          <p:cNvPicPr>
            <a:picLocks noChangeAspect="1"/>
          </p:cNvPicPr>
          <p:nvPr/>
        </p:nvPicPr>
        <p:blipFill>
          <a:blip r:embed="rId2">
            <a:extLst/>
          </a:blip>
          <a:srcRect l="0" t="0" r="14832" b="0"/>
          <a:stretch>
            <a:fillRect/>
          </a:stretch>
        </p:blipFill>
        <p:spPr>
          <a:xfrm>
            <a:off x="5605574" y="1075379"/>
            <a:ext cx="2964271" cy="3348000"/>
          </a:xfrm>
          <a:prstGeom prst="rect">
            <a:avLst/>
          </a:prstGeom>
          <a:ln w="12700">
            <a:miter lim="400000"/>
          </a:ln>
        </p:spPr>
      </p:pic>
      <p:sp>
        <p:nvSpPr>
          <p:cNvPr id="415" name="Rectangle 1"/>
          <p:cNvSpPr txBox="1"/>
          <p:nvPr/>
        </p:nvSpPr>
        <p:spPr>
          <a:xfrm>
            <a:off x="611460" y="1153063"/>
            <a:ext cx="4948394" cy="2522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L'idée est que le résultat est transmis à travers la chaîne de </a:t>
            </a:r>
            <a:r>
              <a:rPr b="1"/>
              <a:t>.then </a:t>
            </a:r>
            <a:r>
              <a:t>gestionnaires.</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Ici le débit est :</a:t>
            </a:r>
          </a:p>
          <a:p>
            <a:pPr>
              <a:defRPr>
                <a:latin typeface="Times New Roman"/>
                <a:ea typeface="Times New Roman"/>
                <a:cs typeface="Times New Roman"/>
                <a:sym typeface="Times New Roman"/>
              </a:defRPr>
            </a:pPr>
          </a:p>
          <a:p>
            <a:pPr marL="285750" indent="-285750">
              <a:buSzPct val="100000"/>
              <a:buChar char="✓"/>
              <a:defRPr>
                <a:latin typeface="Times New Roman"/>
                <a:ea typeface="Times New Roman"/>
                <a:cs typeface="Times New Roman"/>
                <a:sym typeface="Times New Roman"/>
              </a:defRPr>
            </a:pPr>
            <a:r>
              <a:t>La promesse initiale se résout en 1 seconde (*), </a:t>
            </a:r>
          </a:p>
          <a:p>
            <a:pPr marL="285750" indent="-285750">
              <a:buSzPct val="100000"/>
              <a:buChar char="✓"/>
              <a:defRPr>
                <a:latin typeface="Times New Roman"/>
                <a:ea typeface="Times New Roman"/>
                <a:cs typeface="Times New Roman"/>
                <a:sym typeface="Times New Roman"/>
              </a:defRPr>
            </a:pPr>
            <a:r>
              <a:t>Ensuite, le </a:t>
            </a:r>
            <a:r>
              <a:rPr b="1"/>
              <a:t>.then </a:t>
            </a:r>
            <a:r>
              <a:t>gestionnaire est appelé (**), qui à son tour crée une nouvelle promesse (résolue avec 2 valeur). </a:t>
            </a:r>
          </a:p>
          <a:p>
            <a:pPr marL="285750" indent="-285750">
              <a:buSzPct val="100000"/>
              <a:buChar char="✓"/>
              <a:defRPr>
                <a:latin typeface="Times New Roman"/>
                <a:ea typeface="Times New Roman"/>
                <a:cs typeface="Times New Roman"/>
                <a:sym typeface="Times New Roman"/>
              </a:defRPr>
            </a:pPr>
            <a:r>
              <a:t>Le suivant </a:t>
            </a:r>
            <a:r>
              <a:rPr b="1"/>
              <a:t>then</a:t>
            </a:r>
            <a:r>
              <a:t> (***) récupère le résultat du précédent, le traite (le double) et le passe au gestionnaire suivant. </a:t>
            </a:r>
          </a:p>
          <a:p>
            <a:pPr marL="285750" indent="-285750">
              <a:buSzPct val="100000"/>
              <a:buChar char="✓"/>
              <a:defRPr>
                <a:latin typeface="Times New Roman"/>
                <a:ea typeface="Times New Roman"/>
                <a:cs typeface="Times New Roman"/>
                <a:sym typeface="Times New Roman"/>
              </a:defRPr>
            </a:pPr>
            <a:r>
              <a:t>…etc. </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Google Shape;164;p25"/>
          <p:cNvSpPr txBox="1"/>
          <p:nvPr/>
        </p:nvSpPr>
        <p:spPr>
          <a:xfrm>
            <a:off x="648585" y="491905"/>
            <a:ext cx="6007398"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Gestion des erreurs avec les promesses</a:t>
            </a:r>
          </a:p>
        </p:txBody>
      </p:sp>
      <p:sp>
        <p:nvSpPr>
          <p:cNvPr id="418" name="ZoneTexte 6"/>
          <p:cNvSpPr txBox="1"/>
          <p:nvPr/>
        </p:nvSpPr>
        <p:spPr>
          <a:xfrm>
            <a:off x="678356" y="947709"/>
            <a:ext cx="8090315"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Les chaînes de promesses sont excellentes pour la gestion des erreurs. Lorsqu'une promesse est rejetée, le contrôle passe au gestionnaire de rejet le plus proche. C'est très pratique en pratique</a:t>
            </a:r>
          </a:p>
        </p:txBody>
      </p:sp>
      <p:pic>
        <p:nvPicPr>
          <p:cNvPr id="419" name="Image 5" descr="Image 5"/>
          <p:cNvPicPr>
            <a:picLocks noChangeAspect="1"/>
          </p:cNvPicPr>
          <p:nvPr/>
        </p:nvPicPr>
        <p:blipFill>
          <a:blip r:embed="rId2">
            <a:extLst/>
          </a:blip>
          <a:stretch>
            <a:fillRect/>
          </a:stretch>
        </p:blipFill>
        <p:spPr>
          <a:xfrm>
            <a:off x="4890977" y="1593270"/>
            <a:ext cx="3057526" cy="657226"/>
          </a:xfrm>
          <a:prstGeom prst="rect">
            <a:avLst/>
          </a:prstGeom>
          <a:ln w="12700">
            <a:miter lim="400000"/>
          </a:ln>
        </p:spPr>
      </p:pic>
      <p:sp>
        <p:nvSpPr>
          <p:cNvPr id="420" name="Rectangle 1"/>
          <p:cNvSpPr txBox="1"/>
          <p:nvPr/>
        </p:nvSpPr>
        <p:spPr>
          <a:xfrm>
            <a:off x="678356" y="1534420"/>
            <a:ext cx="4166901"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Comme vous pouvez le voir, le </a:t>
            </a:r>
            <a:r>
              <a:rPr b="1"/>
              <a:t>.catch</a:t>
            </a:r>
            <a:r>
              <a:t> n'a pas à être immédiat. Il peut apparaître après un ou peut-être plusieurs </a:t>
            </a:r>
            <a:r>
              <a:rPr b="1"/>
              <a:t>.then</a:t>
            </a:r>
            <a:r>
              <a:t>.</a:t>
            </a:r>
          </a:p>
        </p:txBody>
      </p:sp>
      <p:pic>
        <p:nvPicPr>
          <p:cNvPr id="421" name="Image 9" descr="Image 9"/>
          <p:cNvPicPr>
            <a:picLocks noChangeAspect="1"/>
          </p:cNvPicPr>
          <p:nvPr/>
        </p:nvPicPr>
        <p:blipFill>
          <a:blip r:embed="rId3">
            <a:extLst/>
          </a:blip>
          <a:stretch>
            <a:fillRect/>
          </a:stretch>
        </p:blipFill>
        <p:spPr>
          <a:xfrm>
            <a:off x="4890977" y="2372836"/>
            <a:ext cx="4021876" cy="2340001"/>
          </a:xfrm>
          <a:prstGeom prst="rect">
            <a:avLst/>
          </a:prstGeom>
          <a:ln w="12700">
            <a:miter lim="400000"/>
          </a:ln>
        </p:spPr>
      </p:pic>
      <p:sp>
        <p:nvSpPr>
          <p:cNvPr id="422" name="Rectangle 2"/>
          <p:cNvSpPr txBox="1"/>
          <p:nvPr/>
        </p:nvSpPr>
        <p:spPr>
          <a:xfrm>
            <a:off x="678356" y="2953101"/>
            <a:ext cx="3930436"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Le moyen le plus simple de détecter toutes les erreurs consiste à ajouter</a:t>
            </a:r>
            <a:r>
              <a:rPr b="1"/>
              <a:t> .catch </a:t>
            </a:r>
            <a:r>
              <a:t>à la fin de la chaîne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Google Shape;164;p25"/>
          <p:cNvSpPr txBox="1"/>
          <p:nvPr/>
        </p:nvSpPr>
        <p:spPr>
          <a:xfrm>
            <a:off x="751575" y="381010"/>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Asynchrone/Await</a:t>
            </a:r>
          </a:p>
        </p:txBody>
      </p:sp>
      <p:sp>
        <p:nvSpPr>
          <p:cNvPr id="425" name="ZoneTexte 4"/>
          <p:cNvSpPr txBox="1"/>
          <p:nvPr/>
        </p:nvSpPr>
        <p:spPr>
          <a:xfrm>
            <a:off x="704939" y="915812"/>
            <a:ext cx="7920192" cy="490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Il existe une syntaxe spéciale pour travailler avec les promesses de manière plus confortable, appelée "</a:t>
            </a:r>
            <a:r>
              <a:rPr b="1">
                <a:solidFill>
                  <a:srgbClr val="EF8600"/>
                </a:solidFill>
              </a:rPr>
              <a:t>async/wait</a:t>
            </a:r>
            <a:r>
              <a:t>". Il est étonnamment facile à comprendre et à utiliser.</a:t>
            </a:r>
          </a:p>
        </p:txBody>
      </p:sp>
      <p:sp>
        <p:nvSpPr>
          <p:cNvPr id="426" name="Rectangle 1"/>
          <p:cNvSpPr txBox="1"/>
          <p:nvPr/>
        </p:nvSpPr>
        <p:spPr>
          <a:xfrm>
            <a:off x="770577" y="1544424"/>
            <a:ext cx="7216463"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Le mot-clé </a:t>
            </a:r>
            <a:r>
              <a:rPr b="1">
                <a:solidFill>
                  <a:srgbClr val="EF8600"/>
                </a:solidFill>
              </a:rPr>
              <a:t>async </a:t>
            </a:r>
            <a:r>
              <a:t>avant une fonction oblige la fonction à renvoyer une promesse :</a:t>
            </a:r>
          </a:p>
        </p:txBody>
      </p:sp>
      <p:pic>
        <p:nvPicPr>
          <p:cNvPr id="427" name="Image 5" descr="Image 5"/>
          <p:cNvPicPr>
            <a:picLocks noChangeAspect="1"/>
          </p:cNvPicPr>
          <p:nvPr/>
        </p:nvPicPr>
        <p:blipFill>
          <a:blip r:embed="rId2">
            <a:extLst/>
          </a:blip>
          <a:stretch>
            <a:fillRect/>
          </a:stretch>
        </p:blipFill>
        <p:spPr>
          <a:xfrm>
            <a:off x="828896" y="1981182"/>
            <a:ext cx="2552701" cy="666751"/>
          </a:xfrm>
          <a:prstGeom prst="rect">
            <a:avLst/>
          </a:prstGeom>
          <a:ln w="12700">
            <a:miter lim="400000"/>
          </a:ln>
        </p:spPr>
      </p:pic>
      <p:pic>
        <p:nvPicPr>
          <p:cNvPr id="428" name="Image 8" descr="Image 8"/>
          <p:cNvPicPr>
            <a:picLocks noChangeAspect="1"/>
          </p:cNvPicPr>
          <p:nvPr/>
        </p:nvPicPr>
        <p:blipFill>
          <a:blip r:embed="rId3">
            <a:extLst/>
          </a:blip>
          <a:stretch>
            <a:fillRect/>
          </a:stretch>
        </p:blipFill>
        <p:spPr>
          <a:xfrm>
            <a:off x="5070485" y="2009775"/>
            <a:ext cx="2962276" cy="561975"/>
          </a:xfrm>
          <a:prstGeom prst="rect">
            <a:avLst/>
          </a:prstGeom>
          <a:ln w="12700">
            <a:miter lim="400000"/>
          </a:ln>
        </p:spPr>
      </p:pic>
      <p:pic>
        <p:nvPicPr>
          <p:cNvPr id="429" name="Image 11" descr="Image 11"/>
          <p:cNvPicPr>
            <a:picLocks noChangeAspect="1"/>
          </p:cNvPicPr>
          <p:nvPr/>
        </p:nvPicPr>
        <p:blipFill>
          <a:blip r:embed="rId4">
            <a:extLst/>
          </a:blip>
          <a:stretch>
            <a:fillRect/>
          </a:stretch>
        </p:blipFill>
        <p:spPr>
          <a:xfrm>
            <a:off x="5070485" y="3001903"/>
            <a:ext cx="3536149" cy="1368001"/>
          </a:xfrm>
          <a:prstGeom prst="rect">
            <a:avLst/>
          </a:prstGeom>
          <a:ln w="12700">
            <a:miter lim="400000"/>
          </a:ln>
        </p:spPr>
      </p:pic>
      <p:pic>
        <p:nvPicPr>
          <p:cNvPr id="430" name="Image 13" descr="Image 13"/>
          <p:cNvPicPr>
            <a:picLocks noChangeAspect="1"/>
          </p:cNvPicPr>
          <p:nvPr/>
        </p:nvPicPr>
        <p:blipFill>
          <a:blip r:embed="rId5">
            <a:extLst/>
          </a:blip>
          <a:stretch>
            <a:fillRect/>
          </a:stretch>
        </p:blipFill>
        <p:spPr>
          <a:xfrm>
            <a:off x="828896" y="3001903"/>
            <a:ext cx="3403718" cy="1368001"/>
          </a:xfrm>
          <a:prstGeom prst="rect">
            <a:avLst/>
          </a:prstGeom>
          <a:ln w="12700">
            <a:miter lim="400000"/>
          </a:ln>
        </p:spPr>
      </p:pic>
      <p:sp>
        <p:nvSpPr>
          <p:cNvPr id="431" name="Flèche : double flèche horizontale 14"/>
          <p:cNvSpPr/>
          <p:nvPr/>
        </p:nvSpPr>
        <p:spPr>
          <a:xfrm>
            <a:off x="3653139" y="2184375"/>
            <a:ext cx="1158948" cy="260364"/>
          </a:xfrm>
          <a:prstGeom prst="leftRightArrow">
            <a:avLst>
              <a:gd name="adj1" fmla="val 50000"/>
              <a:gd name="adj2" fmla="val 50000"/>
            </a:avLst>
          </a:prstGeom>
          <a:solidFill>
            <a:schemeClr val="accent4"/>
          </a:solidFill>
          <a:ln w="25400">
            <a:solidFill>
              <a:srgbClr val="BA7D2F"/>
            </a:solidFill>
          </a:ln>
        </p:spPr>
        <p:txBody>
          <a:bodyPr lIns="45719" rIns="45719" anchor="ctr"/>
          <a:lstStyle/>
          <a:p>
            <a:pPr algn="ctr">
              <a:defRPr>
                <a:solidFill>
                  <a:srgbClr val="FFFFFF"/>
                </a:solidFill>
              </a:defRPr>
            </a:pPr>
          </a:p>
        </p:txBody>
      </p:sp>
      <p:sp>
        <p:nvSpPr>
          <p:cNvPr id="432" name="Flèche : double flèche horizontale 15"/>
          <p:cNvSpPr/>
          <p:nvPr/>
        </p:nvSpPr>
        <p:spPr>
          <a:xfrm>
            <a:off x="4309548" y="3577902"/>
            <a:ext cx="684001" cy="216001"/>
          </a:xfrm>
          <a:prstGeom prst="leftRightArrow">
            <a:avLst>
              <a:gd name="adj1" fmla="val 50000"/>
              <a:gd name="adj2" fmla="val 50000"/>
            </a:avLst>
          </a:prstGeom>
          <a:solidFill>
            <a:schemeClr val="accent4"/>
          </a:solidFill>
          <a:ln w="25400">
            <a:solidFill>
              <a:srgbClr val="BA7D2F"/>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Google Shape;164;p25"/>
          <p:cNvSpPr txBox="1"/>
          <p:nvPr/>
        </p:nvSpPr>
        <p:spPr>
          <a:xfrm>
            <a:off x="751575" y="381010"/>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Asynchrone/Await</a:t>
            </a:r>
          </a:p>
        </p:txBody>
      </p:sp>
      <p:sp>
        <p:nvSpPr>
          <p:cNvPr id="435" name="Rectangle 1"/>
          <p:cNvSpPr txBox="1"/>
          <p:nvPr/>
        </p:nvSpPr>
        <p:spPr>
          <a:xfrm>
            <a:off x="694305" y="828230"/>
            <a:ext cx="5660775"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Le mot-clé </a:t>
            </a:r>
            <a:r>
              <a:rPr b="1">
                <a:solidFill>
                  <a:srgbClr val="EF8600"/>
                </a:solidFill>
              </a:rPr>
              <a:t>await</a:t>
            </a:r>
            <a:r>
              <a:t> avant une fonction fait que la fonction attend une promesse :</a:t>
            </a:r>
          </a:p>
        </p:txBody>
      </p:sp>
      <p:pic>
        <p:nvPicPr>
          <p:cNvPr id="436" name="Image 6" descr="Image 6"/>
          <p:cNvPicPr>
            <a:picLocks noChangeAspect="1"/>
          </p:cNvPicPr>
          <p:nvPr/>
        </p:nvPicPr>
        <p:blipFill>
          <a:blip r:embed="rId2">
            <a:extLst/>
          </a:blip>
          <a:stretch>
            <a:fillRect/>
          </a:stretch>
        </p:blipFill>
        <p:spPr>
          <a:xfrm>
            <a:off x="6599274" y="846318"/>
            <a:ext cx="2133601" cy="323851"/>
          </a:xfrm>
          <a:prstGeom prst="rect">
            <a:avLst/>
          </a:prstGeom>
          <a:ln w="12700">
            <a:miter lim="400000"/>
          </a:ln>
        </p:spPr>
      </p:pic>
      <p:sp>
        <p:nvSpPr>
          <p:cNvPr id="437" name="Rectangle 1"/>
          <p:cNvSpPr txBox="1"/>
          <p:nvPr/>
        </p:nvSpPr>
        <p:spPr>
          <a:xfrm>
            <a:off x="694305" y="1366127"/>
            <a:ext cx="7652399"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Le mot-clé </a:t>
            </a:r>
            <a:r>
              <a:rPr b="1">
                <a:solidFill>
                  <a:srgbClr val="EF8600"/>
                </a:solidFill>
              </a:rPr>
              <a:t>await</a:t>
            </a:r>
            <a:r>
              <a:t> fait attendre JavaScript jusqu'à ce que cette promesse soit réglée et renvoie son résultat.</a:t>
            </a:r>
          </a:p>
        </p:txBody>
      </p:sp>
      <p:pic>
        <p:nvPicPr>
          <p:cNvPr id="438" name="Image 7" descr="Image 7"/>
          <p:cNvPicPr>
            <a:picLocks noChangeAspect="1"/>
          </p:cNvPicPr>
          <p:nvPr/>
        </p:nvPicPr>
        <p:blipFill>
          <a:blip r:embed="rId3">
            <a:extLst/>
          </a:blip>
          <a:stretch>
            <a:fillRect/>
          </a:stretch>
        </p:blipFill>
        <p:spPr>
          <a:xfrm>
            <a:off x="4801603" y="3373544"/>
            <a:ext cx="3895717" cy="1260001"/>
          </a:xfrm>
          <a:prstGeom prst="rect">
            <a:avLst/>
          </a:prstGeom>
          <a:ln w="12700">
            <a:miter lim="400000"/>
          </a:ln>
        </p:spPr>
      </p:pic>
      <p:pic>
        <p:nvPicPr>
          <p:cNvPr id="439" name="Image 9" descr="Image 9"/>
          <p:cNvPicPr>
            <a:picLocks noChangeAspect="1"/>
          </p:cNvPicPr>
          <p:nvPr/>
        </p:nvPicPr>
        <p:blipFill>
          <a:blip r:embed="rId4">
            <a:extLst/>
          </a:blip>
          <a:stretch>
            <a:fillRect/>
          </a:stretch>
        </p:blipFill>
        <p:spPr>
          <a:xfrm>
            <a:off x="4801603" y="1831968"/>
            <a:ext cx="3931272" cy="1368002"/>
          </a:xfrm>
          <a:prstGeom prst="rect">
            <a:avLst/>
          </a:prstGeom>
          <a:ln w="12700">
            <a:miter lim="400000"/>
          </a:ln>
        </p:spPr>
      </p:pic>
      <p:sp>
        <p:nvSpPr>
          <p:cNvPr id="440" name="Rectangle 10"/>
          <p:cNvSpPr txBox="1"/>
          <p:nvPr/>
        </p:nvSpPr>
        <p:spPr>
          <a:xfrm>
            <a:off x="694306" y="1999448"/>
            <a:ext cx="3839831"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sz="1600">
                <a:latin typeface="Times New Roman"/>
                <a:ea typeface="Times New Roman"/>
                <a:cs typeface="Times New Roman"/>
                <a:sym typeface="Times New Roman"/>
              </a:defRPr>
            </a:pPr>
            <a:r>
              <a:t>Utilisation d’une fonction </a:t>
            </a:r>
            <a:r>
              <a:rPr b="1"/>
              <a:t>async</a:t>
            </a:r>
            <a:r>
              <a:t> sans le mot clé </a:t>
            </a:r>
            <a:r>
              <a:rPr b="1">
                <a:solidFill>
                  <a:srgbClr val="EF8600"/>
                </a:solidFill>
              </a:rPr>
              <a:t>await</a:t>
            </a:r>
          </a:p>
        </p:txBody>
      </p:sp>
      <p:sp>
        <p:nvSpPr>
          <p:cNvPr id="441" name="Rectangle 11"/>
          <p:cNvSpPr txBox="1"/>
          <p:nvPr/>
        </p:nvSpPr>
        <p:spPr>
          <a:xfrm>
            <a:off x="634953" y="3346228"/>
            <a:ext cx="3839831"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sz="1600">
                <a:latin typeface="Times New Roman"/>
                <a:ea typeface="Times New Roman"/>
                <a:cs typeface="Times New Roman"/>
                <a:sym typeface="Times New Roman"/>
              </a:defRPr>
            </a:pPr>
            <a:r>
              <a:t>Utilisation d’une fonction </a:t>
            </a:r>
            <a:r>
              <a:rPr b="1"/>
              <a:t>async</a:t>
            </a:r>
            <a:r>
              <a:t> avec le mot clé </a:t>
            </a:r>
            <a:r>
              <a:rPr b="1">
                <a:solidFill>
                  <a:srgbClr val="EF8600"/>
                </a:solidFill>
              </a:rPr>
              <a:t>await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110;p19"/>
          <p:cNvSpPr txBox="1"/>
          <p:nvPr/>
        </p:nvSpPr>
        <p:spPr>
          <a:xfrm>
            <a:off x="680484" y="462555"/>
            <a:ext cx="6519127"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setInterval</a:t>
            </a:r>
          </a:p>
        </p:txBody>
      </p:sp>
      <p:sp>
        <p:nvSpPr>
          <p:cNvPr id="136" name="Rectangle 1"/>
          <p:cNvSpPr txBox="1"/>
          <p:nvPr/>
        </p:nvSpPr>
        <p:spPr>
          <a:xfrm>
            <a:off x="639376" y="925028"/>
            <a:ext cx="4416138"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a:latin typeface="Times New Roman"/>
                <a:ea typeface="Times New Roman"/>
                <a:cs typeface="Times New Roman"/>
                <a:sym typeface="Times New Roman"/>
              </a:defRPr>
            </a:pPr>
            <a:r>
              <a:t>La méthode </a:t>
            </a:r>
            <a:r>
              <a:rPr b="1">
                <a:solidFill>
                  <a:srgbClr val="EF8600"/>
                </a:solidFill>
              </a:rPr>
              <a:t>setInterval</a:t>
            </a:r>
            <a:r>
              <a:t> a la même syntaxe que </a:t>
            </a:r>
            <a:r>
              <a:rPr b="1"/>
              <a:t>setTimeout</a:t>
            </a:r>
            <a:r>
              <a:t>:</a:t>
            </a:r>
          </a:p>
        </p:txBody>
      </p:sp>
      <p:pic>
        <p:nvPicPr>
          <p:cNvPr id="137" name="Image 3" descr="Image 3"/>
          <p:cNvPicPr>
            <a:picLocks noChangeAspect="1"/>
          </p:cNvPicPr>
          <p:nvPr/>
        </p:nvPicPr>
        <p:blipFill>
          <a:blip r:embed="rId2">
            <a:extLst/>
          </a:blip>
          <a:stretch>
            <a:fillRect/>
          </a:stretch>
        </p:blipFill>
        <p:spPr>
          <a:xfrm>
            <a:off x="680483" y="1305255"/>
            <a:ext cx="5210176" cy="285751"/>
          </a:xfrm>
          <a:prstGeom prst="rect">
            <a:avLst/>
          </a:prstGeom>
          <a:ln w="12700">
            <a:miter lim="400000"/>
          </a:ln>
        </p:spPr>
      </p:pic>
      <p:sp>
        <p:nvSpPr>
          <p:cNvPr id="138" name="Rectangle 2"/>
          <p:cNvSpPr txBox="1"/>
          <p:nvPr/>
        </p:nvSpPr>
        <p:spPr>
          <a:xfrm>
            <a:off x="639376" y="1781930"/>
            <a:ext cx="7766020"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Tous les arguments ont le même sens. Mais contrairement à </a:t>
            </a:r>
            <a:r>
              <a:rPr b="1"/>
              <a:t>setTimeout</a:t>
            </a:r>
            <a:r>
              <a:t> elle, la fonction n'est pas exécutée une seule fois, mais régulièrement après l'intervalle de temps donné.</a:t>
            </a:r>
          </a:p>
        </p:txBody>
      </p:sp>
      <p:sp>
        <p:nvSpPr>
          <p:cNvPr id="139" name="Rectangle 3"/>
          <p:cNvSpPr txBox="1"/>
          <p:nvPr/>
        </p:nvSpPr>
        <p:spPr>
          <a:xfrm>
            <a:off x="639375" y="2401531"/>
            <a:ext cx="5463318" cy="287087"/>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a:latin typeface="Times New Roman"/>
                <a:ea typeface="Times New Roman"/>
                <a:cs typeface="Times New Roman"/>
                <a:sym typeface="Times New Roman"/>
              </a:defRPr>
            </a:pPr>
            <a:r>
              <a:t>Pour arrêter d'autres appels, nous devrions appeler </a:t>
            </a:r>
            <a:r>
              <a:rPr b="1"/>
              <a:t>clearInterval(timerId).</a:t>
            </a:r>
          </a:p>
        </p:txBody>
      </p:sp>
      <p:pic>
        <p:nvPicPr>
          <p:cNvPr id="140" name="Image 10" descr="Image 10"/>
          <p:cNvPicPr>
            <a:picLocks noChangeAspect="1"/>
          </p:cNvPicPr>
          <p:nvPr/>
        </p:nvPicPr>
        <p:blipFill>
          <a:blip r:embed="rId3">
            <a:extLst/>
          </a:blip>
          <a:stretch>
            <a:fillRect/>
          </a:stretch>
        </p:blipFill>
        <p:spPr>
          <a:xfrm>
            <a:off x="1638854" y="2863594"/>
            <a:ext cx="5419726" cy="147637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10;p19"/>
          <p:cNvSpPr txBox="1"/>
          <p:nvPr/>
        </p:nvSpPr>
        <p:spPr>
          <a:xfrm>
            <a:off x="680484" y="462555"/>
            <a:ext cx="6519127"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Tableaux</a:t>
            </a:r>
          </a:p>
        </p:txBody>
      </p:sp>
      <p:sp>
        <p:nvSpPr>
          <p:cNvPr id="143" name="ZoneTexte 9"/>
          <p:cNvSpPr txBox="1"/>
          <p:nvPr/>
        </p:nvSpPr>
        <p:spPr>
          <a:xfrm>
            <a:off x="598612" y="858083"/>
            <a:ext cx="5990383"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Un tableau est une variable spéciale, qui peut contenir plusieurs valeurs </a:t>
            </a:r>
          </a:p>
        </p:txBody>
      </p:sp>
      <p:sp>
        <p:nvSpPr>
          <p:cNvPr id="144" name="ZoneTexte 13"/>
          <p:cNvSpPr txBox="1"/>
          <p:nvPr/>
        </p:nvSpPr>
        <p:spPr>
          <a:xfrm>
            <a:off x="598611" y="1230941"/>
            <a:ext cx="4480561"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Il existe deux syntaxes pour créer un tableau vide :</a:t>
            </a:r>
          </a:p>
        </p:txBody>
      </p:sp>
      <p:pic>
        <p:nvPicPr>
          <p:cNvPr id="145" name="Image 14" descr="Image 14"/>
          <p:cNvPicPr>
            <a:picLocks noChangeAspect="1"/>
          </p:cNvPicPr>
          <p:nvPr/>
        </p:nvPicPr>
        <p:blipFill>
          <a:blip r:embed="rId2">
            <a:extLst/>
          </a:blip>
          <a:stretch>
            <a:fillRect/>
          </a:stretch>
        </p:blipFill>
        <p:spPr>
          <a:xfrm>
            <a:off x="5642143" y="1322159"/>
            <a:ext cx="1952626" cy="466726"/>
          </a:xfrm>
          <a:prstGeom prst="rect">
            <a:avLst/>
          </a:prstGeom>
          <a:ln w="12700">
            <a:miter lim="400000"/>
          </a:ln>
        </p:spPr>
      </p:pic>
      <p:sp>
        <p:nvSpPr>
          <p:cNvPr id="146" name="ZoneTexte 18"/>
          <p:cNvSpPr txBox="1"/>
          <p:nvPr/>
        </p:nvSpPr>
        <p:spPr>
          <a:xfrm>
            <a:off x="577348" y="1725034"/>
            <a:ext cx="5019076"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Presque tout le temps, la deuxième syntaxe est utilisée. Nous pouvons fournir des éléments initiaux entre parenthèses :</a:t>
            </a:r>
          </a:p>
        </p:txBody>
      </p:sp>
      <p:pic>
        <p:nvPicPr>
          <p:cNvPr id="147" name="Image 17" descr="Image 17"/>
          <p:cNvPicPr>
            <a:picLocks noChangeAspect="1"/>
          </p:cNvPicPr>
          <p:nvPr/>
        </p:nvPicPr>
        <p:blipFill>
          <a:blip r:embed="rId3">
            <a:extLst/>
          </a:blip>
          <a:stretch>
            <a:fillRect/>
          </a:stretch>
        </p:blipFill>
        <p:spPr>
          <a:xfrm>
            <a:off x="5642143" y="1936356"/>
            <a:ext cx="2709001" cy="252001"/>
          </a:xfrm>
          <a:prstGeom prst="rect">
            <a:avLst/>
          </a:prstGeom>
          <a:ln w="12700">
            <a:miter lim="400000"/>
          </a:ln>
        </p:spPr>
      </p:pic>
      <p:sp>
        <p:nvSpPr>
          <p:cNvPr id="148" name="ZoneTexte 22"/>
          <p:cNvSpPr txBox="1"/>
          <p:nvPr/>
        </p:nvSpPr>
        <p:spPr>
          <a:xfrm>
            <a:off x="567843" y="2571750"/>
            <a:ext cx="5437490"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Les éléments du tableau sont numérotés, en commençant par zéro.</a:t>
            </a:r>
          </a:p>
        </p:txBody>
      </p:sp>
      <p:pic>
        <p:nvPicPr>
          <p:cNvPr id="149" name="Image 21" descr="Image 21"/>
          <p:cNvPicPr>
            <a:picLocks noChangeAspect="1"/>
          </p:cNvPicPr>
          <p:nvPr/>
        </p:nvPicPr>
        <p:blipFill>
          <a:blip r:embed="rId4">
            <a:extLst/>
          </a:blip>
          <a:stretch>
            <a:fillRect/>
          </a:stretch>
        </p:blipFill>
        <p:spPr>
          <a:xfrm>
            <a:off x="5642145" y="2395725"/>
            <a:ext cx="2966667" cy="900001"/>
          </a:xfrm>
          <a:prstGeom prst="rect">
            <a:avLst/>
          </a:prstGeom>
          <a:ln w="12700">
            <a:miter lim="400000"/>
          </a:ln>
        </p:spPr>
      </p:pic>
      <p:pic>
        <p:nvPicPr>
          <p:cNvPr id="150" name="Image 24" descr="Image 24"/>
          <p:cNvPicPr>
            <a:picLocks noChangeAspect="1"/>
          </p:cNvPicPr>
          <p:nvPr/>
        </p:nvPicPr>
        <p:blipFill>
          <a:blip r:embed="rId5">
            <a:extLst/>
          </a:blip>
          <a:stretch>
            <a:fillRect/>
          </a:stretch>
        </p:blipFill>
        <p:spPr>
          <a:xfrm>
            <a:off x="5642143" y="3511310"/>
            <a:ext cx="2038351" cy="809626"/>
          </a:xfrm>
          <a:prstGeom prst="rect">
            <a:avLst/>
          </a:prstGeom>
          <a:ln w="12700">
            <a:miter lim="400000"/>
          </a:ln>
        </p:spPr>
      </p:pic>
      <p:sp>
        <p:nvSpPr>
          <p:cNvPr id="151" name="ZoneTexte 28"/>
          <p:cNvSpPr txBox="1"/>
          <p:nvPr/>
        </p:nvSpPr>
        <p:spPr>
          <a:xfrm>
            <a:off x="591723" y="3507754"/>
            <a:ext cx="3328501"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On peut remplacer un élément </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On peut ajouter un élément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oogle Shape;110;p19"/>
          <p:cNvSpPr txBox="1"/>
          <p:nvPr/>
        </p:nvSpPr>
        <p:spPr>
          <a:xfrm>
            <a:off x="680484" y="354673"/>
            <a:ext cx="651912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Tableaux</a:t>
            </a:r>
          </a:p>
        </p:txBody>
      </p:sp>
      <p:sp>
        <p:nvSpPr>
          <p:cNvPr id="154" name="Rectangle 1"/>
          <p:cNvSpPr txBox="1"/>
          <p:nvPr/>
        </p:nvSpPr>
        <p:spPr>
          <a:xfrm>
            <a:off x="624995" y="807213"/>
            <a:ext cx="6630105" cy="2870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Le nombre total d'éléments dans le tableau est son </a:t>
            </a:r>
            <a:r>
              <a:rPr b="1">
                <a:solidFill>
                  <a:srgbClr val="EF8600"/>
                </a:solidFill>
              </a:rPr>
              <a:t>length</a:t>
            </a:r>
            <a:r>
              <a:t> :</a:t>
            </a:r>
          </a:p>
        </p:txBody>
      </p:sp>
      <p:pic>
        <p:nvPicPr>
          <p:cNvPr id="155" name="Image 3" descr="Image 3"/>
          <p:cNvPicPr>
            <a:picLocks noChangeAspect="1"/>
          </p:cNvPicPr>
          <p:nvPr/>
        </p:nvPicPr>
        <p:blipFill>
          <a:blip r:embed="rId2">
            <a:extLst/>
          </a:blip>
          <a:stretch>
            <a:fillRect/>
          </a:stretch>
        </p:blipFill>
        <p:spPr>
          <a:xfrm>
            <a:off x="1773708" y="1155887"/>
            <a:ext cx="2723480" cy="540000"/>
          </a:xfrm>
          <a:prstGeom prst="rect">
            <a:avLst/>
          </a:prstGeom>
          <a:ln w="12700">
            <a:miter lim="400000"/>
          </a:ln>
        </p:spPr>
      </p:pic>
      <p:sp>
        <p:nvSpPr>
          <p:cNvPr id="156" name="ZoneTexte 16"/>
          <p:cNvSpPr txBox="1"/>
          <p:nvPr/>
        </p:nvSpPr>
        <p:spPr>
          <a:xfrm>
            <a:off x="624995" y="1695886"/>
            <a:ext cx="4480561"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Un tableau peut stocker des éléments de n'importe quel type.</a:t>
            </a:r>
          </a:p>
        </p:txBody>
      </p:sp>
      <p:pic>
        <p:nvPicPr>
          <p:cNvPr id="157" name="Image 6" descr="Image 6"/>
          <p:cNvPicPr>
            <a:picLocks noChangeAspect="1"/>
          </p:cNvPicPr>
          <p:nvPr/>
        </p:nvPicPr>
        <p:blipFill>
          <a:blip r:embed="rId3">
            <a:extLst/>
          </a:blip>
          <a:stretch>
            <a:fillRect/>
          </a:stretch>
        </p:blipFill>
        <p:spPr>
          <a:xfrm>
            <a:off x="1803376" y="2054182"/>
            <a:ext cx="5129514" cy="864001"/>
          </a:xfrm>
          <a:prstGeom prst="rect">
            <a:avLst/>
          </a:prstGeom>
          <a:ln w="12700">
            <a:miter lim="400000"/>
          </a:ln>
        </p:spPr>
      </p:pic>
      <p:pic>
        <p:nvPicPr>
          <p:cNvPr id="158" name="Image 8" descr="Image 8"/>
          <p:cNvPicPr>
            <a:picLocks noChangeAspect="1"/>
          </p:cNvPicPr>
          <p:nvPr/>
        </p:nvPicPr>
        <p:blipFill>
          <a:blip r:embed="rId4">
            <a:extLst/>
          </a:blip>
          <a:stretch>
            <a:fillRect/>
          </a:stretch>
        </p:blipFill>
        <p:spPr>
          <a:xfrm>
            <a:off x="5332305" y="3657960"/>
            <a:ext cx="2716542" cy="864001"/>
          </a:xfrm>
          <a:prstGeom prst="rect">
            <a:avLst/>
          </a:prstGeom>
          <a:ln w="12700">
            <a:miter lim="400000"/>
          </a:ln>
        </p:spPr>
      </p:pic>
      <p:sp>
        <p:nvSpPr>
          <p:cNvPr id="159" name="Rectangle 2"/>
          <p:cNvSpPr txBox="1"/>
          <p:nvPr/>
        </p:nvSpPr>
        <p:spPr>
          <a:xfrm>
            <a:off x="624996" y="2928527"/>
            <a:ext cx="7423632"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a:latin typeface="Times New Roman"/>
                <a:ea typeface="Times New Roman"/>
                <a:cs typeface="Times New Roman"/>
                <a:sym typeface="Times New Roman"/>
              </a:defRPr>
            </a:pPr>
            <a:r>
              <a:t>Nous pouvons calculer explicitement l'index du dernier élément et y accéder : </a:t>
            </a:r>
            <a:r>
              <a:rPr b="1"/>
              <a:t>fruits[fruits.length - 1].</a:t>
            </a:r>
          </a:p>
        </p:txBody>
      </p:sp>
      <p:sp>
        <p:nvSpPr>
          <p:cNvPr id="160" name="Rectangle 3"/>
          <p:cNvSpPr txBox="1"/>
          <p:nvPr/>
        </p:nvSpPr>
        <p:spPr>
          <a:xfrm>
            <a:off x="624995" y="3233506"/>
            <a:ext cx="4508338"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a:latin typeface="Times New Roman"/>
                <a:ea typeface="Times New Roman"/>
                <a:cs typeface="Times New Roman"/>
                <a:sym typeface="Times New Roman"/>
              </a:defRPr>
            </a:pPr>
            <a:r>
              <a:t>Heureusement, il existe une syntaxe plus courte </a:t>
            </a:r>
            <a:r>
              <a:rPr b="1">
                <a:solidFill>
                  <a:srgbClr val="EF8600"/>
                </a:solidFill>
              </a:rPr>
              <a:t>fruits.at(-1) </a:t>
            </a:r>
            <a:r>
              <a:t>:</a:t>
            </a:r>
          </a:p>
        </p:txBody>
      </p:sp>
      <p:sp>
        <p:nvSpPr>
          <p:cNvPr id="161" name="Rectangle 4"/>
          <p:cNvSpPr txBox="1"/>
          <p:nvPr/>
        </p:nvSpPr>
        <p:spPr>
          <a:xfrm>
            <a:off x="624995" y="3720071"/>
            <a:ext cx="4543163"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a:latin typeface="Times New Roman"/>
                <a:ea typeface="Times New Roman"/>
                <a:cs typeface="Times New Roman"/>
                <a:sym typeface="Times New Roman"/>
              </a:defRPr>
            </a:pPr>
            <a:r>
              <a:t>est exactement le même que </a:t>
            </a:r>
            <a:r>
              <a:rPr b="1"/>
              <a:t>arr[i], </a:t>
            </a:r>
            <a:r>
              <a:t>si i &gt;= 0. </a:t>
            </a:r>
          </a:p>
          <a:p>
            <a:pPr marL="285750" indent="-285750">
              <a:buSzPct val="100000"/>
              <a:buChar char="✓"/>
              <a:defRPr>
                <a:latin typeface="Times New Roman"/>
                <a:ea typeface="Times New Roman"/>
                <a:cs typeface="Times New Roman"/>
                <a:sym typeface="Times New Roman"/>
              </a:defRPr>
            </a:pPr>
            <a:r>
              <a:t>pour les valeurs négatives de </a:t>
            </a:r>
            <a:r>
              <a:rPr b="1"/>
              <a:t>i</a:t>
            </a:r>
            <a:r>
              <a:t>, il recule à partir de la fin du tableau.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110;p19"/>
          <p:cNvSpPr txBox="1"/>
          <p:nvPr/>
        </p:nvSpPr>
        <p:spPr>
          <a:xfrm>
            <a:off x="680484" y="354673"/>
            <a:ext cx="651912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Tableaux</a:t>
            </a:r>
          </a:p>
        </p:txBody>
      </p:sp>
      <p:sp>
        <p:nvSpPr>
          <p:cNvPr id="164" name="ZoneTexte 12"/>
          <p:cNvSpPr txBox="1"/>
          <p:nvPr/>
        </p:nvSpPr>
        <p:spPr>
          <a:xfrm>
            <a:off x="619877" y="724997"/>
            <a:ext cx="4480561"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600">
                <a:latin typeface="Times New Roman"/>
                <a:ea typeface="Times New Roman"/>
                <a:cs typeface="Times New Roman"/>
                <a:sym typeface="Times New Roman"/>
              </a:defRPr>
            </a:pPr>
            <a:r>
              <a:t>Méthodes </a:t>
            </a:r>
            <a:r>
              <a:rPr>
                <a:solidFill>
                  <a:srgbClr val="EF8600"/>
                </a:solidFill>
              </a:rPr>
              <a:t>pop/push, shift/unshift</a:t>
            </a:r>
          </a:p>
        </p:txBody>
      </p:sp>
      <p:sp>
        <p:nvSpPr>
          <p:cNvPr id="165" name="ZoneTexte 13"/>
          <p:cNvSpPr txBox="1"/>
          <p:nvPr/>
        </p:nvSpPr>
        <p:spPr>
          <a:xfrm>
            <a:off x="619877" y="1063552"/>
            <a:ext cx="8053101"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Une file d'attente est l'une des utilisations les plus courantes d'un tableau. En informatique, cela signifie une collection ordonnée d'éléments qui prend en charge deux opérations :</a:t>
            </a:r>
          </a:p>
        </p:txBody>
      </p:sp>
      <p:sp>
        <p:nvSpPr>
          <p:cNvPr id="166" name="Rectangle 1"/>
          <p:cNvSpPr txBox="1"/>
          <p:nvPr/>
        </p:nvSpPr>
        <p:spPr>
          <a:xfrm>
            <a:off x="619878" y="1597069"/>
            <a:ext cx="7080220" cy="8966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b="1">
                <a:solidFill>
                  <a:srgbClr val="EF8600"/>
                </a:solidFill>
                <a:latin typeface="Times New Roman"/>
                <a:ea typeface="Times New Roman"/>
                <a:cs typeface="Times New Roman"/>
                <a:sym typeface="Times New Roman"/>
              </a:defRPr>
            </a:pPr>
            <a:r>
              <a:t>Push</a:t>
            </a:r>
            <a:r>
              <a:rPr b="0">
                <a:solidFill>
                  <a:srgbClr val="000000"/>
                </a:solidFill>
              </a:rPr>
              <a:t> ajoute un élément à la fin. </a:t>
            </a:r>
            <a:endParaRPr b="0">
              <a:solidFill>
                <a:srgbClr val="000000"/>
              </a:solidFill>
            </a:endParaRPr>
          </a:p>
          <a:p>
            <a:pPr marL="285750" indent="-285750">
              <a:buSzPct val="100000"/>
              <a:buChar char="✓"/>
              <a:defRPr b="1">
                <a:solidFill>
                  <a:srgbClr val="EF8600"/>
                </a:solidFill>
                <a:latin typeface="Times New Roman"/>
                <a:ea typeface="Times New Roman"/>
                <a:cs typeface="Times New Roman"/>
                <a:sym typeface="Times New Roman"/>
              </a:defRPr>
            </a:pPr>
            <a:r>
              <a:t>Shift</a:t>
            </a:r>
            <a:r>
              <a:rPr b="0">
                <a:solidFill>
                  <a:srgbClr val="000000"/>
                </a:solidFill>
              </a:rPr>
              <a:t> obtenir un élément depuis le début, en faisant avancer la file d'attente, de sorte que le 2ème élément devienne le 1er. </a:t>
            </a:r>
            <a:endParaRPr b="0">
              <a:solidFill>
                <a:srgbClr val="000000"/>
              </a:solidFill>
            </a:endParaRPr>
          </a:p>
          <a:p>
            <a:pPr marL="285750" indent="-285750">
              <a:buSzPct val="100000"/>
              <a:buChar char="✓"/>
              <a:defRPr b="1">
                <a:solidFill>
                  <a:srgbClr val="EF8600"/>
                </a:solidFill>
                <a:latin typeface="Times New Roman"/>
                <a:ea typeface="Times New Roman"/>
                <a:cs typeface="Times New Roman"/>
                <a:sym typeface="Times New Roman"/>
              </a:defRPr>
            </a:pPr>
            <a:r>
              <a:t>Pop </a:t>
            </a:r>
            <a:r>
              <a:rPr b="0">
                <a:solidFill>
                  <a:srgbClr val="000000"/>
                </a:solidFill>
              </a:rPr>
              <a:t>: prend un élément de la fin</a:t>
            </a:r>
          </a:p>
        </p:txBody>
      </p:sp>
      <p:pic>
        <p:nvPicPr>
          <p:cNvPr id="167" name="Image 15" descr="Image 15"/>
          <p:cNvPicPr>
            <a:picLocks noChangeAspect="1"/>
          </p:cNvPicPr>
          <p:nvPr/>
        </p:nvPicPr>
        <p:blipFill>
          <a:blip r:embed="rId2">
            <a:extLst/>
          </a:blip>
          <a:stretch>
            <a:fillRect/>
          </a:stretch>
        </p:blipFill>
        <p:spPr>
          <a:xfrm>
            <a:off x="835764" y="2641708"/>
            <a:ext cx="2752116" cy="828001"/>
          </a:xfrm>
          <a:prstGeom prst="rect">
            <a:avLst/>
          </a:prstGeom>
          <a:ln w="12700">
            <a:miter lim="400000"/>
          </a:ln>
        </p:spPr>
      </p:pic>
      <p:pic>
        <p:nvPicPr>
          <p:cNvPr id="168" name="Image 18" descr="Image 18"/>
          <p:cNvPicPr>
            <a:picLocks noChangeAspect="1"/>
          </p:cNvPicPr>
          <p:nvPr/>
        </p:nvPicPr>
        <p:blipFill>
          <a:blip r:embed="rId3">
            <a:extLst/>
          </a:blip>
          <a:stretch>
            <a:fillRect/>
          </a:stretch>
        </p:blipFill>
        <p:spPr>
          <a:xfrm>
            <a:off x="5556122" y="2307532"/>
            <a:ext cx="2950849" cy="241200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10;p19"/>
          <p:cNvSpPr txBox="1"/>
          <p:nvPr/>
        </p:nvSpPr>
        <p:spPr>
          <a:xfrm>
            <a:off x="680484" y="354673"/>
            <a:ext cx="651912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Tableaux</a:t>
            </a:r>
          </a:p>
        </p:txBody>
      </p:sp>
      <p:sp>
        <p:nvSpPr>
          <p:cNvPr id="171" name="ZoneTexte 12"/>
          <p:cNvSpPr txBox="1"/>
          <p:nvPr/>
        </p:nvSpPr>
        <p:spPr>
          <a:xfrm>
            <a:off x="619877" y="724997"/>
            <a:ext cx="4480561"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600">
                <a:latin typeface="Times New Roman"/>
                <a:ea typeface="Times New Roman"/>
                <a:cs typeface="Times New Roman"/>
                <a:sym typeface="Times New Roman"/>
              </a:defRPr>
            </a:pPr>
            <a:r>
              <a:t>Méthodes </a:t>
            </a:r>
            <a:r>
              <a:rPr>
                <a:solidFill>
                  <a:srgbClr val="EF8600"/>
                </a:solidFill>
              </a:rPr>
              <a:t>pop/push, shift/unshift</a:t>
            </a:r>
          </a:p>
        </p:txBody>
      </p:sp>
      <p:sp>
        <p:nvSpPr>
          <p:cNvPr id="172" name="ZoneTexte 13"/>
          <p:cNvSpPr txBox="1"/>
          <p:nvPr/>
        </p:nvSpPr>
        <p:spPr>
          <a:xfrm>
            <a:off x="619877" y="1063552"/>
            <a:ext cx="8053101"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Une file d'attente est l'une des utilisations les plus courantes d'un tableau. En informatique, cela signifie une collection ordonnée d'éléments qui prend en charge deux opérations :</a:t>
            </a:r>
          </a:p>
        </p:txBody>
      </p:sp>
      <p:sp>
        <p:nvSpPr>
          <p:cNvPr id="173" name="Rectangle 1"/>
          <p:cNvSpPr txBox="1"/>
          <p:nvPr/>
        </p:nvSpPr>
        <p:spPr>
          <a:xfrm>
            <a:off x="619878" y="1597069"/>
            <a:ext cx="7080220" cy="8966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b="1">
                <a:solidFill>
                  <a:srgbClr val="EF8600"/>
                </a:solidFill>
                <a:latin typeface="Times New Roman"/>
                <a:ea typeface="Times New Roman"/>
                <a:cs typeface="Times New Roman"/>
                <a:sym typeface="Times New Roman"/>
              </a:defRPr>
            </a:pPr>
            <a:r>
              <a:t>Push</a:t>
            </a:r>
            <a:r>
              <a:rPr b="0">
                <a:solidFill>
                  <a:srgbClr val="000000"/>
                </a:solidFill>
              </a:rPr>
              <a:t> ajoute un élément à la fin. </a:t>
            </a:r>
            <a:endParaRPr b="0">
              <a:solidFill>
                <a:srgbClr val="000000"/>
              </a:solidFill>
            </a:endParaRPr>
          </a:p>
          <a:p>
            <a:pPr marL="285750" indent="-285750">
              <a:buSzPct val="100000"/>
              <a:buChar char="✓"/>
              <a:defRPr b="1">
                <a:solidFill>
                  <a:srgbClr val="EF8600"/>
                </a:solidFill>
                <a:latin typeface="Times New Roman"/>
                <a:ea typeface="Times New Roman"/>
                <a:cs typeface="Times New Roman"/>
                <a:sym typeface="Times New Roman"/>
              </a:defRPr>
            </a:pPr>
            <a:r>
              <a:t>Shift</a:t>
            </a:r>
            <a:r>
              <a:rPr b="0">
                <a:solidFill>
                  <a:srgbClr val="000000"/>
                </a:solidFill>
              </a:rPr>
              <a:t> obtenir un élément depuis le début, en faisant avancer la file d'attente, de sorte que le 2ème élément devienne le 1er. </a:t>
            </a:r>
            <a:endParaRPr b="0">
              <a:solidFill>
                <a:srgbClr val="000000"/>
              </a:solidFill>
            </a:endParaRPr>
          </a:p>
          <a:p>
            <a:pPr marL="285750" indent="-285750">
              <a:buSzPct val="100000"/>
              <a:buChar char="✓"/>
              <a:defRPr b="1">
                <a:solidFill>
                  <a:srgbClr val="EF8600"/>
                </a:solidFill>
                <a:latin typeface="Times New Roman"/>
                <a:ea typeface="Times New Roman"/>
                <a:cs typeface="Times New Roman"/>
                <a:sym typeface="Times New Roman"/>
              </a:defRPr>
            </a:pPr>
            <a:r>
              <a:t>Pop </a:t>
            </a:r>
            <a:r>
              <a:rPr b="0">
                <a:solidFill>
                  <a:srgbClr val="000000"/>
                </a:solidFill>
              </a:rPr>
              <a:t>: prend un élément de la fin</a:t>
            </a:r>
          </a:p>
        </p:txBody>
      </p:sp>
      <p:pic>
        <p:nvPicPr>
          <p:cNvPr id="174" name="Image 15" descr="Image 15"/>
          <p:cNvPicPr>
            <a:picLocks noChangeAspect="1"/>
          </p:cNvPicPr>
          <p:nvPr/>
        </p:nvPicPr>
        <p:blipFill>
          <a:blip r:embed="rId2">
            <a:extLst/>
          </a:blip>
          <a:stretch>
            <a:fillRect/>
          </a:stretch>
        </p:blipFill>
        <p:spPr>
          <a:xfrm>
            <a:off x="835764" y="2641708"/>
            <a:ext cx="2752116" cy="828001"/>
          </a:xfrm>
          <a:prstGeom prst="rect">
            <a:avLst/>
          </a:prstGeom>
          <a:ln w="12700">
            <a:miter lim="400000"/>
          </a:ln>
        </p:spPr>
      </p:pic>
      <p:pic>
        <p:nvPicPr>
          <p:cNvPr id="175" name="Image 18" descr="Image 18"/>
          <p:cNvPicPr>
            <a:picLocks noChangeAspect="1"/>
          </p:cNvPicPr>
          <p:nvPr/>
        </p:nvPicPr>
        <p:blipFill>
          <a:blip r:embed="rId3">
            <a:extLst/>
          </a:blip>
          <a:stretch>
            <a:fillRect/>
          </a:stretch>
        </p:blipFill>
        <p:spPr>
          <a:xfrm>
            <a:off x="5556122" y="2307532"/>
            <a:ext cx="2950849" cy="241200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