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chemeClr val="accent4">
              <a:alpha val="20000"/>
            </a:scheme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chemeClr val="accent4">
              <a:alpha val="20000"/>
            </a:schemeClr>
          </a:solidFill>
        </a:fill>
      </a:tcStyle>
    </a:firstCol>
    <a:la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508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noFill/>
        </a:fill>
      </a:tcStyle>
    </a:lastRow>
    <a:fir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254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solidFill>
        </a:fill>
      </a:tcStyle>
    </a:band2H>
    <a:firstCol>
      <a:tcTxStyle b="on" i="off">
        <a:fontRef idx="major">
          <a:srgbClr val="000000"/>
        </a:fontRef>
        <a:srgbClr val="000000"/>
      </a:tcTxStyle>
      <a:tcStyle>
        <a:tcBdr>
          <a:left>
            <a:ln w="9525" cap="flat">
              <a:solidFill>
                <a:srgbClr val="FEA83A"/>
              </a:solidFill>
              <a:prstDash val="solid"/>
              <a:round/>
            </a:ln>
          </a:left>
          <a:right>
            <a:ln w="9525" cap="flat">
              <a:solidFill>
                <a:srgbClr val="FEA83A"/>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chemeClr val="accent4"/>
              </a:solidFill>
              <a:prstDash val="solid"/>
              <a:round/>
            </a:ln>
          </a:top>
          <a:bottom>
            <a:ln w="9525" cap="flat">
              <a:solidFill>
                <a:srgbClr val="FEA83A"/>
              </a:solidFill>
              <a:prstDash val="solid"/>
              <a:round/>
            </a:ln>
          </a:bottom>
          <a:insideH>
            <a:ln w="12700" cap="flat">
              <a:noFill/>
              <a:miter lim="400000"/>
            </a:ln>
          </a:insideH>
          <a:insideV>
            <a:ln w="12700" cap="flat">
              <a:noFill/>
              <a:miter lim="400000"/>
            </a:ln>
          </a:insideV>
        </a:tcBdr>
        <a:fill>
          <a:no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9525" cap="flat">
              <a:solidFill>
                <a:srgbClr val="FEA83A"/>
              </a:solidFill>
              <a:prstDash val="solid"/>
              <a:round/>
            </a:ln>
          </a:top>
          <a:bottom>
            <a:ln w="9525" cap="flat">
              <a:solidFill>
                <a:srgbClr val="FEA83A"/>
              </a:solidFill>
              <a:prstDash val="solid"/>
              <a:round/>
            </a:ln>
          </a:bottom>
          <a:insideH>
            <a:ln w="12700" cap="flat">
              <a:noFill/>
              <a:miter lim="400000"/>
            </a:ln>
          </a:insideH>
          <a:insideV>
            <a:ln w="12700" cap="flat">
              <a:noFill/>
              <a:miter lim="400000"/>
            </a:ln>
          </a:insideV>
        </a:tcBdr>
        <a:fill>
          <a:solidFill>
            <a:schemeClr val="accent4"/>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5DBDE"/>
          </a:solidFill>
        </a:fill>
      </a:tcStyle>
    </a:wholeTbl>
    <a:band2H>
      <a:tcTxStyle b="def" i="def"/>
      <a:tcStyle>
        <a:tcBdr/>
        <a:fill>
          <a:solidFill>
            <a:srgbClr val="EBEEEF"/>
          </a:solidFill>
        </a:fill>
      </a:tcStyle>
    </a:band2H>
    <a:firstCo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5DBDE"/>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12700" cap="flat">
              <a:noFill/>
              <a:miter lim="400000"/>
            </a:ln>
          </a:bottom>
          <a:insideH>
            <a:ln w="12700" cap="flat">
              <a:noFill/>
              <a:miter lim="400000"/>
            </a:ln>
          </a:insideH>
          <a:insideV>
            <a:ln w="12700" cap="flat">
              <a:noFill/>
              <a:miter lim="400000"/>
            </a:ln>
          </a:insideV>
        </a:tcBdr>
        <a:fill>
          <a:solidFill>
            <a:srgbClr val="EBEEE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4"/>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exte du titre"/>
          <p:cNvSpPr txBox="1"/>
          <p:nvPr>
            <p:ph type="title"/>
          </p:nvPr>
        </p:nvSpPr>
        <p:spPr>
          <a:xfrm>
            <a:off x="311708" y="744574"/>
            <a:ext cx="8520601" cy="2052601"/>
          </a:xfrm>
          <a:prstGeom prst="rect">
            <a:avLst/>
          </a:prstGeom>
        </p:spPr>
        <p:txBody>
          <a:bodyPr anchor="b"/>
          <a:lstStyle>
            <a:lvl1pPr algn="ctr">
              <a:defRPr sz="5200"/>
            </a:lvl1pPr>
          </a:lstStyle>
          <a:p>
            <a:pPr/>
            <a:r>
              <a:t>Texte du titre</a:t>
            </a:r>
          </a:p>
        </p:txBody>
      </p:sp>
      <p:sp>
        <p:nvSpPr>
          <p:cNvPr id="12" name="Texte niveau 1…"/>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Texte niveau 1</a:t>
            </a:r>
          </a:p>
          <a:p>
            <a:pPr lvl="1"/>
            <a:r>
              <a:t>Texte niveau 2</a:t>
            </a:r>
          </a:p>
          <a:p>
            <a:pPr lvl="2"/>
            <a:r>
              <a:t>Texte niveau 3</a:t>
            </a:r>
          </a:p>
          <a:p>
            <a:pPr lvl="3"/>
            <a:r>
              <a:t>Texte niveau 4</a:t>
            </a:r>
          </a:p>
          <a:p>
            <a:pPr lvl="4"/>
            <a:r>
              <a:t>Texte niveau 5</a:t>
            </a:r>
          </a:p>
        </p:txBody>
      </p:sp>
      <p:sp>
        <p:nvSpPr>
          <p:cNvPr id="1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Texte niveau 1…"/>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Texte niveau 1</a:t>
            </a:r>
          </a:p>
          <a:p>
            <a:pPr lvl="1"/>
            <a:r>
              <a:t>Texte niveau 2</a:t>
            </a:r>
          </a:p>
          <a:p>
            <a:pPr lvl="2"/>
            <a:r>
              <a:t>Texte niveau 3</a:t>
            </a:r>
          </a:p>
          <a:p>
            <a:pPr lvl="3"/>
            <a:r>
              <a:t>Texte niveau 4</a:t>
            </a:r>
          </a:p>
          <a:p>
            <a:pPr lvl="4"/>
            <a:r>
              <a:t>Texte niveau 5</a:t>
            </a:r>
          </a:p>
        </p:txBody>
      </p:sp>
      <p:sp>
        <p:nvSpPr>
          <p:cNvPr id="9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07" name="Texte du titre"/>
          <p:cNvSpPr txBox="1"/>
          <p:nvPr>
            <p:ph type="title"/>
          </p:nvPr>
        </p:nvSpPr>
        <p:spPr>
          <a:xfrm>
            <a:off x="311708" y="744573"/>
            <a:ext cx="8520601" cy="2052604"/>
          </a:xfrm>
          <a:prstGeom prst="rect">
            <a:avLst/>
          </a:prstGeom>
        </p:spPr>
        <p:txBody>
          <a:bodyPr lIns="91422" tIns="91422" rIns="91422" bIns="91422" anchor="b"/>
          <a:lstStyle>
            <a:lvl1pPr algn="ctr">
              <a:defRPr sz="5200"/>
            </a:lvl1pPr>
          </a:lstStyle>
          <a:p>
            <a:pPr/>
            <a:r>
              <a:t>Texte du titre</a:t>
            </a:r>
          </a:p>
        </p:txBody>
      </p:sp>
      <p:sp>
        <p:nvSpPr>
          <p:cNvPr id="108" name="Texte niveau 1…"/>
          <p:cNvSpPr txBox="1"/>
          <p:nvPr>
            <p:ph type="body" sz="quarter" idx="1"/>
          </p:nvPr>
        </p:nvSpPr>
        <p:spPr>
          <a:xfrm>
            <a:off x="311698" y="2834125"/>
            <a:ext cx="8520604" cy="792603"/>
          </a:xfrm>
          <a:prstGeom prst="rect">
            <a:avLst/>
          </a:prstGeom>
        </p:spPr>
        <p:txBody>
          <a:bodyPr lIns="91422" tIns="91422" rIns="91422" bIns="91422"/>
          <a:lstStyle>
            <a:lvl1pPr marL="114300" indent="0" algn="ctr">
              <a:lnSpc>
                <a:spcPct val="100000"/>
              </a:lnSpc>
              <a:buClrTx/>
              <a:buSzTx/>
              <a:buFontTx/>
              <a:buNone/>
              <a:defRPr sz="2800">
                <a:solidFill>
                  <a:srgbClr val="585858"/>
                </a:solidFill>
              </a:defRPr>
            </a:lvl1pPr>
            <a:lvl2pPr marL="114300" indent="114300" algn="ctr">
              <a:lnSpc>
                <a:spcPct val="100000"/>
              </a:lnSpc>
              <a:buClrTx/>
              <a:buSzTx/>
              <a:buFontTx/>
              <a:buNone/>
              <a:defRPr sz="2800">
                <a:solidFill>
                  <a:srgbClr val="585858"/>
                </a:solidFill>
              </a:defRPr>
            </a:lvl2pPr>
            <a:lvl3pPr marL="114300" indent="114300" algn="ctr">
              <a:lnSpc>
                <a:spcPct val="100000"/>
              </a:lnSpc>
              <a:buClrTx/>
              <a:buSzTx/>
              <a:buFontTx/>
              <a:buNone/>
              <a:defRPr sz="2800">
                <a:solidFill>
                  <a:srgbClr val="585858"/>
                </a:solidFill>
              </a:defRPr>
            </a:lvl3pPr>
            <a:lvl4pPr marL="114300" indent="114300" algn="ctr">
              <a:lnSpc>
                <a:spcPct val="100000"/>
              </a:lnSpc>
              <a:buClrTx/>
              <a:buSzTx/>
              <a:buFontTx/>
              <a:buNone/>
              <a:defRPr sz="2800">
                <a:solidFill>
                  <a:srgbClr val="585858"/>
                </a:solidFill>
              </a:defRPr>
            </a:lvl4pPr>
            <a:lvl5pPr marL="114300" indent="114300" algn="ctr">
              <a:lnSpc>
                <a:spcPct val="100000"/>
              </a:lnSpc>
              <a:buClrTx/>
              <a:buSzTx/>
              <a:buFontTx/>
              <a:buNone/>
              <a:defRPr sz="2800">
                <a:solidFill>
                  <a:srgbClr val="585858"/>
                </a:solidFill>
              </a:defRPr>
            </a:lvl5pPr>
          </a:lstStyle>
          <a:p>
            <a:pPr/>
            <a:r>
              <a:t>Texte niveau 1</a:t>
            </a:r>
          </a:p>
          <a:p>
            <a:pPr lvl="1"/>
            <a:r>
              <a:t>Texte niveau 2</a:t>
            </a:r>
          </a:p>
          <a:p>
            <a:pPr lvl="2"/>
            <a:r>
              <a:t>Texte niveau 3</a:t>
            </a:r>
          </a:p>
          <a:p>
            <a:pPr lvl="3"/>
            <a:r>
              <a:t>Texte niveau 4</a:t>
            </a:r>
          </a:p>
          <a:p>
            <a:pPr lvl="4"/>
            <a:r>
              <a:t>Texte niveau 5</a:t>
            </a:r>
          </a:p>
        </p:txBody>
      </p:sp>
      <p:sp>
        <p:nvSpPr>
          <p:cNvPr id="109" name="Numéro de diapositive"/>
          <p:cNvSpPr txBox="1"/>
          <p:nvPr>
            <p:ph type="sldNum" sz="quarter" idx="2"/>
          </p:nvPr>
        </p:nvSpPr>
        <p:spPr>
          <a:xfrm>
            <a:off x="8684349" y="4700821"/>
            <a:ext cx="336810" cy="318392"/>
          </a:xfrm>
          <a:prstGeom prst="rect">
            <a:avLst/>
          </a:prstGeom>
        </p:spPr>
        <p:txBody>
          <a:bodyPr lIns="91422" tIns="91422" rIns="91422" bIns="91422"/>
          <a:lstStyle>
            <a:lvl1pPr>
              <a:defRPr>
                <a:solidFill>
                  <a:srgbClr val="58585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exte du titre"/>
          <p:cNvSpPr txBox="1"/>
          <p:nvPr>
            <p:ph type="title"/>
          </p:nvPr>
        </p:nvSpPr>
        <p:spPr>
          <a:xfrm>
            <a:off x="311699" y="2150849"/>
            <a:ext cx="8520602" cy="841801"/>
          </a:xfrm>
          <a:prstGeom prst="rect">
            <a:avLst/>
          </a:prstGeom>
        </p:spPr>
        <p:txBody>
          <a:bodyPr anchor="ctr"/>
          <a:lstStyle>
            <a:lvl1pPr algn="ctr">
              <a:defRPr sz="3600"/>
            </a:lvl1pPr>
          </a:lstStyle>
          <a:p>
            <a:pPr/>
            <a:r>
              <a:t>Texte du titre</a:t>
            </a:r>
          </a:p>
        </p:txBody>
      </p:sp>
      <p:sp>
        <p:nvSpPr>
          <p:cNvPr id="2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exte du titre"/>
          <p:cNvSpPr txBox="1"/>
          <p:nvPr>
            <p:ph type="title"/>
          </p:nvPr>
        </p:nvSpPr>
        <p:spPr>
          <a:prstGeom prst="rect">
            <a:avLst/>
          </a:prstGeom>
        </p:spPr>
        <p:txBody>
          <a:bodyPr/>
          <a:lstStyle/>
          <a:p>
            <a:pPr/>
            <a:r>
              <a:t>Texte du titre</a:t>
            </a:r>
          </a:p>
        </p:txBody>
      </p:sp>
      <p:sp>
        <p:nvSpPr>
          <p:cNvPr id="29" name="Texte niveau 1…"/>
          <p:cNvSpPr txBox="1"/>
          <p:nvPr>
            <p:ph type="body" idx="1"/>
          </p:nvPr>
        </p:nvSpPr>
        <p:spPr>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3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exte du titre"/>
          <p:cNvSpPr txBox="1"/>
          <p:nvPr>
            <p:ph type="title"/>
          </p:nvPr>
        </p:nvSpPr>
        <p:spPr>
          <a:prstGeom prst="rect">
            <a:avLst/>
          </a:prstGeom>
        </p:spPr>
        <p:txBody>
          <a:bodyPr/>
          <a:lstStyle/>
          <a:p>
            <a:pPr/>
            <a:r>
              <a:t>Texte du titre</a:t>
            </a:r>
          </a:p>
        </p:txBody>
      </p:sp>
      <p:sp>
        <p:nvSpPr>
          <p:cNvPr id="38" name="Texte niveau 1…"/>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Texte niveau 1</a:t>
            </a:r>
          </a:p>
          <a:p>
            <a:pPr lvl="1"/>
            <a:r>
              <a:t>Texte niveau 2</a:t>
            </a:r>
          </a:p>
          <a:p>
            <a:pPr lvl="2"/>
            <a:r>
              <a:t>Texte niveau 3</a:t>
            </a:r>
          </a:p>
          <a:p>
            <a:pPr lvl="3"/>
            <a:r>
              <a:t>Texte niveau 4</a:t>
            </a:r>
          </a:p>
          <a:p>
            <a:pPr lvl="4"/>
            <a:r>
              <a:t>Texte niveau 5</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exte du titre"/>
          <p:cNvSpPr txBox="1"/>
          <p:nvPr>
            <p:ph type="title"/>
          </p:nvPr>
        </p:nvSpPr>
        <p:spPr>
          <a:prstGeom prst="rect">
            <a:avLst/>
          </a:prstGeom>
        </p:spPr>
        <p:txBody>
          <a:bodyPr/>
          <a:lstStyle/>
          <a:p>
            <a:pPr/>
            <a:r>
              <a:t>Texte du titre</a:t>
            </a:r>
          </a:p>
        </p:txBody>
      </p:sp>
      <p:sp>
        <p:nvSpPr>
          <p:cNvPr id="4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exte du titre"/>
          <p:cNvSpPr txBox="1"/>
          <p:nvPr>
            <p:ph type="title"/>
          </p:nvPr>
        </p:nvSpPr>
        <p:spPr>
          <a:xfrm>
            <a:off x="311699" y="555600"/>
            <a:ext cx="2808001" cy="755700"/>
          </a:xfrm>
          <a:prstGeom prst="rect">
            <a:avLst/>
          </a:prstGeom>
        </p:spPr>
        <p:txBody>
          <a:bodyPr anchor="b"/>
          <a:lstStyle>
            <a:lvl1pPr>
              <a:defRPr sz="2400"/>
            </a:lvl1pPr>
          </a:lstStyle>
          <a:p>
            <a:pPr/>
            <a:r>
              <a:t>Texte du titre</a:t>
            </a:r>
          </a:p>
        </p:txBody>
      </p:sp>
      <p:sp>
        <p:nvSpPr>
          <p:cNvPr id="56" name="Texte niveau 1…"/>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Texte niveau 1</a:t>
            </a:r>
          </a:p>
          <a:p>
            <a:pPr lvl="1"/>
            <a:r>
              <a:t>Texte niveau 2</a:t>
            </a:r>
          </a:p>
          <a:p>
            <a:pPr lvl="2"/>
            <a:r>
              <a:t>Texte niveau 3</a:t>
            </a:r>
          </a:p>
          <a:p>
            <a:pPr lvl="3"/>
            <a:r>
              <a:t>Texte niveau 4</a:t>
            </a:r>
          </a:p>
          <a:p>
            <a:pPr lvl="4"/>
            <a:r>
              <a:t>Texte niveau 5</a:t>
            </a:r>
          </a:p>
        </p:txBody>
      </p:sp>
      <p:sp>
        <p:nvSpPr>
          <p:cNvPr id="5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exte du titre"/>
          <p:cNvSpPr txBox="1"/>
          <p:nvPr>
            <p:ph type="title"/>
          </p:nvPr>
        </p:nvSpPr>
        <p:spPr>
          <a:xfrm>
            <a:off x="490250" y="450149"/>
            <a:ext cx="6367801" cy="4090801"/>
          </a:xfrm>
          <a:prstGeom prst="rect">
            <a:avLst/>
          </a:prstGeom>
        </p:spPr>
        <p:txBody>
          <a:bodyPr anchor="ctr"/>
          <a:lstStyle>
            <a:lvl1pPr>
              <a:defRPr sz="4800"/>
            </a:lvl1pPr>
          </a:lstStyle>
          <a:p>
            <a:pPr/>
            <a:r>
              <a:t>Texte du titre</a:t>
            </a:r>
          </a:p>
        </p:txBody>
      </p:sp>
      <p:sp>
        <p:nvSpPr>
          <p:cNvPr id="6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45719" rIns="45719" anchor="ctr"/>
          <a:lstStyle/>
          <a:p>
            <a:pPr/>
          </a:p>
        </p:txBody>
      </p:sp>
      <p:sp>
        <p:nvSpPr>
          <p:cNvPr id="73" name="Texte du titre"/>
          <p:cNvSpPr txBox="1"/>
          <p:nvPr>
            <p:ph type="title"/>
          </p:nvPr>
        </p:nvSpPr>
        <p:spPr>
          <a:xfrm>
            <a:off x="265500" y="1233175"/>
            <a:ext cx="4045200" cy="1482301"/>
          </a:xfrm>
          <a:prstGeom prst="rect">
            <a:avLst/>
          </a:prstGeom>
        </p:spPr>
        <p:txBody>
          <a:bodyPr anchor="b"/>
          <a:lstStyle>
            <a:lvl1pPr algn="ctr">
              <a:defRPr sz="4200"/>
            </a:lvl1pPr>
          </a:lstStyle>
          <a:p>
            <a:pPr/>
            <a:r>
              <a:t>Texte du titre</a:t>
            </a:r>
          </a:p>
        </p:txBody>
      </p:sp>
      <p:sp>
        <p:nvSpPr>
          <p:cNvPr id="74" name="Texte niveau 1…"/>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Texte niveau 1</a:t>
            </a:r>
          </a:p>
          <a:p>
            <a:pPr lvl="1"/>
            <a:r>
              <a:t>Texte niveau 2</a:t>
            </a:r>
          </a:p>
          <a:p>
            <a:pPr lvl="2"/>
            <a:r>
              <a:t>Texte niveau 3</a:t>
            </a:r>
          </a:p>
          <a:p>
            <a:pPr lvl="3"/>
            <a:r>
              <a:t>Texte niveau 4</a:t>
            </a:r>
          </a:p>
          <a:p>
            <a:pPr lvl="4"/>
            <a:r>
              <a:t>Texte niveau 5</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Texte niveau 1…"/>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Texte niveau 1</a:t>
            </a:r>
          </a:p>
          <a:p>
            <a:pPr lvl="1"/>
            <a:r>
              <a:t>Texte niveau 2</a:t>
            </a:r>
          </a:p>
          <a:p>
            <a:pPr lvl="2"/>
            <a:r>
              <a:t>Texte niveau 3</a:t>
            </a:r>
          </a:p>
          <a:p>
            <a:pPr lvl="3"/>
            <a:r>
              <a:t>Texte niveau 4</a:t>
            </a:r>
          </a:p>
          <a:p>
            <a:pPr lvl="4"/>
            <a:r>
              <a:t>Texte niveau 5</a:t>
            </a:r>
          </a:p>
        </p:txBody>
      </p:sp>
      <p:sp>
        <p:nvSpPr>
          <p:cNvPr id="8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e du titre"/>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Texte du titre</a:t>
            </a:r>
          </a:p>
        </p:txBody>
      </p:sp>
      <p:sp>
        <p:nvSpPr>
          <p:cNvPr id="3" name="Texte niveau 1…"/>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4" name="Numéro de diapositive"/>
          <p:cNvSpPr txBox="1"/>
          <p:nvPr>
            <p:ph type="sldNum" sz="quarter" idx="2"/>
          </p:nvPr>
        </p:nvSpPr>
        <p:spPr>
          <a:xfrm>
            <a:off x="8684345" y="4700819"/>
            <a:ext cx="336813"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8.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20.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29.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32.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38.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18" name="Google Shape;56;p13"/>
          <p:cNvSpPr txBox="1"/>
          <p:nvPr/>
        </p:nvSpPr>
        <p:spPr>
          <a:xfrm>
            <a:off x="589217" y="1791331"/>
            <a:ext cx="7965566" cy="13797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ct val="80000"/>
              </a:lnSpc>
              <a:defRPr b="1" sz="5000">
                <a:solidFill>
                  <a:srgbClr val="FFFFFF"/>
                </a:solidFill>
                <a:latin typeface="Helvetica Neue"/>
                <a:ea typeface="Helvetica Neue"/>
                <a:cs typeface="Helvetica Neue"/>
                <a:sym typeface="Helvetica Neue"/>
              </a:defRPr>
            </a:lvl1pPr>
          </a:lstStyle>
          <a:p>
            <a:pPr/>
            <a:r>
              <a:t>Formation Javascript basique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164;p25"/>
          <p:cNvSpPr txBox="1"/>
          <p:nvPr/>
        </p:nvSpPr>
        <p:spPr>
          <a:xfrm>
            <a:off x="858546" y="427120"/>
            <a:ext cx="643539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document.getElementById ou juste id</a:t>
            </a:r>
          </a:p>
        </p:txBody>
      </p:sp>
      <p:sp>
        <p:nvSpPr>
          <p:cNvPr id="171" name="Rectangle 1"/>
          <p:cNvSpPr txBox="1"/>
          <p:nvPr/>
        </p:nvSpPr>
        <p:spPr>
          <a:xfrm>
            <a:off x="832528" y="1036080"/>
            <a:ext cx="7478943"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Si un élément a l’ attribut id, nous pouvons obtenir l'élément en utilisant la méthode </a:t>
            </a:r>
            <a:r>
              <a:rPr b="1">
                <a:solidFill>
                  <a:srgbClr val="EF8600"/>
                </a:solidFill>
              </a:rPr>
              <a:t>document.getElementById</a:t>
            </a:r>
            <a:r>
              <a:t>(id), peu importe où il se trouve.</a:t>
            </a:r>
          </a:p>
        </p:txBody>
      </p:sp>
      <p:pic>
        <p:nvPicPr>
          <p:cNvPr id="172" name="Image 3" descr="Image 3"/>
          <p:cNvPicPr>
            <a:picLocks noChangeAspect="1"/>
          </p:cNvPicPr>
          <p:nvPr/>
        </p:nvPicPr>
        <p:blipFill>
          <a:blip r:embed="rId2">
            <a:extLst/>
          </a:blip>
          <a:stretch>
            <a:fillRect/>
          </a:stretch>
        </p:blipFill>
        <p:spPr>
          <a:xfrm>
            <a:off x="5125854" y="2003544"/>
            <a:ext cx="3231338" cy="1872002"/>
          </a:xfrm>
          <a:prstGeom prst="rect">
            <a:avLst/>
          </a:prstGeom>
          <a:ln w="12700">
            <a:miter lim="400000"/>
          </a:ln>
        </p:spPr>
      </p:pic>
      <p:pic>
        <p:nvPicPr>
          <p:cNvPr id="173" name="Image 5" descr="Image 5"/>
          <p:cNvPicPr>
            <a:picLocks noChangeAspect="1"/>
          </p:cNvPicPr>
          <p:nvPr/>
        </p:nvPicPr>
        <p:blipFill>
          <a:blip r:embed="rId3">
            <a:extLst/>
          </a:blip>
          <a:stretch>
            <a:fillRect/>
          </a:stretch>
        </p:blipFill>
        <p:spPr>
          <a:xfrm>
            <a:off x="858547" y="2003544"/>
            <a:ext cx="2934580" cy="15120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querySelectorAll</a:t>
            </a:r>
          </a:p>
        </p:txBody>
      </p:sp>
      <p:sp>
        <p:nvSpPr>
          <p:cNvPr id="176" name="Rectangle 1"/>
          <p:cNvSpPr txBox="1"/>
          <p:nvPr/>
        </p:nvSpPr>
        <p:spPr>
          <a:xfrm>
            <a:off x="770577" y="897856"/>
            <a:ext cx="7840448"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De loin, la méthode la plus polyvalente, </a:t>
            </a:r>
            <a:r>
              <a:rPr b="1">
                <a:solidFill>
                  <a:srgbClr val="EF8600"/>
                </a:solidFill>
              </a:rPr>
              <a:t>elem.querySelectorAll(css) </a:t>
            </a:r>
            <a:r>
              <a:t>renvoie tous les éléments à l'intérieur </a:t>
            </a:r>
            <a:r>
              <a:rPr b="1">
                <a:solidFill>
                  <a:srgbClr val="EF8600"/>
                </a:solidFill>
              </a:rPr>
              <a:t>elem</a:t>
            </a:r>
            <a:r>
              <a:t> correspondant au sélecteur CSS donné.</a:t>
            </a:r>
          </a:p>
        </p:txBody>
      </p:sp>
      <p:sp>
        <p:nvSpPr>
          <p:cNvPr id="177" name="Rectangle 2"/>
          <p:cNvSpPr txBox="1"/>
          <p:nvPr/>
        </p:nvSpPr>
        <p:spPr>
          <a:xfrm>
            <a:off x="770577" y="1476748"/>
            <a:ext cx="5807788"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Ici, nous recherchons tous les éléments  </a:t>
            </a:r>
            <a:r>
              <a:rPr b="1"/>
              <a:t>&lt;li&gt; </a:t>
            </a:r>
            <a:r>
              <a:t>qui sont les derniers enfants :</a:t>
            </a:r>
          </a:p>
        </p:txBody>
      </p:sp>
      <p:pic>
        <p:nvPicPr>
          <p:cNvPr id="178" name="Image 4" descr="Image 4"/>
          <p:cNvPicPr>
            <a:picLocks noChangeAspect="1"/>
          </p:cNvPicPr>
          <p:nvPr/>
        </p:nvPicPr>
        <p:blipFill>
          <a:blip r:embed="rId2">
            <a:extLst/>
          </a:blip>
          <a:stretch>
            <a:fillRect/>
          </a:stretch>
        </p:blipFill>
        <p:spPr>
          <a:xfrm>
            <a:off x="2096829" y="1879389"/>
            <a:ext cx="4745458" cy="25200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querySelector</a:t>
            </a:r>
          </a:p>
        </p:txBody>
      </p:sp>
      <p:sp>
        <p:nvSpPr>
          <p:cNvPr id="181" name="Rectangle 1"/>
          <p:cNvSpPr txBox="1"/>
          <p:nvPr/>
        </p:nvSpPr>
        <p:spPr>
          <a:xfrm>
            <a:off x="770577" y="1027613"/>
            <a:ext cx="7519629"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L'appel à </a:t>
            </a:r>
            <a:r>
              <a:rPr b="1">
                <a:solidFill>
                  <a:srgbClr val="EF8600"/>
                </a:solidFill>
              </a:rPr>
              <a:t>elem.querySelector(css) </a:t>
            </a:r>
            <a:r>
              <a:t>renvoie le premier élément pour le sélecteur CSS donné.</a:t>
            </a:r>
          </a:p>
        </p:txBody>
      </p:sp>
      <p:sp>
        <p:nvSpPr>
          <p:cNvPr id="182" name="Rectangle 2"/>
          <p:cNvSpPr txBox="1"/>
          <p:nvPr/>
        </p:nvSpPr>
        <p:spPr>
          <a:xfrm>
            <a:off x="770576" y="1568449"/>
            <a:ext cx="7053641"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En d'autres termes, le résultat est le même que </a:t>
            </a:r>
            <a:r>
              <a:rPr b="1">
                <a:solidFill>
                  <a:srgbClr val="EF8600"/>
                </a:solidFill>
              </a:rPr>
              <a:t>elem.querySelectorAll(css)[0], </a:t>
            </a:r>
            <a:r>
              <a:t>mais ce dernier recherche </a:t>
            </a:r>
            <a:r>
              <a:rPr i="1"/>
              <a:t>tous les</a:t>
            </a:r>
            <a:r>
              <a:t> éléments et en choisit un, alors qu'il </a:t>
            </a:r>
            <a:r>
              <a:rPr b="1"/>
              <a:t>elem.querySelector </a:t>
            </a:r>
            <a:r>
              <a:t>n'en recherche qu'un seul. C'est donc plus rapide et aussi plus court à écrire.</a:t>
            </a:r>
          </a:p>
        </p:txBody>
      </p:sp>
      <p:pic>
        <p:nvPicPr>
          <p:cNvPr id="183" name="Image 7" descr="Image 7"/>
          <p:cNvPicPr>
            <a:picLocks noChangeAspect="1"/>
          </p:cNvPicPr>
          <p:nvPr/>
        </p:nvPicPr>
        <p:blipFill>
          <a:blip r:embed="rId2">
            <a:extLst/>
          </a:blip>
          <a:stretch>
            <a:fillRect/>
          </a:stretch>
        </p:blipFill>
        <p:spPr>
          <a:xfrm>
            <a:off x="2331630" y="2284525"/>
            <a:ext cx="4169216" cy="21960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Ancêtre le plus proche</a:t>
            </a:r>
          </a:p>
        </p:txBody>
      </p:sp>
      <p:sp>
        <p:nvSpPr>
          <p:cNvPr id="186" name="ZoneTexte 4"/>
          <p:cNvSpPr txBox="1"/>
          <p:nvPr/>
        </p:nvSpPr>
        <p:spPr>
          <a:xfrm>
            <a:off x="811263" y="894547"/>
            <a:ext cx="7968041"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i="1">
                <a:latin typeface="Times New Roman"/>
                <a:ea typeface="Times New Roman"/>
                <a:cs typeface="Times New Roman"/>
                <a:sym typeface="Times New Roman"/>
              </a:defRPr>
            </a:pPr>
            <a:r>
              <a:t>Les ancêtres</a:t>
            </a:r>
            <a:r>
              <a:rPr i="0"/>
              <a:t> d'un élément sont : parent, le parent de parent, son parent et ainsi de suite. Les ancêtres forment ensemble la chaîne des parents de l'élément au sommet.</a:t>
            </a:r>
          </a:p>
        </p:txBody>
      </p:sp>
      <p:sp>
        <p:nvSpPr>
          <p:cNvPr id="187" name="Rectangle 1"/>
          <p:cNvSpPr txBox="1"/>
          <p:nvPr/>
        </p:nvSpPr>
        <p:spPr>
          <a:xfrm>
            <a:off x="811264" y="1434233"/>
            <a:ext cx="7085536"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 méthode </a:t>
            </a:r>
            <a:r>
              <a:rPr b="1">
                <a:solidFill>
                  <a:srgbClr val="EF8600"/>
                </a:solidFill>
              </a:rPr>
              <a:t>elem.closest</a:t>
            </a:r>
            <a:r>
              <a:rPr b="1"/>
              <a:t>(css) </a:t>
            </a:r>
            <a:r>
              <a:t>recherche l'ancêtre le plus proche qui correspond au sélecteur CSS. Le </a:t>
            </a:r>
            <a:r>
              <a:rPr b="1"/>
              <a:t>elem</a:t>
            </a:r>
            <a:r>
              <a:t> lui-même est également inclus dans la recherche.</a:t>
            </a:r>
          </a:p>
        </p:txBody>
      </p:sp>
      <p:pic>
        <p:nvPicPr>
          <p:cNvPr id="188" name="Image 5" descr="Image 5"/>
          <p:cNvPicPr>
            <a:picLocks noChangeAspect="1"/>
          </p:cNvPicPr>
          <p:nvPr/>
        </p:nvPicPr>
        <p:blipFill>
          <a:blip r:embed="rId2">
            <a:extLst/>
          </a:blip>
          <a:stretch>
            <a:fillRect/>
          </a:stretch>
        </p:blipFill>
        <p:spPr>
          <a:xfrm>
            <a:off x="4942804" y="2156859"/>
            <a:ext cx="3496725" cy="2016001"/>
          </a:xfrm>
          <a:prstGeom prst="rect">
            <a:avLst/>
          </a:prstGeom>
          <a:ln w="12700">
            <a:miter lim="400000"/>
          </a:ln>
        </p:spPr>
      </p:pic>
      <p:sp>
        <p:nvSpPr>
          <p:cNvPr id="189" name="Rectangle 2"/>
          <p:cNvSpPr txBox="1"/>
          <p:nvPr/>
        </p:nvSpPr>
        <p:spPr>
          <a:xfrm>
            <a:off x="800632" y="2438336"/>
            <a:ext cx="3970197" cy="119015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a:latin typeface="Times New Roman"/>
                <a:ea typeface="Times New Roman"/>
                <a:cs typeface="Times New Roman"/>
                <a:sym typeface="Times New Roman"/>
              </a:defRPr>
            </a:pPr>
            <a:r>
              <a:t>En d'autres termes, la méthode </a:t>
            </a:r>
            <a:r>
              <a:rPr b="1">
                <a:solidFill>
                  <a:srgbClr val="EF8600"/>
                </a:solidFill>
              </a:rPr>
              <a:t>closest</a:t>
            </a:r>
            <a:r>
              <a:t> remonte de l'élément et vérifie chacun des parents. S'il correspond au sélecteur, la recherche s'arrête et l'ancêtre est renvoyé.</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Google Shape;164;p25"/>
          <p:cNvSpPr txBox="1"/>
          <p:nvPr/>
        </p:nvSpPr>
        <p:spPr>
          <a:xfrm>
            <a:off x="858547" y="427120"/>
            <a:ext cx="2830952"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getElementsBy*</a:t>
            </a:r>
          </a:p>
        </p:txBody>
      </p:sp>
      <p:sp>
        <p:nvSpPr>
          <p:cNvPr id="192" name="ZoneTexte 4"/>
          <p:cNvSpPr txBox="1"/>
          <p:nvPr/>
        </p:nvSpPr>
        <p:spPr>
          <a:xfrm>
            <a:off x="502921" y="918604"/>
            <a:ext cx="7937984"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Il existe également d'autres méthodes pour rechercher des nœuds par une balise, une classe, etc.</a:t>
            </a:r>
          </a:p>
        </p:txBody>
      </p:sp>
      <p:sp>
        <p:nvSpPr>
          <p:cNvPr id="193" name="ZoneTexte 6"/>
          <p:cNvSpPr txBox="1"/>
          <p:nvPr/>
        </p:nvSpPr>
        <p:spPr>
          <a:xfrm>
            <a:off x="502919" y="1226380"/>
            <a:ext cx="7670328"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Nous les couvrons donc ici principalement par souci d'exhaustivité, alors que vous pouvez toujours les trouver dans les anciens scripts.</a:t>
            </a:r>
          </a:p>
        </p:txBody>
      </p:sp>
      <p:sp>
        <p:nvSpPr>
          <p:cNvPr id="194" name="Rectangle 1"/>
          <p:cNvSpPr txBox="1"/>
          <p:nvPr/>
        </p:nvSpPr>
        <p:spPr>
          <a:xfrm>
            <a:off x="426725" y="2121814"/>
            <a:ext cx="3812476" cy="19132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b="1" sz="1300">
                <a:latin typeface="Times New Roman"/>
                <a:ea typeface="Times New Roman"/>
                <a:cs typeface="Times New Roman"/>
                <a:sym typeface="Times New Roman"/>
              </a:defRPr>
            </a:pPr>
            <a:r>
              <a:t>elem.getElementsByTagName(tag) </a:t>
            </a:r>
            <a:r>
              <a:rPr b="0"/>
              <a:t>recherche les éléments avec la balise donnée et en renvoie la collection. Le tag paramètre peut également être une étoile "</a:t>
            </a:r>
            <a:r>
              <a:t>*</a:t>
            </a:r>
            <a:r>
              <a:rPr b="0"/>
              <a:t>"pour « toutes les balises ». </a:t>
            </a:r>
            <a:endParaRPr b="0"/>
          </a:p>
          <a:p>
            <a:pPr marL="285750" indent="-285750">
              <a:buSzPct val="100000"/>
              <a:buChar char="✓"/>
              <a:defRPr b="1" sz="1300">
                <a:latin typeface="Times New Roman"/>
                <a:ea typeface="Times New Roman"/>
                <a:cs typeface="Times New Roman"/>
                <a:sym typeface="Times New Roman"/>
              </a:defRPr>
            </a:pPr>
            <a:r>
              <a:t>elem.getElementsByClassName(className) </a:t>
            </a:r>
            <a:r>
              <a:rPr b="0"/>
              <a:t>renvoie les éléments qui ont la classe CSS donnée. </a:t>
            </a:r>
            <a:endParaRPr b="0"/>
          </a:p>
          <a:p>
            <a:pPr marL="285750" indent="-285750">
              <a:buSzPct val="100000"/>
              <a:buChar char="✓"/>
              <a:defRPr b="1" sz="1300">
                <a:latin typeface="Times New Roman"/>
                <a:ea typeface="Times New Roman"/>
                <a:cs typeface="Times New Roman"/>
                <a:sym typeface="Times New Roman"/>
              </a:defRPr>
            </a:pPr>
            <a:r>
              <a:t>document.getElementsByName(name) </a:t>
            </a:r>
            <a:r>
              <a:rPr b="0"/>
              <a:t>renvoie les éléments avec l' </a:t>
            </a:r>
            <a:r>
              <a:t>name</a:t>
            </a:r>
            <a:r>
              <a:rPr b="0"/>
              <a:t> attribut donné, à l'échelle du document. Très rarement utilisé. </a:t>
            </a:r>
          </a:p>
        </p:txBody>
      </p:sp>
      <p:pic>
        <p:nvPicPr>
          <p:cNvPr id="195" name="Image 7" descr="Image 7"/>
          <p:cNvPicPr>
            <a:picLocks noChangeAspect="1"/>
          </p:cNvPicPr>
          <p:nvPr/>
        </p:nvPicPr>
        <p:blipFill>
          <a:blip r:embed="rId2">
            <a:extLst/>
          </a:blip>
          <a:stretch>
            <a:fillRect/>
          </a:stretch>
        </p:blipFill>
        <p:spPr>
          <a:xfrm>
            <a:off x="4453733" y="1717544"/>
            <a:ext cx="4309263" cy="29160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oogle Shape;164;p25"/>
          <p:cNvSpPr txBox="1"/>
          <p:nvPr/>
        </p:nvSpPr>
        <p:spPr>
          <a:xfrm>
            <a:off x="847914" y="331711"/>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Balise : nodeName et tagName</a:t>
            </a:r>
          </a:p>
        </p:txBody>
      </p:sp>
      <p:sp>
        <p:nvSpPr>
          <p:cNvPr id="198" name="Rectangle 1"/>
          <p:cNvSpPr txBox="1"/>
          <p:nvPr/>
        </p:nvSpPr>
        <p:spPr>
          <a:xfrm>
            <a:off x="728280" y="831076"/>
            <a:ext cx="7766020"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Étant donné un nœud DOM, nous pouvons lire son nom de balise à partir de </a:t>
            </a:r>
            <a:r>
              <a:rPr b="1">
                <a:solidFill>
                  <a:srgbClr val="EF8600"/>
                </a:solidFill>
              </a:rPr>
              <a:t>nodeName</a:t>
            </a:r>
            <a:r>
              <a:t> ou </a:t>
            </a:r>
            <a:r>
              <a:rPr b="1">
                <a:solidFill>
                  <a:srgbClr val="EF8600"/>
                </a:solidFill>
              </a:rPr>
              <a:t>tagNameproperties</a:t>
            </a:r>
            <a:r>
              <a:t> :</a:t>
            </a:r>
          </a:p>
        </p:txBody>
      </p:sp>
      <p:sp>
        <p:nvSpPr>
          <p:cNvPr id="199" name="Rectangle 2"/>
          <p:cNvSpPr txBox="1"/>
          <p:nvPr/>
        </p:nvSpPr>
        <p:spPr>
          <a:xfrm>
            <a:off x="728280" y="1400589"/>
            <a:ext cx="4342336" cy="28708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Différence entre </a:t>
            </a:r>
            <a:r>
              <a:rPr b="1">
                <a:solidFill>
                  <a:srgbClr val="EF8600"/>
                </a:solidFill>
              </a:rPr>
              <a:t>tagName</a:t>
            </a:r>
            <a:r>
              <a:t> et </a:t>
            </a:r>
            <a:r>
              <a:rPr b="1">
                <a:solidFill>
                  <a:srgbClr val="EF8600"/>
                </a:solidFill>
              </a:rPr>
              <a:t>nodeName</a:t>
            </a:r>
            <a:r>
              <a:t>?</a:t>
            </a:r>
          </a:p>
        </p:txBody>
      </p:sp>
      <p:sp>
        <p:nvSpPr>
          <p:cNvPr id="200" name="Rectangle 3"/>
          <p:cNvSpPr txBox="1"/>
          <p:nvPr/>
        </p:nvSpPr>
        <p:spPr>
          <a:xfrm>
            <a:off x="768735" y="1745757"/>
            <a:ext cx="7340715"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a:latin typeface="Times New Roman"/>
                <a:ea typeface="Times New Roman"/>
                <a:cs typeface="Times New Roman"/>
                <a:sym typeface="Times New Roman"/>
              </a:defRPr>
            </a:pPr>
            <a:r>
              <a:t>La </a:t>
            </a:r>
            <a:r>
              <a:rPr b="1">
                <a:solidFill>
                  <a:srgbClr val="EF8600"/>
                </a:solidFill>
              </a:rPr>
              <a:t>tagName</a:t>
            </a:r>
            <a:r>
              <a:t> propriété n'existe que pour les Elements nœuds. </a:t>
            </a:r>
          </a:p>
          <a:p>
            <a:pPr marL="285750" indent="-285750">
              <a:buSzPct val="100000"/>
              <a:buChar char="✓"/>
              <a:defRPr>
                <a:latin typeface="Times New Roman"/>
                <a:ea typeface="Times New Roman"/>
                <a:cs typeface="Times New Roman"/>
                <a:sym typeface="Times New Roman"/>
              </a:defRPr>
            </a:pPr>
            <a:r>
              <a:t>Le </a:t>
            </a:r>
            <a:r>
              <a:rPr b="1">
                <a:solidFill>
                  <a:srgbClr val="EF8600"/>
                </a:solidFill>
              </a:rPr>
              <a:t>nodeName</a:t>
            </a:r>
            <a:r>
              <a:t> est défini pour tout Node : </a:t>
            </a:r>
          </a:p>
        </p:txBody>
      </p:sp>
      <p:sp>
        <p:nvSpPr>
          <p:cNvPr id="201" name="Rectangle 4"/>
          <p:cNvSpPr txBox="1"/>
          <p:nvPr/>
        </p:nvSpPr>
        <p:spPr>
          <a:xfrm>
            <a:off x="1034548" y="2290929"/>
            <a:ext cx="8063732"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a:latin typeface="Times New Roman"/>
                <a:ea typeface="Times New Roman"/>
                <a:cs typeface="Times New Roman"/>
                <a:sym typeface="Times New Roman"/>
              </a:defRPr>
            </a:pPr>
            <a:r>
              <a:t>pour les éléments, cela signifie la même chose que </a:t>
            </a:r>
            <a:r>
              <a:rPr b="1"/>
              <a:t>tagName</a:t>
            </a:r>
            <a:r>
              <a:t>. </a:t>
            </a:r>
          </a:p>
          <a:p>
            <a:pPr marL="285750" indent="-285750">
              <a:buSzPct val="100000"/>
              <a:buChar char="✓"/>
              <a:defRPr>
                <a:latin typeface="Times New Roman"/>
                <a:ea typeface="Times New Roman"/>
                <a:cs typeface="Times New Roman"/>
                <a:sym typeface="Times New Roman"/>
              </a:defRPr>
            </a:pPr>
            <a:r>
              <a:t>pour les autres types de nœuds (texte, commentaire, etc.), il a une chaîne avec le type de nœud. </a:t>
            </a:r>
          </a:p>
        </p:txBody>
      </p:sp>
      <p:sp>
        <p:nvSpPr>
          <p:cNvPr id="202" name="Rectangle 5"/>
          <p:cNvSpPr txBox="1"/>
          <p:nvPr/>
        </p:nvSpPr>
        <p:spPr>
          <a:xfrm>
            <a:off x="768734" y="2777691"/>
            <a:ext cx="8329546"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En d'autres termes, </a:t>
            </a:r>
            <a:r>
              <a:rPr b="1"/>
              <a:t>tagName</a:t>
            </a:r>
            <a:r>
              <a:t> n'est pris en charge que par les nœuds d'élément (car il provient de Element la classe), tandis que </a:t>
            </a:r>
            <a:r>
              <a:rPr b="1"/>
              <a:t>nodeName</a:t>
            </a:r>
            <a:r>
              <a:t> peut dire quelque chose sur les autres types de nœuds.</a:t>
            </a:r>
          </a:p>
        </p:txBody>
      </p:sp>
      <p:pic>
        <p:nvPicPr>
          <p:cNvPr id="203" name="Image 7" descr="Image 7"/>
          <p:cNvPicPr>
            <a:picLocks noChangeAspect="1"/>
          </p:cNvPicPr>
          <p:nvPr/>
        </p:nvPicPr>
        <p:blipFill>
          <a:blip r:embed="rId2">
            <a:extLst/>
          </a:blip>
          <a:stretch>
            <a:fillRect/>
          </a:stretch>
        </p:blipFill>
        <p:spPr>
          <a:xfrm>
            <a:off x="2607051" y="3348380"/>
            <a:ext cx="3929896" cy="13680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oogle Shape;164;p25"/>
          <p:cNvSpPr txBox="1"/>
          <p:nvPr/>
        </p:nvSpPr>
        <p:spPr>
          <a:xfrm>
            <a:off x="858546" y="381010"/>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innerHTML : le contenu</a:t>
            </a:r>
          </a:p>
        </p:txBody>
      </p:sp>
      <p:sp>
        <p:nvSpPr>
          <p:cNvPr id="206" name="ZoneTexte 4"/>
          <p:cNvSpPr txBox="1"/>
          <p:nvPr/>
        </p:nvSpPr>
        <p:spPr>
          <a:xfrm>
            <a:off x="770575" y="975756"/>
            <a:ext cx="4176612"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La propriété </a:t>
            </a:r>
            <a:r>
              <a:rPr b="1">
                <a:solidFill>
                  <a:srgbClr val="EF8600"/>
                </a:solidFill>
              </a:rPr>
              <a:t>innerHTML</a:t>
            </a:r>
            <a:r>
              <a:t> permet d'obtenir le code HTML à l'intérieur de l'élément sous forme de chaîne.</a:t>
            </a:r>
          </a:p>
        </p:txBody>
      </p:sp>
      <p:sp>
        <p:nvSpPr>
          <p:cNvPr id="207" name="ZoneTexte 6"/>
          <p:cNvSpPr txBox="1"/>
          <p:nvPr/>
        </p:nvSpPr>
        <p:spPr>
          <a:xfrm>
            <a:off x="770576" y="1779776"/>
            <a:ext cx="3963959"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Nous pouvons aussi le modifier. C'est donc l'un des moyens les plus puissants de changer de page.</a:t>
            </a:r>
          </a:p>
        </p:txBody>
      </p:sp>
      <p:pic>
        <p:nvPicPr>
          <p:cNvPr id="208" name="Image 5" descr="Image 5"/>
          <p:cNvPicPr>
            <a:picLocks noChangeAspect="1"/>
          </p:cNvPicPr>
          <p:nvPr/>
        </p:nvPicPr>
        <p:blipFill>
          <a:blip r:embed="rId2">
            <a:extLst/>
          </a:blip>
          <a:stretch>
            <a:fillRect/>
          </a:stretch>
        </p:blipFill>
        <p:spPr>
          <a:xfrm>
            <a:off x="4992906" y="1095749"/>
            <a:ext cx="3907061" cy="1476001"/>
          </a:xfrm>
          <a:prstGeom prst="rect">
            <a:avLst/>
          </a:prstGeom>
          <a:ln w="12700">
            <a:miter lim="400000"/>
          </a:ln>
        </p:spPr>
      </p:pic>
      <p:sp>
        <p:nvSpPr>
          <p:cNvPr id="209" name="ZoneTexte 10"/>
          <p:cNvSpPr txBox="1"/>
          <p:nvPr/>
        </p:nvSpPr>
        <p:spPr>
          <a:xfrm>
            <a:off x="726700" y="2951946"/>
            <a:ext cx="4007834" cy="4920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a:r>
              <a:t>Attention : "innerHTML+=" effectue un écrasement complet</a:t>
            </a:r>
          </a:p>
        </p:txBody>
      </p:sp>
      <p:sp>
        <p:nvSpPr>
          <p:cNvPr id="210" name="Rectangle 1"/>
          <p:cNvSpPr txBox="1"/>
          <p:nvPr/>
        </p:nvSpPr>
        <p:spPr>
          <a:xfrm>
            <a:off x="770576" y="3646650"/>
            <a:ext cx="3617481"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Nous pouvons ajouter du HTML à un élément en utilisant </a:t>
            </a:r>
            <a:r>
              <a:rPr b="1"/>
              <a:t>elem.innerHTML+="more html</a:t>
            </a:r>
            <a:r>
              <a:t>".</a:t>
            </a:r>
          </a:p>
        </p:txBody>
      </p:sp>
      <p:pic>
        <p:nvPicPr>
          <p:cNvPr id="211" name="Image 11" descr="Image 11"/>
          <p:cNvPicPr>
            <a:picLocks noChangeAspect="1"/>
          </p:cNvPicPr>
          <p:nvPr/>
        </p:nvPicPr>
        <p:blipFill>
          <a:blip r:embed="rId3">
            <a:extLst/>
          </a:blip>
          <a:stretch>
            <a:fillRect/>
          </a:stretch>
        </p:blipFill>
        <p:spPr>
          <a:xfrm>
            <a:off x="4992906" y="2946183"/>
            <a:ext cx="3866637" cy="14040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Google Shape;164;p25"/>
          <p:cNvSpPr txBox="1"/>
          <p:nvPr/>
        </p:nvSpPr>
        <p:spPr>
          <a:xfrm>
            <a:off x="858547" y="381010"/>
            <a:ext cx="6903219"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outerHTML : code HTML complet de l'élément</a:t>
            </a:r>
          </a:p>
        </p:txBody>
      </p:sp>
      <p:sp>
        <p:nvSpPr>
          <p:cNvPr id="214" name="Rectangle 1"/>
          <p:cNvSpPr txBox="1"/>
          <p:nvPr/>
        </p:nvSpPr>
        <p:spPr>
          <a:xfrm>
            <a:off x="770577" y="848944"/>
            <a:ext cx="7838604" cy="5881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a:latin typeface="Times New Roman"/>
                <a:ea typeface="Times New Roman"/>
                <a:cs typeface="Times New Roman"/>
                <a:sym typeface="Times New Roman"/>
              </a:defRPr>
            </a:pPr>
            <a:r>
              <a:t>La </a:t>
            </a:r>
            <a:r>
              <a:rPr b="1">
                <a:solidFill>
                  <a:srgbClr val="EF8600"/>
                </a:solidFill>
              </a:rPr>
              <a:t>outerHTML</a:t>
            </a:r>
            <a:r>
              <a:t> propriété contient le code HTML complet de l'élément. C'est comme </a:t>
            </a:r>
            <a:r>
              <a:rPr b="1"/>
              <a:t>innerHTML</a:t>
            </a:r>
            <a:r>
              <a:t> plus l'élément lui-même.</a:t>
            </a:r>
          </a:p>
        </p:txBody>
      </p:sp>
      <p:pic>
        <p:nvPicPr>
          <p:cNvPr id="215" name="Image 3" descr="Image 3"/>
          <p:cNvPicPr>
            <a:picLocks noChangeAspect="1"/>
          </p:cNvPicPr>
          <p:nvPr/>
        </p:nvPicPr>
        <p:blipFill>
          <a:blip r:embed="rId2">
            <a:extLst/>
          </a:blip>
          <a:stretch>
            <a:fillRect/>
          </a:stretch>
        </p:blipFill>
        <p:spPr>
          <a:xfrm>
            <a:off x="4473426" y="1630328"/>
            <a:ext cx="4181476" cy="2095501"/>
          </a:xfrm>
          <a:prstGeom prst="rect">
            <a:avLst/>
          </a:prstGeom>
          <a:ln w="12700">
            <a:miter lim="400000"/>
          </a:ln>
        </p:spPr>
      </p:pic>
      <p:sp>
        <p:nvSpPr>
          <p:cNvPr id="216" name="Rectangle 2"/>
          <p:cNvSpPr txBox="1"/>
          <p:nvPr/>
        </p:nvSpPr>
        <p:spPr>
          <a:xfrm>
            <a:off x="770576" y="1616844"/>
            <a:ext cx="3657131" cy="119015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a:latin typeface="Times New Roman"/>
                <a:ea typeface="Times New Roman"/>
                <a:cs typeface="Times New Roman"/>
                <a:sym typeface="Times New Roman"/>
              </a:defRPr>
            </a:pPr>
            <a:r>
              <a:t>L' </a:t>
            </a:r>
            <a:r>
              <a:rPr b="1">
                <a:solidFill>
                  <a:srgbClr val="EF8600"/>
                </a:solidFill>
              </a:rPr>
              <a:t>outerHTM</a:t>
            </a:r>
            <a:r>
              <a:t> Laffectation ne modifie pas l'élément DOM (l'objet référencé par, dans ce cas, la variable 'div'), mais le supprime du DOM et insère le nouveau HTML à sa place.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ZoneTexte 4"/>
          <p:cNvSpPr txBox="1"/>
          <p:nvPr/>
        </p:nvSpPr>
        <p:spPr>
          <a:xfrm>
            <a:off x="770576" y="381010"/>
            <a:ext cx="4480561" cy="4509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solidFill>
                  <a:srgbClr val="EF8600"/>
                </a:solidFill>
                <a:latin typeface="Helvetica Neue"/>
                <a:ea typeface="Helvetica Neue"/>
                <a:cs typeface="Helvetica Neue"/>
                <a:sym typeface="Helvetica Neue"/>
              </a:defRPr>
            </a:lvl1pPr>
          </a:lstStyle>
          <a:p>
            <a:pPr/>
            <a:r>
              <a:t>textContent : texte pur</a:t>
            </a:r>
          </a:p>
        </p:txBody>
      </p:sp>
      <p:sp>
        <p:nvSpPr>
          <p:cNvPr id="219" name="Rectangle 1"/>
          <p:cNvSpPr txBox="1"/>
          <p:nvPr/>
        </p:nvSpPr>
        <p:spPr>
          <a:xfrm>
            <a:off x="770576" y="955271"/>
            <a:ext cx="7544505" cy="5881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a:latin typeface="Times New Roman"/>
                <a:ea typeface="Times New Roman"/>
                <a:cs typeface="Times New Roman"/>
                <a:sym typeface="Times New Roman"/>
              </a:defRPr>
            </a:pPr>
            <a:r>
              <a:t>Le </a:t>
            </a:r>
            <a:r>
              <a:rPr b="1">
                <a:solidFill>
                  <a:srgbClr val="EF8600"/>
                </a:solidFill>
              </a:rPr>
              <a:t>textContent</a:t>
            </a:r>
            <a:r>
              <a:t> permet d'accéder au </a:t>
            </a:r>
            <a:r>
              <a:rPr i="1"/>
              <a:t>texte</a:t>
            </a:r>
            <a:r>
              <a:t> à l'intérieur de l'élément : uniquement le texte, moins tous les éléments </a:t>
            </a:r>
            <a:r>
              <a:rPr b="1"/>
              <a:t>&lt;tags&gt;.</a:t>
            </a:r>
          </a:p>
        </p:txBody>
      </p:sp>
      <p:pic>
        <p:nvPicPr>
          <p:cNvPr id="220" name="Image 5" descr="Image 5"/>
          <p:cNvPicPr>
            <a:picLocks noChangeAspect="1"/>
          </p:cNvPicPr>
          <p:nvPr/>
        </p:nvPicPr>
        <p:blipFill>
          <a:blip r:embed="rId2">
            <a:extLst/>
          </a:blip>
          <a:stretch>
            <a:fillRect/>
          </a:stretch>
        </p:blipFill>
        <p:spPr>
          <a:xfrm>
            <a:off x="6166168" y="1510937"/>
            <a:ext cx="2194633" cy="2016001"/>
          </a:xfrm>
          <a:prstGeom prst="rect">
            <a:avLst/>
          </a:prstGeom>
          <a:ln w="12700">
            <a:miter lim="400000"/>
          </a:ln>
        </p:spPr>
      </p:pic>
      <p:sp>
        <p:nvSpPr>
          <p:cNvPr id="221" name="Rectangle 2"/>
          <p:cNvSpPr txBox="1"/>
          <p:nvPr/>
        </p:nvSpPr>
        <p:spPr>
          <a:xfrm>
            <a:off x="770576" y="1834010"/>
            <a:ext cx="4840225" cy="5881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a:latin typeface="Times New Roman"/>
                <a:ea typeface="Times New Roman"/>
                <a:cs typeface="Times New Roman"/>
                <a:sym typeface="Times New Roman"/>
              </a:defRPr>
            </a:pPr>
            <a:r>
              <a:t>Comme nous pouvons le voir, seul le texte est renvoyé, comme si tout </a:t>
            </a:r>
            <a:r>
              <a:rPr b="1"/>
              <a:t>&lt;tags&gt; </a:t>
            </a:r>
            <a:r>
              <a:t>était coupé, mais le texte qu'ils contiennent est resté.</a:t>
            </a:r>
          </a:p>
        </p:txBody>
      </p:sp>
      <p:pic>
        <p:nvPicPr>
          <p:cNvPr id="222" name="Image 8" descr="Image 8"/>
          <p:cNvPicPr>
            <a:picLocks noChangeAspect="1"/>
          </p:cNvPicPr>
          <p:nvPr/>
        </p:nvPicPr>
        <p:blipFill>
          <a:blip r:embed="rId3">
            <a:extLst/>
          </a:blip>
          <a:stretch>
            <a:fillRect/>
          </a:stretch>
        </p:blipFill>
        <p:spPr>
          <a:xfrm>
            <a:off x="902176" y="2878261"/>
            <a:ext cx="3907905" cy="14040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Attributs et propriétés</a:t>
            </a:r>
          </a:p>
        </p:txBody>
      </p:sp>
      <p:sp>
        <p:nvSpPr>
          <p:cNvPr id="225" name="ZoneTexte 4"/>
          <p:cNvSpPr txBox="1"/>
          <p:nvPr/>
        </p:nvSpPr>
        <p:spPr>
          <a:xfrm>
            <a:off x="770576" y="896198"/>
            <a:ext cx="8072523" cy="9885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1600">
                <a:latin typeface="Times New Roman"/>
                <a:ea typeface="Times New Roman"/>
                <a:cs typeface="Times New Roman"/>
                <a:sym typeface="Times New Roman"/>
              </a:defRPr>
            </a:lvl1pPr>
          </a:lstStyle>
          <a:p>
            <a:pPr/>
            <a:r>
              <a:t>Lorsque le navigateur charge la page, il « lit » (autre mot : « parse ») le HTML et génère des objets DOM à partir de celui-ci. Pour les nœuds d'élément, la plupart des attributs HTML standard deviennent automatiquement des propriétés d'objets DOM.</a:t>
            </a:r>
          </a:p>
        </p:txBody>
      </p:sp>
      <p:sp>
        <p:nvSpPr>
          <p:cNvPr id="226" name="Rectangle 1"/>
          <p:cNvSpPr txBox="1"/>
          <p:nvPr/>
        </p:nvSpPr>
        <p:spPr>
          <a:xfrm>
            <a:off x="770576" y="2262157"/>
            <a:ext cx="7849239" cy="3114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Par exemple, si la balise est </a:t>
            </a:r>
            <a:r>
              <a:rPr b="1"/>
              <a:t>&lt;body id="page"&gt;, </a:t>
            </a:r>
            <a:r>
              <a:t>alors l'objet DOM a </a:t>
            </a:r>
            <a:r>
              <a:rPr b="1"/>
              <a:t>body.id="page".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20" name="Google Shape;118;p20"/>
          <p:cNvSpPr txBox="1"/>
          <p:nvPr/>
        </p:nvSpPr>
        <p:spPr>
          <a:xfrm>
            <a:off x="381000" y="381000"/>
            <a:ext cx="2547000" cy="9176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6000">
                <a:solidFill>
                  <a:srgbClr val="FF7900"/>
                </a:solidFill>
                <a:latin typeface="Helvetica Neue"/>
                <a:ea typeface="Helvetica Neue"/>
                <a:cs typeface="Helvetica Neue"/>
                <a:sym typeface="Helvetica Neue"/>
              </a:defRPr>
            </a:lvl1pPr>
          </a:lstStyle>
          <a:p>
            <a:pPr/>
            <a:r>
              <a:t>8.</a:t>
            </a:r>
          </a:p>
        </p:txBody>
      </p:sp>
      <p:sp>
        <p:nvSpPr>
          <p:cNvPr id="121" name="Google Shape;119;p20"/>
          <p:cNvSpPr txBox="1"/>
          <p:nvPr/>
        </p:nvSpPr>
        <p:spPr>
          <a:xfrm>
            <a:off x="2927999" y="2571750"/>
            <a:ext cx="4876300" cy="4588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80000"/>
              </a:lnSpc>
              <a:defRPr b="1" sz="3000">
                <a:solidFill>
                  <a:srgbClr val="FFFFFF"/>
                </a:solidFill>
                <a:latin typeface="Helvetica Neue"/>
                <a:ea typeface="Helvetica Neue"/>
                <a:cs typeface="Helvetica Neue"/>
                <a:sym typeface="Helvetica Neue"/>
              </a:defRPr>
            </a:lvl1pPr>
          </a:lstStyle>
          <a:p>
            <a:pPr/>
            <a:r>
              <a:t>Le DOM HTML</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Attributs</a:t>
            </a:r>
          </a:p>
        </p:txBody>
      </p:sp>
      <p:sp>
        <p:nvSpPr>
          <p:cNvPr id="229" name="ZoneTexte 6"/>
          <p:cNvSpPr txBox="1"/>
          <p:nvPr/>
        </p:nvSpPr>
        <p:spPr>
          <a:xfrm>
            <a:off x="770576" y="871884"/>
            <a:ext cx="8072523"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En HTML, les balises peuvent avoir des </a:t>
            </a:r>
            <a:r>
              <a:rPr b="1">
                <a:solidFill>
                  <a:srgbClr val="EF8600"/>
                </a:solidFill>
              </a:rPr>
              <a:t>attributs</a:t>
            </a:r>
            <a:r>
              <a:t>. Lorsque le navigateur analyse le code HTML pour créer des objets DOM pour les balises, il reconnaît les attributs </a:t>
            </a:r>
            <a:r>
              <a:rPr i="1"/>
              <a:t>standard</a:t>
            </a:r>
            <a:r>
              <a:t> et crée des propriétés DOM à partir d'eux.</a:t>
            </a:r>
          </a:p>
        </p:txBody>
      </p:sp>
      <p:sp>
        <p:nvSpPr>
          <p:cNvPr id="230" name="Rectangle 1"/>
          <p:cNvSpPr txBox="1"/>
          <p:nvPr/>
        </p:nvSpPr>
        <p:spPr>
          <a:xfrm>
            <a:off x="770576" y="1510009"/>
            <a:ext cx="4115992" cy="119015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a:latin typeface="Times New Roman"/>
                <a:ea typeface="Times New Roman"/>
                <a:cs typeface="Times New Roman"/>
                <a:sym typeface="Times New Roman"/>
              </a:defRPr>
            </a:pPr>
            <a:r>
              <a:t>Ainsi, lorsqu'un élément possède un </a:t>
            </a:r>
            <a:r>
              <a:rPr b="1"/>
              <a:t>id</a:t>
            </a:r>
            <a:r>
              <a:t> ou un autre attribut </a:t>
            </a:r>
            <a:r>
              <a:rPr i="1"/>
              <a:t>standard</a:t>
            </a:r>
            <a:r>
              <a:t> , la propriété correspondante est créée. Mais cela ne se produit pas si l'attribut n'est pas standard.</a:t>
            </a:r>
          </a:p>
        </p:txBody>
      </p:sp>
      <p:pic>
        <p:nvPicPr>
          <p:cNvPr id="231" name="Image 7" descr="Image 7"/>
          <p:cNvPicPr>
            <a:picLocks noChangeAspect="1"/>
          </p:cNvPicPr>
          <p:nvPr/>
        </p:nvPicPr>
        <p:blipFill>
          <a:blip r:embed="rId2">
            <a:extLst/>
          </a:blip>
          <a:stretch>
            <a:fillRect/>
          </a:stretch>
        </p:blipFill>
        <p:spPr>
          <a:xfrm>
            <a:off x="5219365" y="1557402"/>
            <a:ext cx="3362326" cy="1095376"/>
          </a:xfrm>
          <a:prstGeom prst="rect">
            <a:avLst/>
          </a:prstGeom>
          <a:ln w="12700">
            <a:miter lim="400000"/>
          </a:ln>
        </p:spPr>
      </p:pic>
      <p:pic>
        <p:nvPicPr>
          <p:cNvPr id="232" name="Image 10" descr="Image 10"/>
          <p:cNvPicPr>
            <a:picLocks noChangeAspect="1"/>
          </p:cNvPicPr>
          <p:nvPr/>
        </p:nvPicPr>
        <p:blipFill>
          <a:blip r:embed="rId3">
            <a:extLst/>
          </a:blip>
          <a:stretch>
            <a:fillRect/>
          </a:stretch>
        </p:blipFill>
        <p:spPr>
          <a:xfrm>
            <a:off x="5219365" y="3118602"/>
            <a:ext cx="2724151" cy="1247776"/>
          </a:xfrm>
          <a:prstGeom prst="rect">
            <a:avLst/>
          </a:prstGeom>
          <a:ln w="12700">
            <a:miter lim="400000"/>
          </a:ln>
        </p:spPr>
      </p:pic>
      <p:sp>
        <p:nvSpPr>
          <p:cNvPr id="233" name="Rectangle 3"/>
          <p:cNvSpPr txBox="1"/>
          <p:nvPr/>
        </p:nvSpPr>
        <p:spPr>
          <a:xfrm>
            <a:off x="770576" y="3133567"/>
            <a:ext cx="4115992" cy="119015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a:latin typeface="Times New Roman"/>
                <a:ea typeface="Times New Roman"/>
                <a:cs typeface="Times New Roman"/>
                <a:sym typeface="Times New Roman"/>
              </a:defRPr>
            </a:pPr>
            <a:r>
              <a:t>Veuillez noter qu'un attribut standard pour un élément peut être inconnu pour un autre. Par exemple, "</a:t>
            </a:r>
            <a:r>
              <a:rPr b="1"/>
              <a:t>type</a:t>
            </a:r>
            <a:r>
              <a:t>"est standard pour </a:t>
            </a:r>
            <a:r>
              <a:rPr b="1"/>
              <a:t>&lt;input&gt; </a:t>
            </a:r>
            <a:r>
              <a:t>( HTMLInputElement ), mais pas pour </a:t>
            </a:r>
            <a:r>
              <a:rPr b="1"/>
              <a:t>&lt;body&gt;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Attributs</a:t>
            </a:r>
          </a:p>
        </p:txBody>
      </p:sp>
      <p:sp>
        <p:nvSpPr>
          <p:cNvPr id="236" name="ZoneTexte 4"/>
          <p:cNvSpPr txBox="1"/>
          <p:nvPr/>
        </p:nvSpPr>
        <p:spPr>
          <a:xfrm>
            <a:off x="694306" y="886705"/>
            <a:ext cx="6351890"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Tous les attributs sont accessibles en utilisant les méthodes suivantes :</a:t>
            </a:r>
          </a:p>
        </p:txBody>
      </p:sp>
      <p:sp>
        <p:nvSpPr>
          <p:cNvPr id="237" name="Rectangle 1"/>
          <p:cNvSpPr txBox="1"/>
          <p:nvPr/>
        </p:nvSpPr>
        <p:spPr>
          <a:xfrm>
            <a:off x="694305" y="1272569"/>
            <a:ext cx="4884599" cy="119015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elem.hasAttribute(name)– </a:t>
            </a:r>
            <a:r>
              <a:rPr b="0">
                <a:solidFill>
                  <a:srgbClr val="000000"/>
                </a:solidFill>
              </a:rPr>
              <a:t>vérifie l'existence. </a:t>
            </a:r>
            <a:endParaRPr b="0">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elem.getAttribute(name) </a:t>
            </a:r>
            <a:r>
              <a:rPr b="0">
                <a:solidFill>
                  <a:srgbClr val="000000"/>
                </a:solidFill>
              </a:rPr>
              <a:t>– obtient la valeur. </a:t>
            </a:r>
            <a:endParaRPr b="0">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elem.setAttribute(name, value) </a:t>
            </a:r>
            <a:r>
              <a:rPr b="0">
                <a:solidFill>
                  <a:srgbClr val="000000"/>
                </a:solidFill>
              </a:rPr>
              <a:t>– définit la valeur. </a:t>
            </a:r>
            <a:endParaRPr b="0">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elem.removeAttribute(name) </a:t>
            </a:r>
            <a:r>
              <a:rPr b="0">
                <a:solidFill>
                  <a:srgbClr val="000000"/>
                </a:solidFill>
              </a:rPr>
              <a:t>– supprime l'attribut. </a:t>
            </a:r>
          </a:p>
        </p:txBody>
      </p:sp>
      <p:sp>
        <p:nvSpPr>
          <p:cNvPr id="238" name="Rectangle 2"/>
          <p:cNvSpPr txBox="1"/>
          <p:nvPr/>
        </p:nvSpPr>
        <p:spPr>
          <a:xfrm>
            <a:off x="694305" y="2938524"/>
            <a:ext cx="4884599" cy="8966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Les attributs HTML ont les fonctionnalités suivantes :</a:t>
            </a:r>
          </a:p>
          <a:p>
            <a:pPr>
              <a:defRPr>
                <a:latin typeface="Times New Roman"/>
                <a:ea typeface="Times New Roman"/>
                <a:cs typeface="Times New Roman"/>
                <a:sym typeface="Times New Roman"/>
              </a:defRPr>
            </a:pPr>
          </a:p>
          <a:p>
            <a:pPr marL="285750" indent="-285750">
              <a:buSzPct val="100000"/>
              <a:buChar char="✓"/>
              <a:defRPr>
                <a:latin typeface="Times New Roman"/>
                <a:ea typeface="Times New Roman"/>
                <a:cs typeface="Times New Roman"/>
                <a:sym typeface="Times New Roman"/>
              </a:defRPr>
            </a:pPr>
            <a:r>
              <a:t>Leur nom est insensible à la casse ( id est identique à ID). </a:t>
            </a:r>
          </a:p>
          <a:p>
            <a:pPr marL="285750" indent="-285750">
              <a:buSzPct val="100000"/>
              <a:buChar char="✓"/>
              <a:defRPr>
                <a:latin typeface="Times New Roman"/>
                <a:ea typeface="Times New Roman"/>
                <a:cs typeface="Times New Roman"/>
                <a:sym typeface="Times New Roman"/>
              </a:defRPr>
            </a:pPr>
            <a:r>
              <a:t>Leurs valeurs sont toujours des chaînes. </a:t>
            </a:r>
          </a:p>
        </p:txBody>
      </p:sp>
      <p:pic>
        <p:nvPicPr>
          <p:cNvPr id="239" name="Image 6" descr="Image 6"/>
          <p:cNvPicPr>
            <a:picLocks noChangeAspect="1"/>
          </p:cNvPicPr>
          <p:nvPr/>
        </p:nvPicPr>
        <p:blipFill>
          <a:blip r:embed="rId2">
            <a:extLst/>
          </a:blip>
          <a:stretch>
            <a:fillRect/>
          </a:stretch>
        </p:blipFill>
        <p:spPr>
          <a:xfrm>
            <a:off x="5291690" y="1279578"/>
            <a:ext cx="3600451" cy="260985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Google Shape;164;p25"/>
          <p:cNvSpPr txBox="1"/>
          <p:nvPr/>
        </p:nvSpPr>
        <p:spPr>
          <a:xfrm>
            <a:off x="724856" y="381010"/>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Créer un élément</a:t>
            </a:r>
          </a:p>
        </p:txBody>
      </p:sp>
      <p:sp>
        <p:nvSpPr>
          <p:cNvPr id="242" name="ZoneTexte 4"/>
          <p:cNvSpPr txBox="1"/>
          <p:nvPr/>
        </p:nvSpPr>
        <p:spPr>
          <a:xfrm>
            <a:off x="694305" y="856205"/>
            <a:ext cx="4480561"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Pour créer des nœuds DOM, il existe deux méthodes :</a:t>
            </a:r>
          </a:p>
        </p:txBody>
      </p:sp>
      <p:sp>
        <p:nvSpPr>
          <p:cNvPr id="243" name="ZoneTexte 9"/>
          <p:cNvSpPr txBox="1"/>
          <p:nvPr/>
        </p:nvSpPr>
        <p:spPr>
          <a:xfrm>
            <a:off x="694305" y="1241506"/>
            <a:ext cx="4480561"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Clr>
                <a:srgbClr val="000000"/>
              </a:buClr>
              <a:buSzPct val="100000"/>
              <a:buChar char="✓"/>
              <a:defRPr>
                <a:latin typeface="Times New Roman"/>
                <a:ea typeface="Times New Roman"/>
                <a:cs typeface="Times New Roman"/>
                <a:sym typeface="Times New Roman"/>
              </a:defRPr>
            </a:pPr>
            <a:r>
              <a:t>Crée un nouveau </a:t>
            </a:r>
            <a:r>
              <a:rPr i="1"/>
              <a:t>nœud d'élément</a:t>
            </a:r>
            <a:r>
              <a:t> avec la balise donnée :</a:t>
            </a:r>
          </a:p>
        </p:txBody>
      </p:sp>
      <p:pic>
        <p:nvPicPr>
          <p:cNvPr id="244" name="Image 8" descr="Image 8"/>
          <p:cNvPicPr>
            <a:picLocks noChangeAspect="1"/>
          </p:cNvPicPr>
          <p:nvPr/>
        </p:nvPicPr>
        <p:blipFill>
          <a:blip r:embed="rId2">
            <a:extLst/>
          </a:blip>
          <a:stretch>
            <a:fillRect/>
          </a:stretch>
        </p:blipFill>
        <p:spPr>
          <a:xfrm>
            <a:off x="5220585" y="1256109"/>
            <a:ext cx="2622377" cy="307777"/>
          </a:xfrm>
          <a:prstGeom prst="rect">
            <a:avLst/>
          </a:prstGeom>
          <a:ln w="12700">
            <a:miter lim="400000"/>
          </a:ln>
        </p:spPr>
      </p:pic>
      <p:sp>
        <p:nvSpPr>
          <p:cNvPr id="245" name="ZoneTexte 15"/>
          <p:cNvSpPr txBox="1"/>
          <p:nvPr/>
        </p:nvSpPr>
        <p:spPr>
          <a:xfrm>
            <a:off x="694305" y="1835978"/>
            <a:ext cx="4480561"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Clr>
                <a:srgbClr val="000000"/>
              </a:buClr>
              <a:buSzPct val="100000"/>
              <a:buChar char="✓"/>
              <a:defRPr>
                <a:latin typeface="Times New Roman"/>
                <a:ea typeface="Times New Roman"/>
                <a:cs typeface="Times New Roman"/>
                <a:sym typeface="Times New Roman"/>
              </a:defRPr>
            </a:pPr>
            <a:r>
              <a:t>Crée un nouveau </a:t>
            </a:r>
            <a:r>
              <a:rPr i="1"/>
              <a:t>nœud de texte</a:t>
            </a:r>
            <a:r>
              <a:t> avec le texte donné :</a:t>
            </a:r>
          </a:p>
        </p:txBody>
      </p:sp>
      <p:sp>
        <p:nvSpPr>
          <p:cNvPr id="246" name="ZoneTexte 18"/>
          <p:cNvSpPr txBox="1"/>
          <p:nvPr/>
        </p:nvSpPr>
        <p:spPr>
          <a:xfrm>
            <a:off x="944309" y="1409998"/>
            <a:ext cx="2635674"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EF8600"/>
                </a:solidFill>
                <a:latin typeface="Times New Roman"/>
                <a:ea typeface="Times New Roman"/>
                <a:cs typeface="Times New Roman"/>
                <a:sym typeface="Times New Roman"/>
              </a:defRPr>
            </a:pPr>
            <a:r>
              <a:t>document.createElement(tag)</a:t>
            </a:r>
            <a:r>
              <a:rPr sz="1100"/>
              <a:t> </a:t>
            </a:r>
          </a:p>
        </p:txBody>
      </p:sp>
      <p:sp>
        <p:nvSpPr>
          <p:cNvPr id="247" name="Rectangle 3"/>
          <p:cNvSpPr txBox="1"/>
          <p:nvPr/>
        </p:nvSpPr>
        <p:spPr>
          <a:xfrm>
            <a:off x="944309" y="2014813"/>
            <a:ext cx="4480560"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a:solidFill>
                  <a:srgbClr val="EF8600"/>
                </a:solidFill>
                <a:latin typeface="Times New Roman"/>
                <a:ea typeface="Times New Roman"/>
                <a:cs typeface="Times New Roman"/>
                <a:sym typeface="Times New Roman"/>
              </a:defRPr>
            </a:lvl1pPr>
          </a:lstStyle>
          <a:p>
            <a:pPr/>
            <a:r>
              <a:t>document.createTextNode(text) </a:t>
            </a:r>
          </a:p>
        </p:txBody>
      </p:sp>
      <p:pic>
        <p:nvPicPr>
          <p:cNvPr id="248" name="Image 19" descr="Image 19"/>
          <p:cNvPicPr>
            <a:picLocks noChangeAspect="1"/>
          </p:cNvPicPr>
          <p:nvPr/>
        </p:nvPicPr>
        <p:blipFill>
          <a:blip r:embed="rId3">
            <a:extLst/>
          </a:blip>
          <a:stretch>
            <a:fillRect/>
          </a:stretch>
        </p:blipFill>
        <p:spPr>
          <a:xfrm>
            <a:off x="5220585" y="1883250"/>
            <a:ext cx="3210208" cy="216001"/>
          </a:xfrm>
          <a:prstGeom prst="rect">
            <a:avLst/>
          </a:prstGeom>
          <a:ln w="12700">
            <a:miter lim="400000"/>
          </a:ln>
        </p:spPr>
      </p:pic>
      <p:pic>
        <p:nvPicPr>
          <p:cNvPr id="249" name="Image 21" descr="Image 21"/>
          <p:cNvPicPr>
            <a:picLocks noChangeAspect="1"/>
          </p:cNvPicPr>
          <p:nvPr/>
        </p:nvPicPr>
        <p:blipFill>
          <a:blip r:embed="rId4">
            <a:extLst/>
          </a:blip>
          <a:stretch>
            <a:fillRect/>
          </a:stretch>
        </p:blipFill>
        <p:spPr>
          <a:xfrm>
            <a:off x="984840" y="2605060"/>
            <a:ext cx="6515101" cy="14859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Méthodes d'insertion</a:t>
            </a:r>
          </a:p>
        </p:txBody>
      </p:sp>
      <p:sp>
        <p:nvSpPr>
          <p:cNvPr id="252" name="Rectangle 1"/>
          <p:cNvSpPr txBox="1"/>
          <p:nvPr/>
        </p:nvSpPr>
        <p:spPr>
          <a:xfrm>
            <a:off x="770576" y="865091"/>
            <a:ext cx="8127529"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Pour créer un </a:t>
            </a:r>
            <a:r>
              <a:rPr b="1"/>
              <a:t>div</a:t>
            </a:r>
            <a:r>
              <a:t>, nous devons l'insérer quelque part dans </a:t>
            </a:r>
            <a:r>
              <a:rPr b="1"/>
              <a:t>document</a:t>
            </a:r>
            <a:r>
              <a:t>. Par exemple, dans  l’élément &lt;body&gt;, référencé par </a:t>
            </a:r>
            <a:r>
              <a:rPr b="1"/>
              <a:t>document.body</a:t>
            </a:r>
            <a:r>
              <a:t>.</a:t>
            </a:r>
          </a:p>
        </p:txBody>
      </p:sp>
      <p:sp>
        <p:nvSpPr>
          <p:cNvPr id="253" name="Rectangle 3"/>
          <p:cNvSpPr txBox="1"/>
          <p:nvPr/>
        </p:nvSpPr>
        <p:spPr>
          <a:xfrm>
            <a:off x="770577" y="1663007"/>
            <a:ext cx="7455832" cy="209322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a:latin typeface="Times New Roman"/>
                <a:ea typeface="Times New Roman"/>
                <a:cs typeface="Times New Roman"/>
                <a:sym typeface="Times New Roman"/>
              </a:defRPr>
            </a:pPr>
            <a:r>
              <a:t>Voici d'autres méthodes d'insertion, elles spécifient différents endroits où insérer :</a:t>
            </a: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node.append</a:t>
            </a:r>
            <a:r>
              <a:rPr>
                <a:solidFill>
                  <a:srgbClr val="000000"/>
                </a:solidFill>
              </a:rPr>
              <a:t>(...nodes or strings) – </a:t>
            </a:r>
            <a:r>
              <a:rPr b="0">
                <a:solidFill>
                  <a:srgbClr val="000000"/>
                </a:solidFill>
              </a:rPr>
              <a:t>ajouter des nœuds ou des chaînes </a:t>
            </a:r>
            <a:r>
              <a:rPr b="0" i="1">
                <a:solidFill>
                  <a:srgbClr val="000000"/>
                </a:solidFill>
              </a:rPr>
              <a:t>à la fin</a:t>
            </a:r>
            <a:r>
              <a:rPr b="0">
                <a:solidFill>
                  <a:srgbClr val="000000"/>
                </a:solidFill>
              </a:rPr>
              <a:t> de node, </a:t>
            </a:r>
            <a:endParaRPr b="0">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node.prepend</a:t>
            </a:r>
            <a:r>
              <a:rPr>
                <a:solidFill>
                  <a:srgbClr val="000000"/>
                </a:solidFill>
              </a:rPr>
              <a:t>(...nodes or strings)</a:t>
            </a:r>
            <a:r>
              <a:rPr b="0">
                <a:solidFill>
                  <a:srgbClr val="000000"/>
                </a:solidFill>
              </a:rPr>
              <a:t> – insérer des nœuds ou des chaînes </a:t>
            </a:r>
            <a:r>
              <a:rPr b="0" i="1">
                <a:solidFill>
                  <a:srgbClr val="000000"/>
                </a:solidFill>
              </a:rPr>
              <a:t>au début</a:t>
            </a:r>
            <a:r>
              <a:rPr b="0">
                <a:solidFill>
                  <a:srgbClr val="000000"/>
                </a:solidFill>
              </a:rPr>
              <a:t> de node, </a:t>
            </a:r>
            <a:endParaRPr b="0">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node.before</a:t>
            </a:r>
            <a:r>
              <a:rPr>
                <a:solidFill>
                  <a:srgbClr val="000000"/>
                </a:solidFill>
              </a:rPr>
              <a:t>(...nodes or strings) </a:t>
            </a:r>
            <a:r>
              <a:rPr b="0">
                <a:solidFill>
                  <a:srgbClr val="000000"/>
                </a:solidFill>
              </a:rPr>
              <a:t>–- insérer des nœuds ou des chaînes </a:t>
            </a:r>
            <a:r>
              <a:rPr b="0" i="1">
                <a:solidFill>
                  <a:srgbClr val="000000"/>
                </a:solidFill>
              </a:rPr>
              <a:t>avant</a:t>
            </a:r>
            <a:r>
              <a:rPr b="0">
                <a:solidFill>
                  <a:srgbClr val="000000"/>
                </a:solidFill>
              </a:rPr>
              <a:t> node , </a:t>
            </a:r>
            <a:endParaRPr b="0">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node.after</a:t>
            </a:r>
            <a:r>
              <a:rPr>
                <a:solidFill>
                  <a:srgbClr val="000000"/>
                </a:solidFill>
              </a:rPr>
              <a:t>(...nodes or strings) </a:t>
            </a:r>
            <a:r>
              <a:rPr b="0">
                <a:solidFill>
                  <a:srgbClr val="000000"/>
                </a:solidFill>
              </a:rPr>
              <a:t>–- insérer des nœuds ou des chaînes </a:t>
            </a:r>
            <a:r>
              <a:rPr b="0" i="1">
                <a:solidFill>
                  <a:srgbClr val="000000"/>
                </a:solidFill>
              </a:rPr>
              <a:t>après</a:t>
            </a:r>
            <a:r>
              <a:rPr b="0">
                <a:solidFill>
                  <a:srgbClr val="000000"/>
                </a:solidFill>
              </a:rPr>
              <a:t> node , </a:t>
            </a:r>
            <a:endParaRPr b="0">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node.replaceWith</a:t>
            </a:r>
            <a:r>
              <a:rPr>
                <a:solidFill>
                  <a:srgbClr val="000000"/>
                </a:solidFill>
              </a:rPr>
              <a:t>(...nodes or strings) </a:t>
            </a:r>
            <a:r>
              <a:rPr b="0">
                <a:solidFill>
                  <a:srgbClr val="000000"/>
                </a:solidFill>
              </a:rPr>
              <a:t>–- remplace nodepar les nœuds ou les chaînes donnés. </a:t>
            </a:r>
            <a:endParaRPr b="0">
              <a:solidFill>
                <a:srgbClr val="000000"/>
              </a:solidFill>
            </a:endParaR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Méthodes d'insertion | Exemple</a:t>
            </a:r>
          </a:p>
        </p:txBody>
      </p:sp>
      <p:pic>
        <p:nvPicPr>
          <p:cNvPr id="256" name="Image 2" descr="Image 2"/>
          <p:cNvPicPr>
            <a:picLocks noChangeAspect="1"/>
          </p:cNvPicPr>
          <p:nvPr/>
        </p:nvPicPr>
        <p:blipFill>
          <a:blip r:embed="rId2">
            <a:extLst/>
          </a:blip>
          <a:stretch>
            <a:fillRect/>
          </a:stretch>
        </p:blipFill>
        <p:spPr>
          <a:xfrm>
            <a:off x="1794366" y="900380"/>
            <a:ext cx="5136004" cy="352800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Méthodes d'insertion | Exemple</a:t>
            </a:r>
          </a:p>
        </p:txBody>
      </p:sp>
      <p:sp>
        <p:nvSpPr>
          <p:cNvPr id="259" name="ZoneTexte 5"/>
          <p:cNvSpPr txBox="1"/>
          <p:nvPr/>
        </p:nvSpPr>
        <p:spPr>
          <a:xfrm>
            <a:off x="770576" y="876074"/>
            <a:ext cx="772164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Voici un exemple d'utilisation de ces méthodes pour ajouter des éléments à une liste et le texte avant/après </a:t>
            </a:r>
          </a:p>
        </p:txBody>
      </p:sp>
      <p:pic>
        <p:nvPicPr>
          <p:cNvPr id="260" name="Image 4" descr="Image 4"/>
          <p:cNvPicPr>
            <a:picLocks noChangeAspect="1"/>
          </p:cNvPicPr>
          <p:nvPr/>
        </p:nvPicPr>
        <p:blipFill>
          <a:blip r:embed="rId2">
            <a:extLst/>
          </a:blip>
          <a:stretch>
            <a:fillRect/>
          </a:stretch>
        </p:blipFill>
        <p:spPr>
          <a:xfrm>
            <a:off x="2409532" y="1183850"/>
            <a:ext cx="4095751" cy="3476626"/>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Google Shape;164;p25"/>
          <p:cNvSpPr txBox="1"/>
          <p:nvPr/>
        </p:nvSpPr>
        <p:spPr>
          <a:xfrm>
            <a:off x="624630" y="381010"/>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Élimination des noeuds</a:t>
            </a:r>
          </a:p>
        </p:txBody>
      </p:sp>
      <p:sp>
        <p:nvSpPr>
          <p:cNvPr id="263" name="Rectangle 1"/>
          <p:cNvSpPr txBox="1"/>
          <p:nvPr/>
        </p:nvSpPr>
        <p:spPr>
          <a:xfrm>
            <a:off x="577347" y="914394"/>
            <a:ext cx="7298189"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Pour supprimer un nœud, il existe une méthode </a:t>
            </a:r>
            <a:r>
              <a:rPr b="1">
                <a:solidFill>
                  <a:srgbClr val="EF8600"/>
                </a:solidFill>
              </a:rPr>
              <a:t>node.remove().</a:t>
            </a:r>
          </a:p>
        </p:txBody>
      </p:sp>
      <p:pic>
        <p:nvPicPr>
          <p:cNvPr id="264" name="Image 3" descr="Image 3"/>
          <p:cNvPicPr>
            <a:picLocks noChangeAspect="1"/>
          </p:cNvPicPr>
          <p:nvPr/>
        </p:nvPicPr>
        <p:blipFill>
          <a:blip r:embed="rId2">
            <a:extLst/>
          </a:blip>
          <a:stretch>
            <a:fillRect/>
          </a:stretch>
        </p:blipFill>
        <p:spPr>
          <a:xfrm>
            <a:off x="2080216" y="1211827"/>
            <a:ext cx="4602241" cy="3384001"/>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Styles et classes</a:t>
            </a:r>
          </a:p>
        </p:txBody>
      </p:sp>
      <p:sp>
        <p:nvSpPr>
          <p:cNvPr id="267" name="ZoneTexte 4"/>
          <p:cNvSpPr txBox="1"/>
          <p:nvPr/>
        </p:nvSpPr>
        <p:spPr>
          <a:xfrm>
            <a:off x="696149" y="926445"/>
            <a:ext cx="8019358" cy="6499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1600">
                <a:latin typeface="Times New Roman"/>
                <a:ea typeface="Times New Roman"/>
                <a:cs typeface="Times New Roman"/>
                <a:sym typeface="Times New Roman"/>
              </a:defRPr>
            </a:lvl1pPr>
          </a:lstStyle>
          <a:p>
            <a:pPr/>
            <a:r>
              <a:t>Avant d'aborder la manière dont JavaScript traite les styles et les classes, voici une règle importante. J'espère que c'est assez évident, mais nous devons quand même le mentionner.</a:t>
            </a:r>
          </a:p>
        </p:txBody>
      </p:sp>
      <p:sp>
        <p:nvSpPr>
          <p:cNvPr id="268" name="ZoneTexte 6"/>
          <p:cNvSpPr txBox="1"/>
          <p:nvPr/>
        </p:nvSpPr>
        <p:spPr>
          <a:xfrm>
            <a:off x="696148" y="1853597"/>
            <a:ext cx="5627034"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Il existe généralement deux manières de styliser un élément :</a:t>
            </a:r>
          </a:p>
        </p:txBody>
      </p:sp>
      <p:sp>
        <p:nvSpPr>
          <p:cNvPr id="269" name="Rectangle 1"/>
          <p:cNvSpPr txBox="1"/>
          <p:nvPr/>
        </p:nvSpPr>
        <p:spPr>
          <a:xfrm>
            <a:off x="770576" y="2265192"/>
            <a:ext cx="6031071" cy="5400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buSzPct val="100000"/>
              <a:buAutoNum type="arabicPeriod" startAt="1"/>
              <a:defRPr sz="1600">
                <a:latin typeface="Times New Roman"/>
                <a:ea typeface="Times New Roman"/>
                <a:cs typeface="Times New Roman"/>
                <a:sym typeface="Times New Roman"/>
              </a:defRPr>
            </a:pPr>
            <a:r>
              <a:t> Créez une classe en CSS et ajoutez-la </a:t>
            </a:r>
            <a:r>
              <a:rPr b="1"/>
              <a:t>: &lt;div class="..."&gt; </a:t>
            </a:r>
            <a:endParaRPr b="1"/>
          </a:p>
          <a:p>
            <a:pPr>
              <a:buSzPct val="100000"/>
              <a:buAutoNum type="arabicPeriod" startAt="2"/>
              <a:defRPr sz="1600">
                <a:latin typeface="Times New Roman"/>
                <a:ea typeface="Times New Roman"/>
                <a:cs typeface="Times New Roman"/>
                <a:sym typeface="Times New Roman"/>
              </a:defRPr>
            </a:pPr>
            <a:r>
              <a:t> Écrivez les propriétés directement dans style : </a:t>
            </a:r>
            <a:r>
              <a:rPr b="1"/>
              <a:t>&lt;div style="..."&gt;. </a:t>
            </a:r>
          </a:p>
        </p:txBody>
      </p:sp>
      <p:sp>
        <p:nvSpPr>
          <p:cNvPr id="270" name="Rectangle 2"/>
          <p:cNvSpPr txBox="1"/>
          <p:nvPr/>
        </p:nvSpPr>
        <p:spPr>
          <a:xfrm>
            <a:off x="770577" y="3099910"/>
            <a:ext cx="5331480" cy="311409"/>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sz="1600">
                <a:latin typeface="Times New Roman"/>
                <a:ea typeface="Times New Roman"/>
                <a:cs typeface="Times New Roman"/>
                <a:sym typeface="Times New Roman"/>
              </a:defRPr>
            </a:pPr>
            <a:r>
              <a:t>JavaScript peut modifier à la fois les </a:t>
            </a:r>
            <a:r>
              <a:rPr b="1"/>
              <a:t>classes</a:t>
            </a:r>
            <a:r>
              <a:t> et </a:t>
            </a:r>
            <a:r>
              <a:rPr b="1"/>
              <a:t>style propriétés</a:t>
            </a:r>
            <a:r>
              <a: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Google Shape;164;p25"/>
          <p:cNvSpPr txBox="1"/>
          <p:nvPr/>
        </p:nvSpPr>
        <p:spPr>
          <a:xfrm>
            <a:off x="858546" y="336719"/>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className et classList</a:t>
            </a:r>
          </a:p>
        </p:txBody>
      </p:sp>
      <p:sp>
        <p:nvSpPr>
          <p:cNvPr id="273" name="ZoneTexte 4"/>
          <p:cNvSpPr txBox="1"/>
          <p:nvPr/>
        </p:nvSpPr>
        <p:spPr>
          <a:xfrm>
            <a:off x="600455" y="791014"/>
            <a:ext cx="6754085"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Changer une classe est l'une des actions les plus souvent utilisées dans les scripts</a:t>
            </a:r>
          </a:p>
        </p:txBody>
      </p:sp>
      <p:sp>
        <p:nvSpPr>
          <p:cNvPr id="274" name="Rectangle 1"/>
          <p:cNvSpPr txBox="1"/>
          <p:nvPr/>
        </p:nvSpPr>
        <p:spPr>
          <a:xfrm>
            <a:off x="600456" y="1265258"/>
            <a:ext cx="4425554"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Pour les classes, la propriété d'apparence similaire </a:t>
            </a:r>
            <a:r>
              <a:rPr b="1">
                <a:solidFill>
                  <a:srgbClr val="EF8600"/>
                </a:solidFill>
              </a:rPr>
              <a:t>className</a:t>
            </a:r>
            <a:r>
              <a:t>  a été introduite : le </a:t>
            </a:r>
            <a:r>
              <a:rPr b="1">
                <a:solidFill>
                  <a:srgbClr val="EF8600"/>
                </a:solidFill>
              </a:rPr>
              <a:t>elem.className </a:t>
            </a:r>
            <a:r>
              <a:t>correspond à l' attribut "</a:t>
            </a:r>
            <a:r>
              <a:rPr b="1"/>
              <a:t>class</a:t>
            </a:r>
            <a:r>
              <a:t>". </a:t>
            </a:r>
          </a:p>
        </p:txBody>
      </p:sp>
      <p:pic>
        <p:nvPicPr>
          <p:cNvPr id="275" name="Image 5" descr="Image 5"/>
          <p:cNvPicPr>
            <a:picLocks noChangeAspect="1"/>
          </p:cNvPicPr>
          <p:nvPr/>
        </p:nvPicPr>
        <p:blipFill>
          <a:blip r:embed="rId2">
            <a:extLst/>
          </a:blip>
          <a:stretch>
            <a:fillRect/>
          </a:stretch>
        </p:blipFill>
        <p:spPr>
          <a:xfrm>
            <a:off x="5438221" y="1242669"/>
            <a:ext cx="3424237" cy="792001"/>
          </a:xfrm>
          <a:prstGeom prst="rect">
            <a:avLst/>
          </a:prstGeom>
          <a:ln w="12700">
            <a:miter lim="400000"/>
          </a:ln>
        </p:spPr>
      </p:pic>
      <p:sp>
        <p:nvSpPr>
          <p:cNvPr id="276" name="Rectangle 2"/>
          <p:cNvSpPr txBox="1"/>
          <p:nvPr/>
        </p:nvSpPr>
        <p:spPr>
          <a:xfrm>
            <a:off x="600455" y="2236768"/>
            <a:ext cx="4595676" cy="8966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Si nous attribuons quelque chose à </a:t>
            </a:r>
            <a:r>
              <a:rPr b="1">
                <a:solidFill>
                  <a:srgbClr val="EF8600"/>
                </a:solidFill>
              </a:rPr>
              <a:t>elem.className</a:t>
            </a:r>
            <a:r>
              <a:t>, il remplace toute la chaîne de classes. Parfois, c'est ce dont nous avons besoin, mais souvent nous voulons ajouter/supprimer une seule classe.</a:t>
            </a:r>
          </a:p>
        </p:txBody>
      </p:sp>
      <p:pic>
        <p:nvPicPr>
          <p:cNvPr id="277" name="Image 8" descr="Image 8"/>
          <p:cNvPicPr>
            <a:picLocks noChangeAspect="1"/>
          </p:cNvPicPr>
          <p:nvPr/>
        </p:nvPicPr>
        <p:blipFill>
          <a:blip r:embed="rId3">
            <a:extLst/>
          </a:blip>
          <a:stretch>
            <a:fillRect/>
          </a:stretch>
        </p:blipFill>
        <p:spPr>
          <a:xfrm>
            <a:off x="5433109" y="2178549"/>
            <a:ext cx="3429349" cy="1080000"/>
          </a:xfrm>
          <a:prstGeom prst="rect">
            <a:avLst/>
          </a:prstGeom>
          <a:ln w="12700">
            <a:miter lim="400000"/>
          </a:ln>
        </p:spPr>
      </p:pic>
      <p:sp>
        <p:nvSpPr>
          <p:cNvPr id="278" name="Rectangle 3"/>
          <p:cNvSpPr txBox="1"/>
          <p:nvPr/>
        </p:nvSpPr>
        <p:spPr>
          <a:xfrm>
            <a:off x="545448" y="3176622"/>
            <a:ext cx="5182310" cy="1506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Méthodes de classList:</a:t>
            </a:r>
          </a:p>
          <a:p>
            <a:pPr>
              <a:buSzPct val="100000"/>
              <a:buChar char="•"/>
              <a:defRPr>
                <a:latin typeface="Times New Roman"/>
                <a:ea typeface="Times New Roman"/>
                <a:cs typeface="Times New Roman"/>
                <a:sym typeface="Times New Roman"/>
              </a:defRPr>
            </a:pPr>
            <a:r>
              <a:t>elem.classList.add/remove("class")– ajoute/supprime la classe. </a:t>
            </a:r>
          </a:p>
          <a:p>
            <a:pPr>
              <a:buSzPct val="100000"/>
              <a:buChar char="•"/>
              <a:defRPr>
                <a:latin typeface="Times New Roman"/>
                <a:ea typeface="Times New Roman"/>
                <a:cs typeface="Times New Roman"/>
                <a:sym typeface="Times New Roman"/>
              </a:defRPr>
            </a:pPr>
            <a:r>
              <a:t>elem.classList.toggle("class")– ajoute la classe si elle n'existe pas, sinon la supprime. </a:t>
            </a:r>
          </a:p>
          <a:p>
            <a:pPr>
              <a:buSzPct val="100000"/>
              <a:buChar char="•"/>
              <a:defRPr>
                <a:latin typeface="Times New Roman"/>
                <a:ea typeface="Times New Roman"/>
                <a:cs typeface="Times New Roman"/>
                <a:sym typeface="Times New Roman"/>
              </a:defRPr>
            </a:pPr>
            <a:r>
              <a:t>elem.classList.contains("class")– vérifie la classe donnée, renvoie true/false.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Google Shape;164;p25"/>
          <p:cNvSpPr txBox="1"/>
          <p:nvPr/>
        </p:nvSpPr>
        <p:spPr>
          <a:xfrm>
            <a:off x="858546" y="336719"/>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classList</a:t>
            </a:r>
          </a:p>
        </p:txBody>
      </p:sp>
      <p:sp>
        <p:nvSpPr>
          <p:cNvPr id="281" name="Rectangle 3"/>
          <p:cNvSpPr txBox="1"/>
          <p:nvPr/>
        </p:nvSpPr>
        <p:spPr>
          <a:xfrm>
            <a:off x="611088" y="1484336"/>
            <a:ext cx="5182310" cy="1709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Méthodes de classList :</a:t>
            </a:r>
          </a:p>
          <a:p>
            <a:pPr>
              <a:defRPr>
                <a:latin typeface="Times New Roman"/>
                <a:ea typeface="Times New Roman"/>
                <a:cs typeface="Times New Roman"/>
                <a:sym typeface="Times New Roman"/>
              </a:defRPr>
            </a:pPr>
          </a:p>
          <a:p>
            <a:pPr marL="285750" indent="-285750">
              <a:buSzPct val="100000"/>
              <a:buChar char="✓"/>
              <a:defRPr b="1">
                <a:solidFill>
                  <a:srgbClr val="EF8600"/>
                </a:solidFill>
                <a:latin typeface="Times New Roman"/>
                <a:ea typeface="Times New Roman"/>
                <a:cs typeface="Times New Roman"/>
                <a:sym typeface="Times New Roman"/>
              </a:defRPr>
            </a:pPr>
            <a:r>
              <a:t>elem.classList.add/remove</a:t>
            </a:r>
            <a:r>
              <a:rPr>
                <a:solidFill>
                  <a:srgbClr val="000000"/>
                </a:solidFill>
              </a:rPr>
              <a:t>("class") </a:t>
            </a:r>
            <a:r>
              <a:rPr b="0">
                <a:solidFill>
                  <a:srgbClr val="000000"/>
                </a:solidFill>
              </a:rPr>
              <a:t>– ajoute/supprime la classe. </a:t>
            </a:r>
            <a:endParaRPr b="0">
              <a:solidFill>
                <a:srgbClr val="000000"/>
              </a:solidFill>
            </a:endParaRPr>
          </a:p>
          <a:p>
            <a:pPr marL="285750" indent="-285750">
              <a:buSzPct val="100000"/>
              <a:buChar char="✓"/>
              <a:defRPr b="1">
                <a:solidFill>
                  <a:srgbClr val="EF8600"/>
                </a:solidFill>
                <a:latin typeface="Times New Roman"/>
                <a:ea typeface="Times New Roman"/>
                <a:cs typeface="Times New Roman"/>
                <a:sym typeface="Times New Roman"/>
              </a:defRPr>
            </a:pPr>
            <a:r>
              <a:t>elem.classList.toggle</a:t>
            </a:r>
            <a:r>
              <a:rPr>
                <a:solidFill>
                  <a:srgbClr val="000000"/>
                </a:solidFill>
              </a:rPr>
              <a:t>("class") </a:t>
            </a:r>
            <a:r>
              <a:rPr b="0">
                <a:solidFill>
                  <a:srgbClr val="000000"/>
                </a:solidFill>
              </a:rPr>
              <a:t>– ajoute la classe si elle n'existe pas, sinon la supprime. </a:t>
            </a:r>
            <a:endParaRPr b="0">
              <a:solidFill>
                <a:srgbClr val="000000"/>
              </a:solidFill>
            </a:endParaRPr>
          </a:p>
          <a:p>
            <a:pPr marL="285750" indent="-285750">
              <a:buSzPct val="100000"/>
              <a:buChar char="✓"/>
              <a:defRPr b="1">
                <a:solidFill>
                  <a:srgbClr val="EF8600"/>
                </a:solidFill>
                <a:latin typeface="Times New Roman"/>
                <a:ea typeface="Times New Roman"/>
                <a:cs typeface="Times New Roman"/>
                <a:sym typeface="Times New Roman"/>
              </a:defRPr>
            </a:pPr>
            <a:r>
              <a:t>elem.classList.contains</a:t>
            </a:r>
            <a:r>
              <a:rPr>
                <a:solidFill>
                  <a:srgbClr val="000000"/>
                </a:solidFill>
              </a:rPr>
              <a:t>("class") </a:t>
            </a:r>
            <a:r>
              <a:rPr b="0">
                <a:solidFill>
                  <a:srgbClr val="000000"/>
                </a:solidFill>
              </a:rPr>
              <a:t>– vérifie la classe donnée, renvoie </a:t>
            </a:r>
            <a:r>
              <a:rPr>
                <a:solidFill>
                  <a:srgbClr val="000000"/>
                </a:solidFill>
              </a:rPr>
              <a:t>true/false</a:t>
            </a:r>
            <a:r>
              <a:rPr b="0">
                <a:solidFill>
                  <a:srgbClr val="000000"/>
                </a:solidFill>
              </a:rPr>
              <a:t>. </a:t>
            </a:r>
            <a:endParaRPr b="0">
              <a:solidFill>
                <a:srgbClr val="000000"/>
              </a:solidFill>
            </a:endParaRPr>
          </a:p>
        </p:txBody>
      </p:sp>
      <p:sp>
        <p:nvSpPr>
          <p:cNvPr id="282" name="Rectangle 1"/>
          <p:cNvSpPr txBox="1"/>
          <p:nvPr/>
        </p:nvSpPr>
        <p:spPr>
          <a:xfrm>
            <a:off x="611088" y="922573"/>
            <a:ext cx="8009650"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Nous pouvons donc opérer à la fois sur la chaîne de classe complète en utilisant </a:t>
            </a:r>
            <a:r>
              <a:rPr b="1">
                <a:solidFill>
                  <a:srgbClr val="EF8600"/>
                </a:solidFill>
              </a:rPr>
              <a:t>className</a:t>
            </a:r>
            <a:r>
              <a:t> ou sur des classes individuelles en utilisant </a:t>
            </a:r>
            <a:r>
              <a:rPr b="1">
                <a:solidFill>
                  <a:srgbClr val="EF8600"/>
                </a:solidFill>
              </a:rPr>
              <a:t>classList</a:t>
            </a:r>
            <a:r>
              <a:t>. Ce que nous choisissons dépend de nos besoins.</a:t>
            </a:r>
          </a:p>
        </p:txBody>
      </p:sp>
      <p:pic>
        <p:nvPicPr>
          <p:cNvPr id="283" name="Image 7" descr="Image 7"/>
          <p:cNvPicPr>
            <a:picLocks noChangeAspect="1"/>
          </p:cNvPicPr>
          <p:nvPr/>
        </p:nvPicPr>
        <p:blipFill>
          <a:blip r:embed="rId2">
            <a:extLst/>
          </a:blip>
          <a:stretch>
            <a:fillRect/>
          </a:stretch>
        </p:blipFill>
        <p:spPr>
          <a:xfrm>
            <a:off x="2739488" y="3052185"/>
            <a:ext cx="3752851" cy="132397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oogle Shape;164;p25"/>
          <p:cNvSpPr txBox="1"/>
          <p:nvPr/>
        </p:nvSpPr>
        <p:spPr>
          <a:xfrm>
            <a:off x="858547" y="427120"/>
            <a:ext cx="7434847"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Le DOM HTML</a:t>
            </a:r>
          </a:p>
        </p:txBody>
      </p:sp>
      <p:sp>
        <p:nvSpPr>
          <p:cNvPr id="124" name="ZoneTexte 4"/>
          <p:cNvSpPr txBox="1"/>
          <p:nvPr/>
        </p:nvSpPr>
        <p:spPr>
          <a:xfrm>
            <a:off x="518868" y="896198"/>
            <a:ext cx="8106262" cy="693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Le </a:t>
            </a:r>
            <a:r>
              <a:rPr b="1">
                <a:solidFill>
                  <a:srgbClr val="EF8600"/>
                </a:solidFill>
              </a:rPr>
              <a:t>modèle d'objet de document (DOM) </a:t>
            </a:r>
            <a:r>
              <a:t>du W3C est une interface indépendante de la plate-forme et de la langue qui permet aux programmes et aux scripts d'accéder et de mettre à jour dynamiquement le contenu, la structure et le style d'un document.</a:t>
            </a:r>
          </a:p>
        </p:txBody>
      </p:sp>
      <p:sp>
        <p:nvSpPr>
          <p:cNvPr id="125" name="ZoneTexte 6"/>
          <p:cNvSpPr txBox="1"/>
          <p:nvPr/>
        </p:nvSpPr>
        <p:spPr>
          <a:xfrm>
            <a:off x="518867" y="1734610"/>
            <a:ext cx="4480561"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Le </a:t>
            </a:r>
            <a:r>
              <a:rPr b="1"/>
              <a:t>DOM</a:t>
            </a:r>
            <a:r>
              <a:t> définit un standard d'accès aux documents</a:t>
            </a:r>
          </a:p>
        </p:txBody>
      </p:sp>
      <p:sp>
        <p:nvSpPr>
          <p:cNvPr id="126" name="ZoneTexte 8"/>
          <p:cNvSpPr txBox="1"/>
          <p:nvPr/>
        </p:nvSpPr>
        <p:spPr>
          <a:xfrm>
            <a:off x="518868" y="1988244"/>
            <a:ext cx="7835133"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Avec </a:t>
            </a:r>
            <a:r>
              <a:rPr b="1"/>
              <a:t>le DOM HTML</a:t>
            </a:r>
            <a:r>
              <a:t>, JavaScript peut accéder et modifier tous les éléments d'un document HTML.</a:t>
            </a:r>
          </a:p>
        </p:txBody>
      </p:sp>
      <p:sp>
        <p:nvSpPr>
          <p:cNvPr id="127" name="ZoneTexte 10"/>
          <p:cNvSpPr txBox="1"/>
          <p:nvPr/>
        </p:nvSpPr>
        <p:spPr>
          <a:xfrm>
            <a:off x="630509" y="2712080"/>
            <a:ext cx="4480561" cy="130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Avec le </a:t>
            </a:r>
            <a:r>
              <a:rPr b="1"/>
              <a:t>DOM</a:t>
            </a:r>
            <a:r>
              <a:t> Javascript peut : </a:t>
            </a:r>
          </a:p>
          <a:p>
            <a:pPr>
              <a:defRPr>
                <a:latin typeface="Times New Roman"/>
                <a:ea typeface="Times New Roman"/>
                <a:cs typeface="Times New Roman"/>
                <a:sym typeface="Times New Roman"/>
              </a:defRPr>
            </a:pPr>
          </a:p>
          <a:p>
            <a:pPr marL="285750" indent="-285750">
              <a:buClr>
                <a:srgbClr val="000000"/>
              </a:buClr>
              <a:buSzPct val="100000"/>
              <a:buChar char="✓"/>
              <a:defRPr>
                <a:latin typeface="Times New Roman"/>
                <a:ea typeface="Times New Roman"/>
                <a:cs typeface="Times New Roman"/>
                <a:sym typeface="Times New Roman"/>
              </a:defRPr>
            </a:pPr>
            <a:r>
              <a:t>Changer le contenu des éléments HTML</a:t>
            </a:r>
          </a:p>
          <a:p>
            <a:pPr marL="285750" indent="-285750">
              <a:buClr>
                <a:srgbClr val="000000"/>
              </a:buClr>
              <a:buSzPct val="100000"/>
              <a:buChar char="✓"/>
              <a:defRPr>
                <a:latin typeface="Times New Roman"/>
                <a:ea typeface="Times New Roman"/>
                <a:cs typeface="Times New Roman"/>
                <a:sym typeface="Times New Roman"/>
              </a:defRPr>
            </a:pPr>
            <a:r>
              <a:t>Changer le style (CSS) des éléments HTML</a:t>
            </a:r>
          </a:p>
          <a:p>
            <a:pPr marL="285750" indent="-285750">
              <a:buClr>
                <a:srgbClr val="000000"/>
              </a:buClr>
              <a:buSzPct val="100000"/>
              <a:buChar char="✓"/>
              <a:defRPr>
                <a:latin typeface="Times New Roman"/>
                <a:ea typeface="Times New Roman"/>
                <a:cs typeface="Times New Roman"/>
                <a:sym typeface="Times New Roman"/>
              </a:defRPr>
            </a:pPr>
            <a:r>
              <a:t>Reréagir aux événements HTML DOM</a:t>
            </a:r>
          </a:p>
          <a:p>
            <a:pPr marL="285750" indent="-285750">
              <a:buClr>
                <a:srgbClr val="000000"/>
              </a:buClr>
              <a:buSzPct val="100000"/>
              <a:buChar char="✓"/>
              <a:defRPr>
                <a:latin typeface="Times New Roman"/>
                <a:ea typeface="Times New Roman"/>
                <a:cs typeface="Times New Roman"/>
                <a:sym typeface="Times New Roman"/>
              </a:defRPr>
            </a:pPr>
            <a:r>
              <a:t>Ajouter et supprimer des éléments HTML</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Style d'élément</a:t>
            </a:r>
          </a:p>
        </p:txBody>
      </p:sp>
      <p:sp>
        <p:nvSpPr>
          <p:cNvPr id="286" name="Rectangle 1"/>
          <p:cNvSpPr txBox="1"/>
          <p:nvPr/>
        </p:nvSpPr>
        <p:spPr>
          <a:xfrm>
            <a:off x="770577" y="862357"/>
            <a:ext cx="7600589"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 propriété </a:t>
            </a:r>
            <a:r>
              <a:rPr b="1">
                <a:solidFill>
                  <a:srgbClr val="EF8600"/>
                </a:solidFill>
              </a:rPr>
              <a:t>elem.style </a:t>
            </a:r>
            <a:r>
              <a:t>est un objet qui correspond à ce qui est écrit dans l' attribut "</a:t>
            </a:r>
            <a:r>
              <a:rPr b="1"/>
              <a:t>style</a:t>
            </a:r>
            <a:r>
              <a:t>". Le réglage </a:t>
            </a:r>
            <a:r>
              <a:rPr b="1"/>
              <a:t>elem.style.width="100px</a:t>
            </a:r>
            <a:r>
              <a:t>"fonctionne de la même manière que si nous avions dans l'attribut </a:t>
            </a:r>
            <a:r>
              <a:rPr b="1"/>
              <a:t>style</a:t>
            </a:r>
            <a:r>
              <a:t> une chaîne </a:t>
            </a:r>
            <a:r>
              <a:rPr b="1"/>
              <a:t>width:100px</a:t>
            </a:r>
            <a:r>
              <a:t>.</a:t>
            </a:r>
          </a:p>
        </p:txBody>
      </p:sp>
      <p:sp>
        <p:nvSpPr>
          <p:cNvPr id="287" name="ZoneTexte 5"/>
          <p:cNvSpPr txBox="1"/>
          <p:nvPr/>
        </p:nvSpPr>
        <p:spPr>
          <a:xfrm>
            <a:off x="770576" y="1702453"/>
            <a:ext cx="4480561"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Pour la propriété multi-mots, le camelCase est utilisé :</a:t>
            </a:r>
          </a:p>
        </p:txBody>
      </p:sp>
      <p:pic>
        <p:nvPicPr>
          <p:cNvPr id="288" name="Image 4" descr="Image 4"/>
          <p:cNvPicPr>
            <a:picLocks noChangeAspect="1"/>
          </p:cNvPicPr>
          <p:nvPr/>
        </p:nvPicPr>
        <p:blipFill>
          <a:blip r:embed="rId2">
            <a:extLst/>
          </a:blip>
          <a:stretch>
            <a:fillRect/>
          </a:stretch>
        </p:blipFill>
        <p:spPr>
          <a:xfrm>
            <a:off x="800273" y="2087869"/>
            <a:ext cx="3790951" cy="609601"/>
          </a:xfrm>
          <a:prstGeom prst="rect">
            <a:avLst/>
          </a:prstGeom>
          <a:ln w="12700">
            <a:miter lim="400000"/>
          </a:ln>
        </p:spPr>
      </p:pic>
      <p:pic>
        <p:nvPicPr>
          <p:cNvPr id="289" name="Image 7" descr="Image 7"/>
          <p:cNvPicPr>
            <a:picLocks noChangeAspect="1"/>
          </p:cNvPicPr>
          <p:nvPr/>
        </p:nvPicPr>
        <p:blipFill>
          <a:blip r:embed="rId3">
            <a:extLst/>
          </a:blip>
          <a:stretch>
            <a:fillRect/>
          </a:stretch>
        </p:blipFill>
        <p:spPr>
          <a:xfrm>
            <a:off x="800273" y="2809033"/>
            <a:ext cx="3309728" cy="15840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Rectangle 1"/>
          <p:cNvSpPr txBox="1"/>
          <p:nvPr/>
        </p:nvSpPr>
        <p:spPr>
          <a:xfrm>
            <a:off x="770576" y="386394"/>
            <a:ext cx="6417545" cy="45089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2400">
                <a:solidFill>
                  <a:srgbClr val="EF8600"/>
                </a:solidFill>
                <a:latin typeface="Helvetica Neue"/>
                <a:ea typeface="Helvetica Neue"/>
                <a:cs typeface="Helvetica Neue"/>
                <a:sym typeface="Helvetica Neue"/>
              </a:defRPr>
            </a:lvl1pPr>
          </a:lstStyle>
          <a:p>
            <a:pPr/>
            <a:r>
              <a:t>Réécriture complète avec « style.cssText » </a:t>
            </a:r>
          </a:p>
        </p:txBody>
      </p:sp>
      <p:sp>
        <p:nvSpPr>
          <p:cNvPr id="292" name="Rectangle 2"/>
          <p:cNvSpPr txBox="1"/>
          <p:nvPr/>
        </p:nvSpPr>
        <p:spPr>
          <a:xfrm>
            <a:off x="662408" y="857922"/>
            <a:ext cx="7989842" cy="8891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a:latin typeface="Times New Roman"/>
                <a:ea typeface="Times New Roman"/>
                <a:cs typeface="Times New Roman"/>
                <a:sym typeface="Times New Roman"/>
              </a:defRPr>
            </a:pPr>
            <a:r>
              <a:t>Normalement, nous utilisons </a:t>
            </a:r>
            <a:r>
              <a:rPr b="1">
                <a:solidFill>
                  <a:srgbClr val="EF8600"/>
                </a:solidFill>
              </a:rPr>
              <a:t>style.* </a:t>
            </a:r>
            <a:r>
              <a:t>pour attribuer des propriétés de style individuelles. Nous ne pouvons pas définir le style complet comme </a:t>
            </a:r>
            <a:r>
              <a:rPr b="1"/>
              <a:t>div.style </a:t>
            </a:r>
            <a:r>
              <a:t>= "</a:t>
            </a:r>
            <a:r>
              <a:rPr b="1"/>
              <a:t>color: red; width: 100px</a:t>
            </a:r>
            <a:r>
              <a:t>", car </a:t>
            </a:r>
            <a:r>
              <a:rPr b="1"/>
              <a:t>div.style </a:t>
            </a:r>
            <a:r>
              <a:t>il s'agit d'un objet et il est en lecture seule.</a:t>
            </a:r>
          </a:p>
        </p:txBody>
      </p:sp>
      <p:sp>
        <p:nvSpPr>
          <p:cNvPr id="293" name="Rectangle 3"/>
          <p:cNvSpPr txBox="1"/>
          <p:nvPr/>
        </p:nvSpPr>
        <p:spPr>
          <a:xfrm>
            <a:off x="662408" y="1824417"/>
            <a:ext cx="7840448" cy="28708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Pour définir le style complet sous forme de chaîne, il existe une propriété spéciale </a:t>
            </a:r>
            <a:r>
              <a:rPr b="1">
                <a:solidFill>
                  <a:srgbClr val="EF8600"/>
                </a:solidFill>
              </a:rPr>
              <a:t>style.cssText </a:t>
            </a:r>
            <a:r>
              <a:t>:</a:t>
            </a:r>
          </a:p>
        </p:txBody>
      </p:sp>
      <p:pic>
        <p:nvPicPr>
          <p:cNvPr id="294" name="Image 5" descr="Image 5"/>
          <p:cNvPicPr>
            <a:picLocks noChangeAspect="1"/>
          </p:cNvPicPr>
          <p:nvPr/>
        </p:nvPicPr>
        <p:blipFill>
          <a:blip r:embed="rId2">
            <a:extLst/>
          </a:blip>
          <a:stretch>
            <a:fillRect/>
          </a:stretch>
        </p:blipFill>
        <p:spPr>
          <a:xfrm>
            <a:off x="1191732" y="2399358"/>
            <a:ext cx="6781801" cy="1781176"/>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296" name="Google Shape;118;p20"/>
          <p:cNvSpPr txBox="1"/>
          <p:nvPr/>
        </p:nvSpPr>
        <p:spPr>
          <a:xfrm>
            <a:off x="381000" y="381000"/>
            <a:ext cx="2547000" cy="9176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6000">
                <a:solidFill>
                  <a:srgbClr val="FF7900"/>
                </a:solidFill>
                <a:latin typeface="Helvetica Neue"/>
                <a:ea typeface="Helvetica Neue"/>
                <a:cs typeface="Helvetica Neue"/>
                <a:sym typeface="Helvetica Neue"/>
              </a:defRPr>
            </a:lvl1pPr>
          </a:lstStyle>
          <a:p>
            <a:pPr/>
            <a:r>
              <a:t>9.</a:t>
            </a:r>
          </a:p>
        </p:txBody>
      </p:sp>
      <p:sp>
        <p:nvSpPr>
          <p:cNvPr id="297" name="Google Shape;119;p20"/>
          <p:cNvSpPr txBox="1"/>
          <p:nvPr/>
        </p:nvSpPr>
        <p:spPr>
          <a:xfrm>
            <a:off x="3055591" y="2454792"/>
            <a:ext cx="4876299" cy="54553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80000"/>
              </a:lnSpc>
              <a:defRPr b="1" sz="3600">
                <a:solidFill>
                  <a:srgbClr val="FFFFFF"/>
                </a:solidFill>
                <a:latin typeface="Helvetica Neue"/>
                <a:ea typeface="Helvetica Neue"/>
                <a:cs typeface="Helvetica Neue"/>
                <a:sym typeface="Helvetica Neue"/>
              </a:defRPr>
            </a:lvl1pPr>
          </a:lstStyle>
          <a:p>
            <a:pPr/>
            <a:r>
              <a:t>Évènements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Google Shape;157;p24"/>
          <p:cNvSpPr txBox="1"/>
          <p:nvPr/>
        </p:nvSpPr>
        <p:spPr>
          <a:xfrm>
            <a:off x="3549503" y="2387100"/>
            <a:ext cx="4148700" cy="4588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80000"/>
              </a:lnSpc>
              <a:defRPr b="1" sz="3000">
                <a:solidFill>
                  <a:srgbClr val="FFFFFF"/>
                </a:solidFill>
                <a:latin typeface="Helvetica Neue"/>
                <a:ea typeface="Helvetica Neue"/>
                <a:cs typeface="Helvetica Neue"/>
                <a:sym typeface="Helvetica Neue"/>
              </a:defRPr>
            </a:lvl1pPr>
          </a:lstStyle>
          <a:p>
            <a:pPr/>
            <a:r>
              <a:t>Évènements</a:t>
            </a:r>
          </a:p>
        </p:txBody>
      </p:sp>
      <p:sp>
        <p:nvSpPr>
          <p:cNvPr id="300" name="Google Shape;91;p17"/>
          <p:cNvSpPr txBox="1"/>
          <p:nvPr/>
        </p:nvSpPr>
        <p:spPr>
          <a:xfrm>
            <a:off x="713180" y="329881"/>
            <a:ext cx="2082252"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Évènements </a:t>
            </a:r>
          </a:p>
        </p:txBody>
      </p:sp>
      <p:sp>
        <p:nvSpPr>
          <p:cNvPr id="301" name="ZoneTexte 3"/>
          <p:cNvSpPr txBox="1"/>
          <p:nvPr/>
        </p:nvSpPr>
        <p:spPr>
          <a:xfrm>
            <a:off x="684594" y="699181"/>
            <a:ext cx="7774811" cy="7686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Pour qu'un site web soit vraiment interactif, vous aurez besoin d'événements. Les événements sont des structures de code qui « écoutent » ce qui se passe dans le navigateur et déclenchent du code en réponse.</a:t>
            </a:r>
          </a:p>
        </p:txBody>
      </p:sp>
      <p:graphicFrame>
        <p:nvGraphicFramePr>
          <p:cNvPr id="302" name="Tableau 2"/>
          <p:cNvGraphicFramePr/>
          <p:nvPr/>
        </p:nvGraphicFramePr>
        <p:xfrm>
          <a:off x="724857" y="1530178"/>
          <a:ext cx="7343555" cy="296672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671777"/>
                <a:gridCol w="3671777"/>
              </a:tblGrid>
              <a:tr h="370840">
                <a:tc>
                  <a:txBody>
                    <a:bodyPr/>
                    <a:lstStyle/>
                    <a:p>
                      <a:pPr algn="l">
                        <a:defRPr b="0" sz="1800"/>
                      </a:pPr>
                      <a:r>
                        <a:rPr b="1" sz="1400">
                          <a:solidFill>
                            <a:srgbClr val="FFFFFF"/>
                          </a:solidFill>
                        </a:rPr>
                        <a:t>Évènement </a:t>
                      </a:r>
                    </a:p>
                  </a:txBody>
                  <a:tcPr marL="45720" marR="45720" marT="45720" marB="45720" anchor="t" anchorCtr="0" horzOverflow="overflow">
                    <a:lnL w="12700">
                      <a:miter lim="400000"/>
                    </a:lnL>
                    <a:lnR w="12700">
                      <a:miter lim="400000"/>
                    </a:lnR>
                    <a:lnT w="12700">
                      <a:miter lim="400000"/>
                    </a:lnT>
                    <a:lnB w="12700">
                      <a:miter lim="400000"/>
                    </a:lnB>
                    <a:solidFill>
                      <a:schemeClr val="accent4"/>
                    </a:solidFill>
                  </a:tcPr>
                </a:tc>
                <a:tc>
                  <a:txBody>
                    <a:bodyPr/>
                    <a:lstStyle/>
                    <a:p>
                      <a:pPr algn="l">
                        <a:defRPr b="0" sz="1800"/>
                      </a:pPr>
                      <a:r>
                        <a:rPr b="1" sz="1400">
                          <a:solidFill>
                            <a:srgbClr val="FFFFFF"/>
                          </a:solidFill>
                        </a:rPr>
                        <a:t>Description</a:t>
                      </a:r>
                    </a:p>
                  </a:txBody>
                  <a:tcPr marL="45720" marR="45720" marT="45720" marB="45720" anchor="t" anchorCtr="0" horzOverflow="overflow">
                    <a:lnL w="12700">
                      <a:miter lim="400000"/>
                    </a:lnL>
                    <a:lnR w="12700">
                      <a:miter lim="400000"/>
                    </a:lnR>
                    <a:lnT w="12700">
                      <a:miter lim="400000"/>
                    </a:lnT>
                    <a:lnB w="12700">
                      <a:miter lim="400000"/>
                    </a:lnB>
                    <a:solidFill>
                      <a:schemeClr val="accent4"/>
                    </a:solidFill>
                  </a:tcPr>
                </a:tc>
              </a:tr>
              <a:tr h="370840">
                <a:tc>
                  <a:txBody>
                    <a:bodyPr/>
                    <a:lstStyle/>
                    <a:p>
                      <a:pPr algn="l">
                        <a:defRPr sz="1800"/>
                      </a:pPr>
                      <a:r>
                        <a:rPr b="1" sz="1200"/>
                        <a:t>Onchange</a:t>
                      </a:r>
                    </a:p>
                  </a:txBody>
                  <a:tcPr marL="45720" marR="45720" marT="45720" marB="45720" anchor="t" anchorCtr="0" horzOverflow="overflow">
                    <a:lnL w="12700">
                      <a:miter lim="400000"/>
                    </a:lnL>
                    <a:lnR w="12700">
                      <a:miter lim="400000"/>
                    </a:lnR>
                    <a:lnT w="12700">
                      <a:miter lim="400000"/>
                    </a:lnT>
                    <a:lnB w="12700">
                      <a:miter lim="400000"/>
                    </a:lnB>
                    <a:solidFill>
                      <a:srgbClr val="D5DBDE"/>
                    </a:solidFill>
                  </a:tcPr>
                </a:tc>
                <a:tc>
                  <a:txBody>
                    <a:bodyPr/>
                    <a:lstStyle/>
                    <a:p>
                      <a:pPr algn="l">
                        <a:defRPr sz="1800"/>
                      </a:pPr>
                      <a:r>
                        <a:rPr sz="1200"/>
                        <a:t>Un élément HTML a été modifié</a:t>
                      </a:r>
                    </a:p>
                  </a:txBody>
                  <a:tcPr marL="45720" marR="45720" marT="45720" marB="45720" anchor="t" anchorCtr="0" horzOverflow="overflow">
                    <a:lnL w="12700">
                      <a:miter lim="400000"/>
                    </a:lnL>
                    <a:lnR w="12700">
                      <a:miter lim="400000"/>
                    </a:lnR>
                    <a:lnT w="12700">
                      <a:miter lim="400000"/>
                    </a:lnT>
                    <a:lnB w="12700">
                      <a:miter lim="400000"/>
                    </a:lnB>
                    <a:solidFill>
                      <a:srgbClr val="D5DBDE"/>
                    </a:solidFill>
                  </a:tcPr>
                </a:tc>
              </a:tr>
              <a:tr h="370840">
                <a:tc>
                  <a:txBody>
                    <a:bodyPr/>
                    <a:lstStyle/>
                    <a:p>
                      <a:pPr algn="l">
                        <a:defRPr sz="1800"/>
                      </a:pPr>
                      <a:r>
                        <a:rPr b="1" sz="1200"/>
                        <a:t>Onclick</a:t>
                      </a:r>
                    </a:p>
                  </a:txBody>
                  <a:tcPr marL="45720" marR="45720" marT="45720" marB="45720" anchor="t" anchorCtr="0" horzOverflow="overflow">
                    <a:lnL w="12700">
                      <a:miter lim="400000"/>
                    </a:lnL>
                    <a:lnR w="12700">
                      <a:miter lim="400000"/>
                    </a:lnR>
                    <a:lnT w="12700">
                      <a:miter lim="400000"/>
                    </a:lnT>
                    <a:lnB w="12700">
                      <a:miter lim="400000"/>
                    </a:lnB>
                    <a:solidFill>
                      <a:srgbClr val="EBEEEF"/>
                    </a:solidFill>
                  </a:tcPr>
                </a:tc>
                <a:tc>
                  <a:txBody>
                    <a:bodyPr/>
                    <a:lstStyle/>
                    <a:p>
                      <a:pPr algn="l">
                        <a:defRPr sz="1800"/>
                      </a:pPr>
                      <a:r>
                        <a:rPr sz="1200"/>
                        <a:t>L'utilisateur clique sur un élément HTML</a:t>
                      </a:r>
                    </a:p>
                  </a:txBody>
                  <a:tcPr marL="45720" marR="45720" marT="45720" marB="45720" anchor="t" anchorCtr="0" horzOverflow="overflow">
                    <a:lnL w="12700">
                      <a:miter lim="400000"/>
                    </a:lnL>
                    <a:lnR w="12700">
                      <a:miter lim="400000"/>
                    </a:lnR>
                    <a:lnT w="12700">
                      <a:miter lim="400000"/>
                    </a:lnT>
                    <a:lnB w="12700">
                      <a:miter lim="400000"/>
                    </a:lnB>
                    <a:solidFill>
                      <a:srgbClr val="EBEEEF"/>
                    </a:solidFill>
                  </a:tcPr>
                </a:tc>
              </a:tr>
              <a:tr h="370840">
                <a:tc>
                  <a:txBody>
                    <a:bodyPr/>
                    <a:lstStyle/>
                    <a:p>
                      <a:pPr algn="l">
                        <a:defRPr sz="1800"/>
                      </a:pPr>
                      <a:r>
                        <a:rPr b="1" sz="1200"/>
                        <a:t>Onmouseover</a:t>
                      </a:r>
                    </a:p>
                  </a:txBody>
                  <a:tcPr marL="45720" marR="45720" marT="45720" marB="45720" anchor="t" anchorCtr="0" horzOverflow="overflow">
                    <a:lnL w="12700">
                      <a:miter lim="400000"/>
                    </a:lnL>
                    <a:lnR w="12700">
                      <a:miter lim="400000"/>
                    </a:lnR>
                    <a:lnT w="12700">
                      <a:miter lim="400000"/>
                    </a:lnT>
                    <a:lnB w="12700">
                      <a:miter lim="400000"/>
                    </a:lnB>
                    <a:solidFill>
                      <a:srgbClr val="D5DBDE"/>
                    </a:solidFill>
                  </a:tcPr>
                </a:tc>
                <a:tc>
                  <a:txBody>
                    <a:bodyPr/>
                    <a:lstStyle/>
                    <a:p>
                      <a:pPr algn="l">
                        <a:defRPr sz="1800"/>
                      </a:pPr>
                      <a:r>
                        <a:rPr sz="1200"/>
                        <a:t>L'utilisateur déplace la souris sur un élément HTML</a:t>
                      </a:r>
                    </a:p>
                  </a:txBody>
                  <a:tcPr marL="45720" marR="45720" marT="45720" marB="45720" anchor="t" anchorCtr="0" horzOverflow="overflow">
                    <a:lnL w="12700">
                      <a:miter lim="400000"/>
                    </a:lnL>
                    <a:lnR w="12700">
                      <a:miter lim="400000"/>
                    </a:lnR>
                    <a:lnT w="12700">
                      <a:miter lim="400000"/>
                    </a:lnT>
                    <a:lnB w="12700">
                      <a:miter lim="400000"/>
                    </a:lnB>
                    <a:solidFill>
                      <a:srgbClr val="D5DBDE"/>
                    </a:solidFill>
                  </a:tcPr>
                </a:tc>
              </a:tr>
              <a:tr h="370840">
                <a:tc>
                  <a:txBody>
                    <a:bodyPr/>
                    <a:lstStyle/>
                    <a:p>
                      <a:pPr algn="l">
                        <a:defRPr sz="1800"/>
                      </a:pPr>
                      <a:r>
                        <a:rPr b="1" sz="1200"/>
                        <a:t>Onmouseout</a:t>
                      </a:r>
                    </a:p>
                  </a:txBody>
                  <a:tcPr marL="45720" marR="45720" marT="45720" marB="45720" anchor="t" anchorCtr="0" horzOverflow="overflow">
                    <a:lnL w="12700">
                      <a:miter lim="400000"/>
                    </a:lnL>
                    <a:lnR w="12700">
                      <a:miter lim="400000"/>
                    </a:lnR>
                    <a:lnT w="12700">
                      <a:miter lim="400000"/>
                    </a:lnT>
                    <a:lnB w="12700">
                      <a:miter lim="400000"/>
                    </a:lnB>
                    <a:solidFill>
                      <a:srgbClr val="EBEEEF"/>
                    </a:solidFill>
                  </a:tcPr>
                </a:tc>
                <a:tc>
                  <a:txBody>
                    <a:bodyPr/>
                    <a:lstStyle/>
                    <a:p>
                      <a:pPr algn="l">
                        <a:defRPr sz="1800"/>
                      </a:pPr>
                      <a:r>
                        <a:rPr sz="1200"/>
                        <a:t>L'utilisateur éloigne la souris d'un élément HTML</a:t>
                      </a:r>
                    </a:p>
                  </a:txBody>
                  <a:tcPr marL="45720" marR="45720" marT="45720" marB="45720" anchor="t" anchorCtr="0" horzOverflow="overflow">
                    <a:lnL w="12700">
                      <a:miter lim="400000"/>
                    </a:lnL>
                    <a:lnR w="12700">
                      <a:miter lim="400000"/>
                    </a:lnR>
                    <a:lnT w="12700">
                      <a:miter lim="400000"/>
                    </a:lnT>
                    <a:lnB w="12700">
                      <a:miter lim="400000"/>
                    </a:lnB>
                    <a:solidFill>
                      <a:srgbClr val="EBEEEF"/>
                    </a:solidFill>
                  </a:tcPr>
                </a:tc>
              </a:tr>
              <a:tr h="370840">
                <a:tc>
                  <a:txBody>
                    <a:bodyPr/>
                    <a:lstStyle/>
                    <a:p>
                      <a:pPr algn="l">
                        <a:defRPr sz="1800"/>
                      </a:pPr>
                      <a:r>
                        <a:rPr b="1" sz="1200"/>
                        <a:t>Onkeydown</a:t>
                      </a:r>
                    </a:p>
                  </a:txBody>
                  <a:tcPr marL="45720" marR="45720" marT="45720" marB="45720" anchor="t" anchorCtr="0" horzOverflow="overflow">
                    <a:lnL w="12700">
                      <a:miter lim="400000"/>
                    </a:lnL>
                    <a:lnR w="12700">
                      <a:miter lim="400000"/>
                    </a:lnR>
                    <a:lnT w="12700">
                      <a:miter lim="400000"/>
                    </a:lnT>
                    <a:lnB w="12700">
                      <a:miter lim="400000"/>
                    </a:lnB>
                    <a:solidFill>
                      <a:srgbClr val="D5DBDE"/>
                    </a:solidFill>
                  </a:tcPr>
                </a:tc>
                <a:tc>
                  <a:txBody>
                    <a:bodyPr/>
                    <a:lstStyle/>
                    <a:p>
                      <a:pPr algn="l">
                        <a:defRPr sz="1800"/>
                      </a:pPr>
                      <a:r>
                        <a:rPr sz="1200"/>
                        <a:t>L'utilisateur appuie sur une touche du clavier</a:t>
                      </a:r>
                    </a:p>
                  </a:txBody>
                  <a:tcPr marL="45720" marR="45720" marT="45720" marB="45720" anchor="t" anchorCtr="0" horzOverflow="overflow">
                    <a:lnL w="12700">
                      <a:miter lim="400000"/>
                    </a:lnL>
                    <a:lnR w="12700">
                      <a:miter lim="400000"/>
                    </a:lnR>
                    <a:lnT w="12700">
                      <a:miter lim="400000"/>
                    </a:lnT>
                    <a:lnB w="12700">
                      <a:miter lim="400000"/>
                    </a:lnB>
                    <a:solidFill>
                      <a:srgbClr val="D5DBDE"/>
                    </a:solidFill>
                  </a:tcPr>
                </a:tc>
              </a:tr>
              <a:tr h="370840">
                <a:tc>
                  <a:txBody>
                    <a:bodyPr/>
                    <a:lstStyle/>
                    <a:p>
                      <a:pPr algn="l">
                        <a:defRPr sz="1800"/>
                      </a:pPr>
                      <a:r>
                        <a:rPr b="1" sz="1200"/>
                        <a:t>onsubmit</a:t>
                      </a:r>
                    </a:p>
                  </a:txBody>
                  <a:tcPr marL="45720" marR="45720" marT="45720" marB="45720" anchor="t" anchorCtr="0" horzOverflow="overflow">
                    <a:lnL w="12700">
                      <a:miter lim="400000"/>
                    </a:lnL>
                    <a:lnR w="12700">
                      <a:miter lim="400000"/>
                    </a:lnR>
                    <a:lnT w="12700">
                      <a:miter lim="400000"/>
                    </a:lnT>
                    <a:lnB w="12700">
                      <a:miter lim="400000"/>
                    </a:lnB>
                    <a:solidFill>
                      <a:srgbClr val="EBEEEF"/>
                    </a:solidFill>
                  </a:tcPr>
                </a:tc>
                <a:tc>
                  <a:txBody>
                    <a:bodyPr/>
                    <a:lstStyle/>
                    <a:p>
                      <a:pPr algn="l">
                        <a:defRPr sz="1200"/>
                      </a:pPr>
                    </a:p>
                  </a:txBody>
                  <a:tcPr marL="45720" marR="45720" marT="45720" marB="45720" anchor="t" anchorCtr="0" horzOverflow="overflow">
                    <a:lnL w="12700">
                      <a:miter lim="400000"/>
                    </a:lnL>
                    <a:lnR w="12700">
                      <a:miter lim="400000"/>
                    </a:lnR>
                    <a:lnT w="12700">
                      <a:miter lim="400000"/>
                    </a:lnT>
                    <a:lnB w="12700">
                      <a:miter lim="400000"/>
                    </a:lnB>
                    <a:solidFill>
                      <a:srgbClr val="EBEEEF"/>
                    </a:solidFill>
                  </a:tcPr>
                </a:tc>
              </a:tr>
              <a:tr h="370840">
                <a:tc>
                  <a:txBody>
                    <a:bodyPr/>
                    <a:lstStyle/>
                    <a:p>
                      <a:pPr algn="l">
                        <a:defRPr b="1" sz="1200"/>
                      </a:pPr>
                      <a:r>
                        <a:t>Onload</a:t>
                      </a:r>
                      <a:r>
                        <a:rPr b="0"/>
                        <a:t> </a:t>
                      </a:r>
                    </a:p>
                  </a:txBody>
                  <a:tcPr marL="45720" marR="45720" marT="45720" marB="45720" anchor="t" anchorCtr="0" horzOverflow="overflow">
                    <a:lnL w="12700">
                      <a:miter lim="400000"/>
                    </a:lnL>
                    <a:lnR w="12700">
                      <a:miter lim="400000"/>
                    </a:lnR>
                    <a:lnT w="12700">
                      <a:miter lim="400000"/>
                    </a:lnT>
                    <a:lnB w="12700">
                      <a:miter lim="400000"/>
                    </a:lnB>
                    <a:solidFill>
                      <a:srgbClr val="D5DBDE"/>
                    </a:solidFill>
                  </a:tcPr>
                </a:tc>
                <a:tc>
                  <a:txBody>
                    <a:bodyPr/>
                    <a:lstStyle/>
                    <a:p>
                      <a:pPr algn="l">
                        <a:defRPr sz="1800"/>
                      </a:pPr>
                      <a:r>
                        <a:rPr sz="1200"/>
                        <a:t>Le navigateur a fini de charger la page</a:t>
                      </a:r>
                    </a:p>
                  </a:txBody>
                  <a:tcPr marL="45720" marR="45720" marT="45720" marB="45720" anchor="t" anchorCtr="0" horzOverflow="overflow">
                    <a:lnL w="12700">
                      <a:miter lim="400000"/>
                    </a:lnL>
                    <a:lnR w="12700">
                      <a:miter lim="400000"/>
                    </a:lnR>
                    <a:lnT w="12700">
                      <a:miter lim="400000"/>
                    </a:lnT>
                    <a:lnB w="12700">
                      <a:miter lim="400000"/>
                    </a:lnB>
                    <a:solidFill>
                      <a:srgbClr val="D5DBDE"/>
                    </a:solidFill>
                  </a:tcPr>
                </a:tc>
              </a:tr>
            </a:tbl>
          </a:graphicData>
        </a:graphic>
      </p:graphicFrame>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Google Shape;91;p17"/>
          <p:cNvSpPr txBox="1"/>
          <p:nvPr/>
        </p:nvSpPr>
        <p:spPr>
          <a:xfrm>
            <a:off x="713180" y="329881"/>
            <a:ext cx="2082252"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Évènements </a:t>
            </a:r>
          </a:p>
        </p:txBody>
      </p:sp>
      <p:pic>
        <p:nvPicPr>
          <p:cNvPr id="305" name="Image 4" descr="Image 4"/>
          <p:cNvPicPr>
            <a:picLocks noChangeAspect="1"/>
          </p:cNvPicPr>
          <p:nvPr/>
        </p:nvPicPr>
        <p:blipFill>
          <a:blip r:embed="rId2">
            <a:extLst/>
          </a:blip>
          <a:stretch>
            <a:fillRect/>
          </a:stretch>
        </p:blipFill>
        <p:spPr>
          <a:xfrm>
            <a:off x="939210" y="3395486"/>
            <a:ext cx="5942718" cy="468001"/>
          </a:xfrm>
          <a:prstGeom prst="rect">
            <a:avLst/>
          </a:prstGeom>
          <a:ln w="12700">
            <a:miter lim="400000"/>
          </a:ln>
        </p:spPr>
      </p:pic>
      <p:sp>
        <p:nvSpPr>
          <p:cNvPr id="306" name="ZoneTexte 6"/>
          <p:cNvSpPr txBox="1"/>
          <p:nvPr/>
        </p:nvSpPr>
        <p:spPr>
          <a:xfrm>
            <a:off x="673040" y="911499"/>
            <a:ext cx="7977566" cy="31318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De nombreuses méthodes différentes peuvent être utilisées pour permettre à JavaScript de fonctionner avec des événements :</a:t>
            </a:r>
          </a:p>
          <a:p>
            <a:pPr>
              <a:defRPr>
                <a:latin typeface="Times New Roman"/>
                <a:ea typeface="Times New Roman"/>
                <a:cs typeface="Times New Roman"/>
                <a:sym typeface="Times New Roman"/>
              </a:defRPr>
            </a:pPr>
          </a:p>
          <a:p>
            <a:pPr marL="285750" indent="-285750">
              <a:buClr>
                <a:srgbClr val="000000"/>
              </a:buClr>
              <a:buSzPct val="100000"/>
              <a:buChar char="✓"/>
              <a:defRPr>
                <a:latin typeface="Times New Roman"/>
                <a:ea typeface="Times New Roman"/>
                <a:cs typeface="Times New Roman"/>
                <a:sym typeface="Times New Roman"/>
              </a:defRPr>
            </a:pPr>
            <a:r>
              <a:t>Les attributs d'événement HTML peuvent exécuter directement du code JavaScript</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p>
          <a:p>
            <a:pPr marL="285750" indent="-285750">
              <a:buClr>
                <a:srgbClr val="000000"/>
              </a:buClr>
              <a:buSzPct val="100000"/>
              <a:buChar char="✓"/>
              <a:defRPr>
                <a:latin typeface="Times New Roman"/>
                <a:ea typeface="Times New Roman"/>
                <a:cs typeface="Times New Roman"/>
                <a:sym typeface="Times New Roman"/>
              </a:defRPr>
            </a:pPr>
            <a:r>
              <a:t>Les attributs d'événement HTML peuvent appeler des fonctions JavaScript</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p>
          <a:p>
            <a:pPr marL="285750" indent="-285750">
              <a:buClr>
                <a:srgbClr val="000000"/>
              </a:buClr>
              <a:buSzPct val="100000"/>
              <a:buChar char="✓"/>
              <a:defRPr>
                <a:latin typeface="Times New Roman"/>
                <a:ea typeface="Times New Roman"/>
                <a:cs typeface="Times New Roman"/>
                <a:sym typeface="Times New Roman"/>
              </a:defRPr>
            </a:pPr>
            <a:r>
              <a:t>On peut écouter l’évènement avec la fonction javascript </a:t>
            </a:r>
            <a:r>
              <a:rPr b="1">
                <a:solidFill>
                  <a:srgbClr val="EF8600"/>
                </a:solidFill>
              </a:rPr>
              <a:t>addEventListener</a:t>
            </a:r>
            <a:r>
              <a:t>(</a:t>
            </a:r>
            <a:r>
              <a:rPr b="1"/>
              <a:t>event</a:t>
            </a:r>
            <a:r>
              <a:t>, </a:t>
            </a:r>
            <a:r>
              <a:rPr b="1">
                <a:solidFill>
                  <a:schemeClr val="accent1"/>
                </a:solidFill>
              </a:rPr>
              <a:t>function</a:t>
            </a:r>
            <a:r>
              <a:t>)</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p>
          <a:p>
            <a:pPr marL="285750" indent="-285750">
              <a:buClr>
                <a:srgbClr val="000000"/>
              </a:buClr>
              <a:buSzPct val="100000"/>
              <a:buChar char="✓"/>
              <a:defRPr>
                <a:latin typeface="Times New Roman"/>
                <a:ea typeface="Times New Roman"/>
                <a:cs typeface="Times New Roman"/>
                <a:sym typeface="Times New Roman"/>
              </a:defRPr>
            </a:pPr>
            <a:r>
              <a:t>Et plus ...</a:t>
            </a:r>
          </a:p>
        </p:txBody>
      </p:sp>
      <p:pic>
        <p:nvPicPr>
          <p:cNvPr id="307" name="Image 8" descr="Image 8"/>
          <p:cNvPicPr>
            <a:picLocks noChangeAspect="1"/>
          </p:cNvPicPr>
          <p:nvPr/>
        </p:nvPicPr>
        <p:blipFill>
          <a:blip r:embed="rId3">
            <a:extLst/>
          </a:blip>
          <a:stretch>
            <a:fillRect/>
          </a:stretch>
        </p:blipFill>
        <p:spPr>
          <a:xfrm>
            <a:off x="939210" y="1885795"/>
            <a:ext cx="7010401" cy="304801"/>
          </a:xfrm>
          <a:prstGeom prst="rect">
            <a:avLst/>
          </a:prstGeom>
          <a:ln w="12700">
            <a:miter lim="400000"/>
          </a:ln>
        </p:spPr>
      </p:pic>
      <p:pic>
        <p:nvPicPr>
          <p:cNvPr id="308" name="Image 10" descr="Image 10"/>
          <p:cNvPicPr>
            <a:picLocks noChangeAspect="1"/>
          </p:cNvPicPr>
          <p:nvPr/>
        </p:nvPicPr>
        <p:blipFill>
          <a:blip r:embed="rId4">
            <a:extLst/>
          </a:blip>
          <a:stretch>
            <a:fillRect/>
          </a:stretch>
        </p:blipFill>
        <p:spPr>
          <a:xfrm>
            <a:off x="836980" y="2629055"/>
            <a:ext cx="4429126" cy="323851"/>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Google Shape;91;p17"/>
          <p:cNvSpPr txBox="1"/>
          <p:nvPr/>
        </p:nvSpPr>
        <p:spPr>
          <a:xfrm>
            <a:off x="713180" y="329881"/>
            <a:ext cx="5358012"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Évènements | Exemple </a:t>
            </a:r>
          </a:p>
        </p:txBody>
      </p:sp>
      <p:pic>
        <p:nvPicPr>
          <p:cNvPr id="311" name="Image 4" descr="Image 4"/>
          <p:cNvPicPr>
            <a:picLocks noChangeAspect="1"/>
          </p:cNvPicPr>
          <p:nvPr/>
        </p:nvPicPr>
        <p:blipFill>
          <a:blip r:embed="rId2">
            <a:extLst/>
          </a:blip>
          <a:stretch>
            <a:fillRect/>
          </a:stretch>
        </p:blipFill>
        <p:spPr>
          <a:xfrm>
            <a:off x="724857" y="1111876"/>
            <a:ext cx="4695826" cy="1133476"/>
          </a:xfrm>
          <a:prstGeom prst="rect">
            <a:avLst/>
          </a:prstGeom>
          <a:ln w="12700">
            <a:miter lim="400000"/>
          </a:ln>
        </p:spPr>
      </p:pic>
      <p:pic>
        <p:nvPicPr>
          <p:cNvPr id="312" name="Image 6" descr="Image 6"/>
          <p:cNvPicPr>
            <a:picLocks noChangeAspect="1"/>
          </p:cNvPicPr>
          <p:nvPr/>
        </p:nvPicPr>
        <p:blipFill>
          <a:blip r:embed="rId3">
            <a:extLst/>
          </a:blip>
          <a:stretch>
            <a:fillRect/>
          </a:stretch>
        </p:blipFill>
        <p:spPr>
          <a:xfrm>
            <a:off x="724857" y="3102848"/>
            <a:ext cx="4724401" cy="714376"/>
          </a:xfrm>
          <a:prstGeom prst="rect">
            <a:avLst/>
          </a:prstGeom>
          <a:ln w="12700">
            <a:miter lim="400000"/>
          </a:ln>
        </p:spPr>
      </p:pic>
      <p:sp>
        <p:nvSpPr>
          <p:cNvPr id="313" name="ZoneTexte 8"/>
          <p:cNvSpPr txBox="1"/>
          <p:nvPr/>
        </p:nvSpPr>
        <p:spPr>
          <a:xfrm>
            <a:off x="1323470" y="2488770"/>
            <a:ext cx="1225154"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Équivalent à</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Arbre du DOM</a:t>
            </a:r>
          </a:p>
        </p:txBody>
      </p:sp>
      <p:sp>
        <p:nvSpPr>
          <p:cNvPr id="130" name="ZoneTexte 4"/>
          <p:cNvSpPr txBox="1"/>
          <p:nvPr/>
        </p:nvSpPr>
        <p:spPr>
          <a:xfrm>
            <a:off x="726203" y="894547"/>
            <a:ext cx="8116894"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Selon le </a:t>
            </a:r>
            <a:r>
              <a:rPr b="1"/>
              <a:t>Document Object Model (DOM), </a:t>
            </a:r>
            <a:r>
              <a:t>chaque balise HTML est un objet. Les balises imbriquées sont des "enfants" de la balise englobante. Le texte à l'intérieur d'une balise est également un objet.</a:t>
            </a:r>
          </a:p>
        </p:txBody>
      </p:sp>
      <p:sp>
        <p:nvSpPr>
          <p:cNvPr id="131" name="ZoneTexte 6"/>
          <p:cNvSpPr txBox="1"/>
          <p:nvPr/>
        </p:nvSpPr>
        <p:spPr>
          <a:xfrm>
            <a:off x="726203" y="1515862"/>
            <a:ext cx="8116894"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Tous ces objets sont accessibles en JavaScript, et nous pouvons les utiliser pour modifier la page</a:t>
            </a:r>
          </a:p>
        </p:txBody>
      </p:sp>
      <p:pic>
        <p:nvPicPr>
          <p:cNvPr id="132" name="Image 5" descr="Image 5"/>
          <p:cNvPicPr>
            <a:picLocks noChangeAspect="1"/>
          </p:cNvPicPr>
          <p:nvPr/>
        </p:nvPicPr>
        <p:blipFill>
          <a:blip r:embed="rId2">
            <a:extLst/>
          </a:blip>
          <a:stretch>
            <a:fillRect/>
          </a:stretch>
        </p:blipFill>
        <p:spPr>
          <a:xfrm>
            <a:off x="1290970" y="2172503"/>
            <a:ext cx="2819401" cy="2076451"/>
          </a:xfrm>
          <a:prstGeom prst="rect">
            <a:avLst/>
          </a:prstGeom>
          <a:ln w="12700">
            <a:miter lim="400000"/>
          </a:ln>
        </p:spPr>
      </p:pic>
      <p:sp>
        <p:nvSpPr>
          <p:cNvPr id="133" name="ZoneTexte 1"/>
          <p:cNvSpPr txBox="1"/>
          <p:nvPr/>
        </p:nvSpPr>
        <p:spPr>
          <a:xfrm>
            <a:off x="6220047" y="2003225"/>
            <a:ext cx="2115879" cy="300866"/>
          </a:xfrm>
          <a:prstGeom prst="rect">
            <a:avLst/>
          </a:prstGeom>
          <a:solidFill>
            <a:schemeClr val="accent1"/>
          </a:solidFill>
          <a:ln w="25400">
            <a:solidFill>
              <a:srgbClr val="3061B2"/>
            </a:solidFill>
          </a:ln>
          <a:extLst>
            <a:ext uri="{C572A759-6A51-4108-AA02-DFA0A04FC94B}">
              <ma14:wrappingTextBoxFlag xmlns:ma14="http://schemas.microsoft.com/office/mac/drawingml/2011/main" val="1"/>
            </a:ext>
          </a:extLst>
        </p:spPr>
        <p:txBody>
          <a:bodyPr lIns="45719" rIns="45719">
            <a:spAutoFit/>
          </a:bodyPr>
          <a:lstStyle>
            <a:lvl1pPr>
              <a:defRPr b="1" sz="1200">
                <a:solidFill>
                  <a:srgbClr val="FFFFFF"/>
                </a:solidFill>
                <a:latin typeface="Times New Roman"/>
                <a:ea typeface="Times New Roman"/>
                <a:cs typeface="Times New Roman"/>
                <a:sym typeface="Times New Roman"/>
              </a:defRPr>
            </a:lvl1pPr>
          </a:lstStyle>
          <a:p>
            <a:pPr/>
            <a:r>
              <a:t>html</a:t>
            </a:r>
          </a:p>
        </p:txBody>
      </p:sp>
      <p:sp>
        <p:nvSpPr>
          <p:cNvPr id="134" name="ZoneTexte 2"/>
          <p:cNvSpPr txBox="1"/>
          <p:nvPr/>
        </p:nvSpPr>
        <p:spPr>
          <a:xfrm>
            <a:off x="6510670" y="2342749"/>
            <a:ext cx="1825256" cy="300867"/>
          </a:xfrm>
          <a:prstGeom prst="rect">
            <a:avLst/>
          </a:prstGeom>
          <a:solidFill>
            <a:schemeClr val="accent1"/>
          </a:solidFill>
          <a:ln w="25400">
            <a:solidFill>
              <a:srgbClr val="3061B2"/>
            </a:solidFill>
          </a:ln>
          <a:extLst>
            <a:ext uri="{C572A759-6A51-4108-AA02-DFA0A04FC94B}">
              <ma14:wrappingTextBoxFlag xmlns:ma14="http://schemas.microsoft.com/office/mac/drawingml/2011/main" val="1"/>
            </a:ext>
          </a:extLst>
        </p:spPr>
        <p:txBody>
          <a:bodyPr lIns="45719" rIns="45719">
            <a:spAutoFit/>
          </a:bodyPr>
          <a:lstStyle>
            <a:lvl1pPr>
              <a:defRPr b="1" sz="1200">
                <a:solidFill>
                  <a:srgbClr val="FFFFFF"/>
                </a:solidFill>
                <a:latin typeface="Times New Roman"/>
                <a:ea typeface="Times New Roman"/>
                <a:cs typeface="Times New Roman"/>
                <a:sym typeface="Times New Roman"/>
              </a:defRPr>
            </a:lvl1pPr>
          </a:lstStyle>
          <a:p>
            <a:pPr/>
            <a:r>
              <a:t>head</a:t>
            </a:r>
          </a:p>
        </p:txBody>
      </p:sp>
      <p:sp>
        <p:nvSpPr>
          <p:cNvPr id="135" name="ZoneTexte 3"/>
          <p:cNvSpPr txBox="1"/>
          <p:nvPr/>
        </p:nvSpPr>
        <p:spPr>
          <a:xfrm>
            <a:off x="6705600" y="2682272"/>
            <a:ext cx="1630325" cy="300867"/>
          </a:xfrm>
          <a:prstGeom prst="rect">
            <a:avLst/>
          </a:prstGeom>
          <a:solidFill>
            <a:schemeClr val="accent1"/>
          </a:solidFill>
          <a:ln w="25400">
            <a:solidFill>
              <a:srgbClr val="3061B2"/>
            </a:solidFill>
          </a:ln>
          <a:extLst>
            <a:ext uri="{C572A759-6A51-4108-AA02-DFA0A04FC94B}">
              <ma14:wrappingTextBoxFlag xmlns:ma14="http://schemas.microsoft.com/office/mac/drawingml/2011/main" val="1"/>
            </a:ext>
          </a:extLst>
        </p:spPr>
        <p:txBody>
          <a:bodyPr lIns="45719" rIns="45719">
            <a:spAutoFit/>
          </a:bodyPr>
          <a:lstStyle>
            <a:lvl1pPr>
              <a:defRPr b="1" sz="1200">
                <a:solidFill>
                  <a:srgbClr val="FFFFFF"/>
                </a:solidFill>
                <a:latin typeface="Times New Roman"/>
                <a:ea typeface="Times New Roman"/>
                <a:cs typeface="Times New Roman"/>
                <a:sym typeface="Times New Roman"/>
              </a:defRPr>
            </a:lvl1pPr>
          </a:lstStyle>
          <a:p>
            <a:pPr/>
            <a:r>
              <a:t>title</a:t>
            </a:r>
          </a:p>
        </p:txBody>
      </p:sp>
      <p:sp>
        <p:nvSpPr>
          <p:cNvPr id="136" name="ZoneTexte 8"/>
          <p:cNvSpPr txBox="1"/>
          <p:nvPr/>
        </p:nvSpPr>
        <p:spPr>
          <a:xfrm>
            <a:off x="6523073" y="3436558"/>
            <a:ext cx="1825256" cy="300867"/>
          </a:xfrm>
          <a:prstGeom prst="rect">
            <a:avLst/>
          </a:prstGeom>
          <a:solidFill>
            <a:schemeClr val="accent1"/>
          </a:solidFill>
          <a:ln w="25400">
            <a:solidFill>
              <a:srgbClr val="3061B2"/>
            </a:solidFill>
          </a:ln>
          <a:extLst>
            <a:ext uri="{C572A759-6A51-4108-AA02-DFA0A04FC94B}">
              <ma14:wrappingTextBoxFlag xmlns:ma14="http://schemas.microsoft.com/office/mac/drawingml/2011/main" val="1"/>
            </a:ext>
          </a:extLst>
        </p:spPr>
        <p:txBody>
          <a:bodyPr lIns="45719" rIns="45719">
            <a:spAutoFit/>
          </a:bodyPr>
          <a:lstStyle>
            <a:lvl1pPr>
              <a:defRPr b="1" sz="1200">
                <a:solidFill>
                  <a:srgbClr val="FFFFFF"/>
                </a:solidFill>
                <a:latin typeface="Times New Roman"/>
                <a:ea typeface="Times New Roman"/>
                <a:cs typeface="Times New Roman"/>
                <a:sym typeface="Times New Roman"/>
              </a:defRPr>
            </a:lvl1pPr>
          </a:lstStyle>
          <a:p>
            <a:pPr/>
            <a:r>
              <a:t>body</a:t>
            </a:r>
          </a:p>
        </p:txBody>
      </p:sp>
      <p:sp>
        <p:nvSpPr>
          <p:cNvPr id="137" name="ZoneTexte 10"/>
          <p:cNvSpPr txBox="1"/>
          <p:nvPr/>
        </p:nvSpPr>
        <p:spPr>
          <a:xfrm>
            <a:off x="6718003" y="3776083"/>
            <a:ext cx="1630325" cy="300867"/>
          </a:xfrm>
          <a:prstGeom prst="rect">
            <a:avLst/>
          </a:prstGeom>
          <a:solidFill>
            <a:schemeClr val="accent1"/>
          </a:solidFill>
          <a:ln w="25400">
            <a:solidFill>
              <a:srgbClr val="3061B2"/>
            </a:solidFill>
          </a:ln>
          <a:extLst>
            <a:ext uri="{C572A759-6A51-4108-AA02-DFA0A04FC94B}">
              <ma14:wrappingTextBoxFlag xmlns:ma14="http://schemas.microsoft.com/office/mac/drawingml/2011/main" val="1"/>
            </a:ext>
          </a:extLst>
        </p:spPr>
        <p:txBody>
          <a:bodyPr lIns="45719" rIns="45719">
            <a:spAutoFit/>
          </a:bodyPr>
          <a:lstStyle>
            <a:lvl1pPr>
              <a:defRPr b="1" sz="1200">
                <a:solidFill>
                  <a:srgbClr val="FFFFFF"/>
                </a:solidFill>
                <a:latin typeface="Times New Roman"/>
                <a:ea typeface="Times New Roman"/>
                <a:cs typeface="Times New Roman"/>
                <a:sym typeface="Times New Roman"/>
              </a:defRPr>
            </a:lvl1pPr>
          </a:lstStyle>
          <a:p>
            <a:pPr/>
            <a:r>
              <a:t>p</a:t>
            </a:r>
          </a:p>
        </p:txBody>
      </p:sp>
      <p:sp>
        <p:nvSpPr>
          <p:cNvPr id="138" name="ZoneTexte 12"/>
          <p:cNvSpPr txBox="1"/>
          <p:nvPr/>
        </p:nvSpPr>
        <p:spPr>
          <a:xfrm>
            <a:off x="7017487" y="4126834"/>
            <a:ext cx="1318438" cy="300867"/>
          </a:xfrm>
          <a:prstGeom prst="rect">
            <a:avLst/>
          </a:prstGeom>
          <a:solidFill>
            <a:schemeClr val="accent4"/>
          </a:solidFill>
          <a:ln w="25400">
            <a:solidFill>
              <a:srgbClr val="BA7D2F"/>
            </a:solidFill>
          </a:ln>
          <a:extLst>
            <a:ext uri="{C572A759-6A51-4108-AA02-DFA0A04FC94B}">
              <ma14:wrappingTextBoxFlag xmlns:ma14="http://schemas.microsoft.com/office/mac/drawingml/2011/main" val="1"/>
            </a:ext>
          </a:extLst>
        </p:spPr>
        <p:txBody>
          <a:bodyPr lIns="45719" rIns="45719">
            <a:spAutoFit/>
          </a:bodyPr>
          <a:lstStyle>
            <a:lvl1pPr>
              <a:defRPr b="1" sz="1200">
                <a:solidFill>
                  <a:srgbClr val="FFFFFF"/>
                </a:solidFill>
                <a:latin typeface="Times New Roman"/>
                <a:ea typeface="Times New Roman"/>
                <a:cs typeface="Times New Roman"/>
                <a:sym typeface="Times New Roman"/>
              </a:defRPr>
            </a:lvl1pPr>
          </a:lstStyle>
          <a:p>
            <a:pPr/>
            <a:r>
              <a:t>#text</a:t>
            </a:r>
          </a:p>
        </p:txBody>
      </p:sp>
      <p:sp>
        <p:nvSpPr>
          <p:cNvPr id="139" name="ZoneTexte 14"/>
          <p:cNvSpPr txBox="1"/>
          <p:nvPr/>
        </p:nvSpPr>
        <p:spPr>
          <a:xfrm>
            <a:off x="7017487" y="3032113"/>
            <a:ext cx="1318438" cy="300867"/>
          </a:xfrm>
          <a:prstGeom prst="rect">
            <a:avLst/>
          </a:prstGeom>
          <a:solidFill>
            <a:schemeClr val="accent4"/>
          </a:solidFill>
          <a:ln w="25400">
            <a:solidFill>
              <a:srgbClr val="BA7D2F"/>
            </a:solidFill>
          </a:ln>
          <a:extLst>
            <a:ext uri="{C572A759-6A51-4108-AA02-DFA0A04FC94B}">
              <ma14:wrappingTextBoxFlag xmlns:ma14="http://schemas.microsoft.com/office/mac/drawingml/2011/main" val="1"/>
            </a:ext>
          </a:extLst>
        </p:spPr>
        <p:txBody>
          <a:bodyPr lIns="45719" rIns="45719">
            <a:spAutoFit/>
          </a:bodyPr>
          <a:lstStyle>
            <a:lvl1pPr>
              <a:defRPr b="1" sz="1200">
                <a:solidFill>
                  <a:srgbClr val="FFFFFF"/>
                </a:solidFill>
                <a:latin typeface="Times New Roman"/>
                <a:ea typeface="Times New Roman"/>
                <a:cs typeface="Times New Roman"/>
                <a:sym typeface="Times New Roman"/>
              </a:defRPr>
            </a:lvl1pPr>
          </a:lstStyle>
          <a:p>
            <a:pPr/>
            <a:r>
              <a:t>#text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Parcourir le DOM</a:t>
            </a:r>
          </a:p>
        </p:txBody>
      </p:sp>
      <p:sp>
        <p:nvSpPr>
          <p:cNvPr id="142" name="ZoneTexte 4"/>
          <p:cNvSpPr txBox="1"/>
          <p:nvPr/>
        </p:nvSpPr>
        <p:spPr>
          <a:xfrm>
            <a:off x="526027" y="981118"/>
            <a:ext cx="4861491" cy="8891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Clr>
                <a:srgbClr val="000000"/>
              </a:buClr>
              <a:buSzPct val="100000"/>
              <a:buChar char="✓"/>
              <a:defRPr>
                <a:latin typeface="Times New Roman"/>
                <a:ea typeface="Times New Roman"/>
                <a:cs typeface="Times New Roman"/>
                <a:sym typeface="Times New Roman"/>
              </a:defRPr>
            </a:pPr>
            <a:r>
              <a:t>Le </a:t>
            </a:r>
            <a:r>
              <a:rPr b="1"/>
              <a:t>DOM</a:t>
            </a:r>
            <a:r>
              <a:t> nous permet de faire n'importe quoi avec les éléments et leur contenu, mais nous devons d'abord atteindre l'objet </a:t>
            </a:r>
            <a:r>
              <a:rPr b="1"/>
              <a:t>DOM</a:t>
            </a:r>
            <a:r>
              <a:t> correspondant.</a:t>
            </a:r>
          </a:p>
        </p:txBody>
      </p:sp>
      <p:sp>
        <p:nvSpPr>
          <p:cNvPr id="143" name="Rectangle 1"/>
          <p:cNvSpPr txBox="1"/>
          <p:nvPr/>
        </p:nvSpPr>
        <p:spPr>
          <a:xfrm>
            <a:off x="616405" y="2335630"/>
            <a:ext cx="4484034" cy="119015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lnSpc>
                <a:spcPct val="150000"/>
              </a:lnSpc>
              <a:buSzPct val="100000"/>
              <a:buChar char="✓"/>
              <a:defRPr>
                <a:latin typeface="Times New Roman"/>
                <a:ea typeface="Times New Roman"/>
                <a:cs typeface="Times New Roman"/>
                <a:sym typeface="Times New Roman"/>
              </a:defRPr>
            </a:pPr>
            <a:r>
              <a:t>Toutes les opérations sur le </a:t>
            </a:r>
            <a:r>
              <a:rPr b="1"/>
              <a:t>DOM</a:t>
            </a:r>
            <a:r>
              <a:t> commencent par l'objet </a:t>
            </a:r>
            <a:r>
              <a:rPr b="1">
                <a:solidFill>
                  <a:srgbClr val="EF8600"/>
                </a:solidFill>
              </a:rPr>
              <a:t>document</a:t>
            </a:r>
            <a:r>
              <a:t>. C'est le principal "point d'entrée" de </a:t>
            </a:r>
            <a:r>
              <a:rPr b="1"/>
              <a:t>DOM</a:t>
            </a:r>
            <a:r>
              <a:t>. De là, nous pouvons accéder à n'importe quel nœud.</a:t>
            </a:r>
          </a:p>
        </p:txBody>
      </p:sp>
      <p:pic>
        <p:nvPicPr>
          <p:cNvPr id="144" name="Image 6" descr="Image 6"/>
          <p:cNvPicPr>
            <a:picLocks noChangeAspect="1"/>
          </p:cNvPicPr>
          <p:nvPr/>
        </p:nvPicPr>
        <p:blipFill>
          <a:blip r:embed="rId2">
            <a:extLst/>
          </a:blip>
          <a:stretch>
            <a:fillRect/>
          </a:stretch>
        </p:blipFill>
        <p:spPr>
          <a:xfrm>
            <a:off x="5433236" y="611786"/>
            <a:ext cx="3476626" cy="36195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Google Shape;164;p25"/>
          <p:cNvSpPr txBox="1"/>
          <p:nvPr/>
        </p:nvSpPr>
        <p:spPr>
          <a:xfrm>
            <a:off x="724856" y="381010"/>
            <a:ext cx="6297167"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Enfants : childNodes, firstChild, lastChild</a:t>
            </a:r>
          </a:p>
        </p:txBody>
      </p:sp>
      <p:sp>
        <p:nvSpPr>
          <p:cNvPr id="147" name="Rectangle 1"/>
          <p:cNvSpPr txBox="1"/>
          <p:nvPr/>
        </p:nvSpPr>
        <p:spPr>
          <a:xfrm>
            <a:off x="593489" y="806377"/>
            <a:ext cx="8127143" cy="1303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Il y a deux termes que nous utiliserons à partir de maintenant :</a:t>
            </a:r>
          </a:p>
          <a:p>
            <a:pPr>
              <a:defRPr>
                <a:latin typeface="Times New Roman"/>
                <a:ea typeface="Times New Roman"/>
                <a:cs typeface="Times New Roman"/>
                <a:sym typeface="Times New Roman"/>
              </a:defRPr>
            </a:pPr>
          </a:p>
          <a:p>
            <a:pPr marL="285750" indent="-285750">
              <a:buSzPct val="100000"/>
              <a:buChar char="✓"/>
              <a:defRPr b="1">
                <a:latin typeface="Times New Roman"/>
                <a:ea typeface="Times New Roman"/>
                <a:cs typeface="Times New Roman"/>
                <a:sym typeface="Times New Roman"/>
              </a:defRPr>
            </a:pPr>
            <a:r>
              <a:t>Nœuds enfants (ou enfants)</a:t>
            </a:r>
            <a:r>
              <a:rPr b="0"/>
              <a:t> - éléments qui sont des enfants directs. En d'autres termes, ils sont imbriqués exactement dans celui donné. Par exemple, </a:t>
            </a:r>
            <a:r>
              <a:t>&lt;head&gt;</a:t>
            </a:r>
            <a:r>
              <a:rPr b="0"/>
              <a:t>et </a:t>
            </a:r>
            <a:r>
              <a:t>&lt;body&gt; </a:t>
            </a:r>
            <a:r>
              <a:rPr b="0"/>
              <a:t>sont des enfants de </a:t>
            </a:r>
            <a:r>
              <a:t>&lt;html&gt; </a:t>
            </a:r>
            <a:r>
              <a:rPr b="0"/>
              <a:t>l'élément. </a:t>
            </a:r>
            <a:endParaRPr b="0"/>
          </a:p>
          <a:p>
            <a:pPr marL="285750" indent="-285750">
              <a:buSzPct val="100000"/>
              <a:buChar char="✓"/>
              <a:defRPr b="1">
                <a:latin typeface="Times New Roman"/>
                <a:ea typeface="Times New Roman"/>
                <a:cs typeface="Times New Roman"/>
                <a:sym typeface="Times New Roman"/>
              </a:defRPr>
            </a:pPr>
            <a:r>
              <a:t>Descendants</a:t>
            </a:r>
            <a:r>
              <a:rPr b="0"/>
              <a:t> - tous les éléments imbriqués dans celui donné, y compris les enfants, leurs enfants, etc. </a:t>
            </a:r>
            <a:endParaRPr b="0"/>
          </a:p>
        </p:txBody>
      </p:sp>
      <p:pic>
        <p:nvPicPr>
          <p:cNvPr id="148" name="Image 3" descr="Image 3"/>
          <p:cNvPicPr>
            <a:picLocks noChangeAspect="1"/>
          </p:cNvPicPr>
          <p:nvPr/>
        </p:nvPicPr>
        <p:blipFill>
          <a:blip r:embed="rId2">
            <a:extLst/>
          </a:blip>
          <a:stretch>
            <a:fillRect/>
          </a:stretch>
        </p:blipFill>
        <p:spPr>
          <a:xfrm>
            <a:off x="4572000" y="2021082"/>
            <a:ext cx="4107699" cy="1944001"/>
          </a:xfrm>
          <a:prstGeom prst="rect">
            <a:avLst/>
          </a:prstGeom>
          <a:ln w="12700">
            <a:miter lim="400000"/>
          </a:ln>
        </p:spPr>
      </p:pic>
      <p:sp>
        <p:nvSpPr>
          <p:cNvPr id="149" name="Rectangle 1"/>
          <p:cNvSpPr txBox="1"/>
          <p:nvPr/>
        </p:nvSpPr>
        <p:spPr>
          <a:xfrm>
            <a:off x="620853" y="2341538"/>
            <a:ext cx="3905427" cy="1303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Veuillez noter ici un détail intéressant. Si nous exécutons l'exemple ci-dessus, le dernier élément affiché est </a:t>
            </a:r>
            <a:r>
              <a:rPr b="1"/>
              <a:t>&lt;script&gt;. </a:t>
            </a:r>
            <a:r>
              <a:t>En fait, le document contient plus de choses ci-dessous, mais au moment de l'exécution du script, le navigateur ne l'a pas encore lu, donc le script ne le voit pas.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oogle Shape;164;p25"/>
          <p:cNvSpPr txBox="1"/>
          <p:nvPr/>
        </p:nvSpPr>
        <p:spPr>
          <a:xfrm>
            <a:off x="724856" y="400514"/>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Frères et sœurs et le parent</a:t>
            </a:r>
          </a:p>
        </p:txBody>
      </p:sp>
      <p:sp>
        <p:nvSpPr>
          <p:cNvPr id="152" name="ZoneTexte 4"/>
          <p:cNvSpPr txBox="1"/>
          <p:nvPr/>
        </p:nvSpPr>
        <p:spPr>
          <a:xfrm>
            <a:off x="683673" y="918604"/>
            <a:ext cx="5958487"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Les frères et sœurs (</a:t>
            </a:r>
            <a:r>
              <a:rPr b="1">
                <a:solidFill>
                  <a:srgbClr val="EF8600"/>
                </a:solidFill>
              </a:rPr>
              <a:t>siblings</a:t>
            </a:r>
            <a:r>
              <a:t>) sont des nœuds qui sont les enfants du même parent.</a:t>
            </a:r>
          </a:p>
        </p:txBody>
      </p:sp>
      <p:sp>
        <p:nvSpPr>
          <p:cNvPr id="153" name="Rectangle 1"/>
          <p:cNvSpPr txBox="1"/>
          <p:nvPr/>
        </p:nvSpPr>
        <p:spPr>
          <a:xfrm>
            <a:off x="683675" y="1332701"/>
            <a:ext cx="3842606"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Par exemple, </a:t>
            </a:r>
            <a:r>
              <a:rPr b="1"/>
              <a:t>&lt;head&gt; </a:t>
            </a:r>
            <a:r>
              <a:t>et </a:t>
            </a:r>
            <a:r>
              <a:rPr b="1"/>
              <a:t>&lt;body&gt; </a:t>
            </a:r>
            <a:r>
              <a:t>sont frères :</a:t>
            </a:r>
          </a:p>
        </p:txBody>
      </p:sp>
      <p:pic>
        <p:nvPicPr>
          <p:cNvPr id="154" name="Image 5" descr="Image 5"/>
          <p:cNvPicPr>
            <a:picLocks noChangeAspect="1"/>
          </p:cNvPicPr>
          <p:nvPr/>
        </p:nvPicPr>
        <p:blipFill>
          <a:blip r:embed="rId2">
            <a:extLst/>
          </a:blip>
          <a:stretch>
            <a:fillRect/>
          </a:stretch>
        </p:blipFill>
        <p:spPr>
          <a:xfrm>
            <a:off x="5975498" y="1320675"/>
            <a:ext cx="2189287" cy="432001"/>
          </a:xfrm>
          <a:prstGeom prst="rect">
            <a:avLst/>
          </a:prstGeom>
          <a:ln w="12700">
            <a:miter lim="400000"/>
          </a:ln>
        </p:spPr>
      </p:pic>
      <p:sp>
        <p:nvSpPr>
          <p:cNvPr id="155" name="Rectangle 2"/>
          <p:cNvSpPr txBox="1"/>
          <p:nvPr/>
        </p:nvSpPr>
        <p:spPr>
          <a:xfrm>
            <a:off x="683674" y="1744425"/>
            <a:ext cx="5384327"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171450" indent="-171450">
              <a:buSzPct val="100000"/>
              <a:buChar char="✓"/>
              <a:defRPr b="1">
                <a:latin typeface="Times New Roman"/>
                <a:ea typeface="Times New Roman"/>
                <a:cs typeface="Times New Roman"/>
                <a:sym typeface="Times New Roman"/>
              </a:defRPr>
            </a:pPr>
            <a:r>
              <a:t>&lt;body&gt; </a:t>
            </a:r>
            <a:r>
              <a:rPr b="0"/>
              <a:t>est dit être le "prochain" ou "droit" frère de </a:t>
            </a:r>
            <a:r>
              <a:t>&lt;head&gt;, </a:t>
            </a:r>
          </a:p>
          <a:p>
            <a:pPr marL="171450" indent="-171450">
              <a:buSzPct val="100000"/>
              <a:buChar char="✓"/>
              <a:defRPr b="1">
                <a:latin typeface="Times New Roman"/>
                <a:ea typeface="Times New Roman"/>
                <a:cs typeface="Times New Roman"/>
                <a:sym typeface="Times New Roman"/>
              </a:defRPr>
            </a:pPr>
            <a:r>
              <a:t>&lt;head&gt; </a:t>
            </a:r>
            <a:r>
              <a:rPr b="0"/>
              <a:t>est dit être le frère "précédent" ou "gauche" de </a:t>
            </a:r>
            <a:r>
              <a:t>&lt;body&gt;</a:t>
            </a:r>
          </a:p>
        </p:txBody>
      </p:sp>
      <p:sp>
        <p:nvSpPr>
          <p:cNvPr id="156" name="Rectangle 3"/>
          <p:cNvSpPr txBox="1"/>
          <p:nvPr/>
        </p:nvSpPr>
        <p:spPr>
          <a:xfrm>
            <a:off x="683673" y="2321285"/>
            <a:ext cx="5022046"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a:latin typeface="Times New Roman"/>
                <a:ea typeface="Times New Roman"/>
                <a:cs typeface="Times New Roman"/>
                <a:sym typeface="Times New Roman"/>
              </a:defRPr>
            </a:pPr>
            <a:r>
              <a:t>Le prochain frère est dans la propriété </a:t>
            </a:r>
            <a:r>
              <a:rPr b="1">
                <a:solidFill>
                  <a:srgbClr val="EF8600"/>
                </a:solidFill>
              </a:rPr>
              <a:t>nextSibling</a:t>
            </a:r>
            <a:r>
              <a:t>, </a:t>
            </a:r>
          </a:p>
          <a:p>
            <a:pPr marL="285750" indent="-285750">
              <a:buSzPct val="100000"/>
              <a:buChar char="✓"/>
              <a:defRPr>
                <a:latin typeface="Times New Roman"/>
                <a:ea typeface="Times New Roman"/>
                <a:cs typeface="Times New Roman"/>
                <a:sym typeface="Times New Roman"/>
              </a:defRPr>
            </a:pPr>
            <a:r>
              <a:t>Le précédent est  dans </a:t>
            </a:r>
            <a:r>
              <a:rPr b="1">
                <a:solidFill>
                  <a:srgbClr val="EF8600"/>
                </a:solidFill>
              </a:rPr>
              <a:t>previousSibling</a:t>
            </a:r>
            <a:r>
              <a:t>.</a:t>
            </a:r>
          </a:p>
          <a:p>
            <a:pPr marL="285750" indent="-285750">
              <a:buSzPct val="100000"/>
              <a:buChar char="✓"/>
              <a:defRPr>
                <a:latin typeface="Times New Roman"/>
                <a:ea typeface="Times New Roman"/>
                <a:cs typeface="Times New Roman"/>
                <a:sym typeface="Times New Roman"/>
              </a:defRPr>
            </a:pPr>
            <a:r>
              <a:t>Le parent est dans la propriété </a:t>
            </a:r>
            <a:r>
              <a:rPr b="1">
                <a:solidFill>
                  <a:srgbClr val="EF8600"/>
                </a:solidFill>
              </a:rPr>
              <a:t>parentNode</a:t>
            </a:r>
          </a:p>
        </p:txBody>
      </p:sp>
      <p:pic>
        <p:nvPicPr>
          <p:cNvPr id="157" name="Image 9" descr="Image 9"/>
          <p:cNvPicPr>
            <a:picLocks noChangeAspect="1"/>
          </p:cNvPicPr>
          <p:nvPr/>
        </p:nvPicPr>
        <p:blipFill>
          <a:blip r:embed="rId3">
            <a:extLst/>
          </a:blip>
          <a:stretch>
            <a:fillRect/>
          </a:stretch>
        </p:blipFill>
        <p:spPr>
          <a:xfrm>
            <a:off x="724857" y="3230979"/>
            <a:ext cx="4701176" cy="10800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oogle Shape;164;p25"/>
          <p:cNvSpPr txBox="1"/>
          <p:nvPr/>
        </p:nvSpPr>
        <p:spPr>
          <a:xfrm>
            <a:off x="858546" y="427120"/>
            <a:ext cx="6169576"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Navigation par élément uniquement</a:t>
            </a:r>
          </a:p>
        </p:txBody>
      </p:sp>
      <p:sp>
        <p:nvSpPr>
          <p:cNvPr id="160" name="Rectangle 1"/>
          <p:cNvSpPr txBox="1"/>
          <p:nvPr/>
        </p:nvSpPr>
        <p:spPr>
          <a:xfrm>
            <a:off x="624105" y="934479"/>
            <a:ext cx="7895788"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Les propriétés de navigation répertoriées ci-dessus font référence à </a:t>
            </a:r>
            <a:r>
              <a:rPr b="1" i="1"/>
              <a:t>tous les</a:t>
            </a:r>
            <a:r>
              <a:rPr b="1"/>
              <a:t> nœuds</a:t>
            </a:r>
            <a:r>
              <a:t>. Par exemple, </a:t>
            </a:r>
            <a:r>
              <a:rPr b="1"/>
              <a:t>childNodes</a:t>
            </a:r>
            <a:r>
              <a:t>  nous pouvons voir à la fois des nœuds de texte, des nœuds d'élément et même des nœuds de commentaire s'ils existent.</a:t>
            </a:r>
          </a:p>
        </p:txBody>
      </p:sp>
      <p:sp>
        <p:nvSpPr>
          <p:cNvPr id="161" name="ZoneTexte 5"/>
          <p:cNvSpPr txBox="1"/>
          <p:nvPr/>
        </p:nvSpPr>
        <p:spPr>
          <a:xfrm>
            <a:off x="624105" y="1746420"/>
            <a:ext cx="7895788"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Mais pour de nombreuses tâches, nous ne voulons pas de nœuds de texte ou de commentaire. Nous voulons manipuler des nœuds d'éléments qui représentent des balises et forment la structure de la page.</a:t>
            </a:r>
          </a:p>
        </p:txBody>
      </p:sp>
      <p:sp>
        <p:nvSpPr>
          <p:cNvPr id="162" name="Rectangle 2"/>
          <p:cNvSpPr txBox="1"/>
          <p:nvPr/>
        </p:nvSpPr>
        <p:spPr>
          <a:xfrm>
            <a:off x="624104" y="2331022"/>
            <a:ext cx="4869739" cy="19126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a:latin typeface="Times New Roman"/>
                <a:ea typeface="Times New Roman"/>
                <a:cs typeface="Times New Roman"/>
                <a:sym typeface="Times New Roman"/>
              </a:defRPr>
            </a:pPr>
          </a:p>
          <a:p>
            <a:pPr marL="285750" indent="-285750">
              <a:buSzPct val="100000"/>
              <a:buChar char="✓"/>
              <a:defRPr b="1">
                <a:solidFill>
                  <a:srgbClr val="EF8600"/>
                </a:solidFill>
                <a:latin typeface="Times New Roman"/>
                <a:ea typeface="Times New Roman"/>
                <a:cs typeface="Times New Roman"/>
                <a:sym typeface="Times New Roman"/>
              </a:defRPr>
            </a:pPr>
            <a:r>
              <a:t>Children</a:t>
            </a:r>
            <a:r>
              <a:rPr b="0">
                <a:solidFill>
                  <a:srgbClr val="000000"/>
                </a:solidFill>
              </a:rPr>
              <a:t> : uniquement les enfants qui sont des nœuds d'élément. </a:t>
            </a:r>
            <a:endParaRPr b="0">
              <a:solidFill>
                <a:srgbClr val="000000"/>
              </a:solidFill>
            </a:endParaRPr>
          </a:p>
          <a:p>
            <a:pPr marL="285750" indent="-285750">
              <a:buSzPct val="100000"/>
              <a:buChar char="✓"/>
              <a:defRPr b="1">
                <a:solidFill>
                  <a:srgbClr val="EF8600"/>
                </a:solidFill>
                <a:latin typeface="Times New Roman"/>
                <a:ea typeface="Times New Roman"/>
                <a:cs typeface="Times New Roman"/>
                <a:sym typeface="Times New Roman"/>
              </a:defRPr>
            </a:pPr>
            <a:r>
              <a:t>firstElementChild, lastElementChild</a:t>
            </a:r>
            <a:r>
              <a:rPr b="0">
                <a:solidFill>
                  <a:srgbClr val="000000"/>
                </a:solidFill>
              </a:rPr>
              <a:t> : enfants du premier et du dernier élément. </a:t>
            </a:r>
            <a:endParaRPr b="0">
              <a:solidFill>
                <a:srgbClr val="000000"/>
              </a:solidFill>
            </a:endParaRPr>
          </a:p>
          <a:p>
            <a:pPr marL="285750" indent="-285750">
              <a:buSzPct val="100000"/>
              <a:buChar char="✓"/>
              <a:defRPr b="1">
                <a:solidFill>
                  <a:srgbClr val="EF8600"/>
                </a:solidFill>
                <a:latin typeface="Times New Roman"/>
                <a:ea typeface="Times New Roman"/>
                <a:cs typeface="Times New Roman"/>
                <a:sym typeface="Times New Roman"/>
              </a:defRPr>
            </a:pPr>
            <a:r>
              <a:t>previousElementSibling, nextElementSibling </a:t>
            </a:r>
            <a:r>
              <a:rPr b="0">
                <a:solidFill>
                  <a:srgbClr val="000000"/>
                </a:solidFill>
              </a:rPr>
              <a:t>: éléments voisins. </a:t>
            </a:r>
            <a:endParaRPr b="0">
              <a:solidFill>
                <a:srgbClr val="000000"/>
              </a:solidFill>
            </a:endParaRPr>
          </a:p>
          <a:p>
            <a:pPr marL="285750" indent="-285750">
              <a:buSzPct val="100000"/>
              <a:buChar char="✓"/>
              <a:defRPr b="1">
                <a:solidFill>
                  <a:srgbClr val="EF8600"/>
                </a:solidFill>
                <a:latin typeface="Times New Roman"/>
                <a:ea typeface="Times New Roman"/>
                <a:cs typeface="Times New Roman"/>
                <a:sym typeface="Times New Roman"/>
              </a:defRPr>
            </a:pPr>
            <a:r>
              <a:t>parentElement</a:t>
            </a:r>
            <a:r>
              <a:rPr b="0">
                <a:solidFill>
                  <a:srgbClr val="000000"/>
                </a:solidFill>
              </a:rPr>
              <a:t> :  élément parent. </a:t>
            </a:r>
            <a:endParaRPr b="0">
              <a:solidFill>
                <a:srgbClr val="000000"/>
              </a:solidFill>
            </a:endParaRPr>
          </a:p>
        </p:txBody>
      </p:sp>
      <p:pic>
        <p:nvPicPr>
          <p:cNvPr id="163" name="Image 6" descr="Image 6"/>
          <p:cNvPicPr>
            <a:picLocks noChangeAspect="1"/>
          </p:cNvPicPr>
          <p:nvPr/>
        </p:nvPicPr>
        <p:blipFill>
          <a:blip r:embed="rId2">
            <a:extLst/>
          </a:blip>
          <a:stretch>
            <a:fillRect/>
          </a:stretch>
        </p:blipFill>
        <p:spPr>
          <a:xfrm>
            <a:off x="5539563" y="2473543"/>
            <a:ext cx="3089905" cy="21600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Google Shape;164;p25"/>
          <p:cNvSpPr txBox="1"/>
          <p:nvPr/>
        </p:nvSpPr>
        <p:spPr>
          <a:xfrm>
            <a:off x="858545" y="427120"/>
            <a:ext cx="7402953"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Recherche : getElement*, querySelector*</a:t>
            </a:r>
          </a:p>
        </p:txBody>
      </p:sp>
      <p:sp>
        <p:nvSpPr>
          <p:cNvPr id="166" name="ZoneTexte 4"/>
          <p:cNvSpPr txBox="1"/>
          <p:nvPr/>
        </p:nvSpPr>
        <p:spPr>
          <a:xfrm>
            <a:off x="904266" y="1032770"/>
            <a:ext cx="7704916"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Les propriétés de navigation DOM sont excellentes lorsque les éléments sont proches les uns des autres. Et s'ils ne le sont pas ? Comment récupérer un élément arbitraire de la page ?</a:t>
            </a:r>
          </a:p>
        </p:txBody>
      </p:sp>
      <p:sp>
        <p:nvSpPr>
          <p:cNvPr id="167" name="ZoneTexte 6"/>
          <p:cNvSpPr txBox="1"/>
          <p:nvPr/>
        </p:nvSpPr>
        <p:spPr>
          <a:xfrm>
            <a:off x="904265" y="1638420"/>
            <a:ext cx="5705997"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Il existe 6 méthodes principales pour rechercher des nœuds dans DOM :</a:t>
            </a:r>
          </a:p>
        </p:txBody>
      </p:sp>
      <p:graphicFrame>
        <p:nvGraphicFramePr>
          <p:cNvPr id="168" name="Tableau 3"/>
          <p:cNvGraphicFramePr/>
          <p:nvPr/>
        </p:nvGraphicFramePr>
        <p:xfrm>
          <a:off x="2690036" y="2173839"/>
          <a:ext cx="3569736" cy="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40147"/>
                <a:gridCol w="1629587"/>
              </a:tblGrid>
              <a:tr h="50800">
                <a:tc>
                  <a:txBody>
                    <a:bodyPr/>
                    <a:lstStyle/>
                    <a:p>
                      <a:pPr algn="l">
                        <a:defRPr sz="1800"/>
                      </a:pPr>
                      <a:r>
                        <a:rPr b="1" sz="1200"/>
                        <a:t>Méthode</a:t>
                      </a:r>
                    </a:p>
                  </a:txBody>
                  <a:tcPr marL="45720" marR="45720" marT="45720" marB="4572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FFF1E8"/>
                    </a:solidFill>
                  </a:tcPr>
                </a:tc>
                <a:tc>
                  <a:txBody>
                    <a:bodyPr/>
                    <a:lstStyle/>
                    <a:p>
                      <a:pPr algn="l">
                        <a:defRPr sz="1800"/>
                      </a:pPr>
                      <a:r>
                        <a:rPr b="1" sz="1200"/>
                        <a:t>Recherches par...</a:t>
                      </a:r>
                    </a:p>
                  </a:txBody>
                  <a:tcPr marL="45720" marR="45720" marT="45720" marB="4572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FFF1E8"/>
                    </a:solidFill>
                  </a:tcPr>
                </a:tc>
              </a:tr>
              <a:tr h="50800">
                <a:tc>
                  <a:txBody>
                    <a:bodyPr/>
                    <a:lstStyle/>
                    <a:p>
                      <a:pPr algn="l">
                        <a:defRPr sz="1800"/>
                      </a:pPr>
                      <a:r>
                        <a:rPr sz="1200"/>
                        <a:t>querySelector</a:t>
                      </a:r>
                    </a:p>
                  </a:txBody>
                  <a:tcPr marL="45720" marR="45720" marT="45720" marB="4572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FFF1E8"/>
                    </a:solidFill>
                  </a:tcPr>
                </a:tc>
                <a:tc>
                  <a:txBody>
                    <a:bodyPr/>
                    <a:lstStyle/>
                    <a:p>
                      <a:pPr algn="l">
                        <a:defRPr sz="1800"/>
                      </a:pPr>
                      <a:r>
                        <a:rPr sz="1200"/>
                        <a:t>CSS-sélecteur</a:t>
                      </a:r>
                    </a:p>
                  </a:txBody>
                  <a:tcPr marL="45720" marR="45720" marT="45720" marB="4572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FFF1E8"/>
                    </a:solidFill>
                  </a:tcPr>
                </a:tc>
              </a:tr>
              <a:tr h="50800">
                <a:tc>
                  <a:txBody>
                    <a:bodyPr/>
                    <a:lstStyle/>
                    <a:p>
                      <a:pPr algn="l">
                        <a:defRPr sz="1800"/>
                      </a:pPr>
                      <a:r>
                        <a:rPr sz="1200"/>
                        <a:t>querySelectorAll</a:t>
                      </a:r>
                    </a:p>
                  </a:txBody>
                  <a:tcPr marL="45720" marR="45720" marT="45720" marB="4572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FFF1E8"/>
                    </a:solidFill>
                  </a:tcPr>
                </a:tc>
                <a:tc>
                  <a:txBody>
                    <a:bodyPr/>
                    <a:lstStyle/>
                    <a:p>
                      <a:pPr algn="l">
                        <a:defRPr sz="1800"/>
                      </a:pPr>
                      <a:r>
                        <a:rPr sz="1200"/>
                        <a:t>CSS-sélecteur</a:t>
                      </a:r>
                    </a:p>
                  </a:txBody>
                  <a:tcPr marL="45720" marR="45720" marT="45720" marB="4572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FFF1E8"/>
                    </a:solidFill>
                  </a:tcPr>
                </a:tc>
              </a:tr>
              <a:tr h="50800">
                <a:tc>
                  <a:txBody>
                    <a:bodyPr/>
                    <a:lstStyle/>
                    <a:p>
                      <a:pPr algn="l">
                        <a:defRPr sz="1800"/>
                      </a:pPr>
                      <a:r>
                        <a:rPr sz="1200"/>
                        <a:t>getElementById</a:t>
                      </a:r>
                    </a:p>
                  </a:txBody>
                  <a:tcPr marL="45720" marR="45720" marT="45720" marB="4572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FFF1E8"/>
                    </a:solidFill>
                  </a:tcPr>
                </a:tc>
                <a:tc>
                  <a:txBody>
                    <a:bodyPr/>
                    <a:lstStyle/>
                    <a:p>
                      <a:pPr algn="l">
                        <a:defRPr sz="1800"/>
                      </a:pPr>
                      <a:r>
                        <a:rPr sz="1200"/>
                        <a:t>id</a:t>
                      </a:r>
                    </a:p>
                  </a:txBody>
                  <a:tcPr marL="45720" marR="45720" marT="45720" marB="4572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FFF1E8"/>
                    </a:solidFill>
                  </a:tcPr>
                </a:tc>
              </a:tr>
              <a:tr h="50800">
                <a:tc>
                  <a:txBody>
                    <a:bodyPr/>
                    <a:lstStyle/>
                    <a:p>
                      <a:pPr algn="l">
                        <a:defRPr sz="1800"/>
                      </a:pPr>
                      <a:r>
                        <a:rPr sz="1200"/>
                        <a:t>getElementsByName</a:t>
                      </a:r>
                    </a:p>
                  </a:txBody>
                  <a:tcPr marL="45720" marR="45720" marT="45720" marB="4572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FFF1E8"/>
                    </a:solidFill>
                  </a:tcPr>
                </a:tc>
                <a:tc>
                  <a:txBody>
                    <a:bodyPr/>
                    <a:lstStyle/>
                    <a:p>
                      <a:pPr algn="l">
                        <a:defRPr sz="1800"/>
                      </a:pPr>
                      <a:r>
                        <a:rPr sz="1200"/>
                        <a:t>name</a:t>
                      </a:r>
                    </a:p>
                  </a:txBody>
                  <a:tcPr marL="45720" marR="45720" marT="45720" marB="4572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FFF1E8"/>
                    </a:solidFill>
                  </a:tcPr>
                </a:tc>
              </a:tr>
              <a:tr h="50800">
                <a:tc>
                  <a:txBody>
                    <a:bodyPr/>
                    <a:lstStyle/>
                    <a:p>
                      <a:pPr algn="l">
                        <a:defRPr sz="1800"/>
                      </a:pPr>
                      <a:r>
                        <a:rPr sz="1200"/>
                        <a:t>getElementsByTagName</a:t>
                      </a:r>
                    </a:p>
                  </a:txBody>
                  <a:tcPr marL="45720" marR="45720" marT="45720" marB="4572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FFF1E8"/>
                    </a:solidFill>
                  </a:tcPr>
                </a:tc>
                <a:tc>
                  <a:txBody>
                    <a:bodyPr/>
                    <a:lstStyle/>
                    <a:p>
                      <a:pPr algn="l">
                        <a:defRPr sz="1800"/>
                      </a:pPr>
                      <a:r>
                        <a:rPr sz="1200"/>
                        <a:t>étiquette ou'*'</a:t>
                      </a:r>
                    </a:p>
                  </a:txBody>
                  <a:tcPr marL="45720" marR="45720" marT="45720" marB="4572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FFF1E8"/>
                    </a:solidFill>
                  </a:tcPr>
                </a:tc>
              </a:tr>
              <a:tr h="50800">
                <a:tc>
                  <a:txBody>
                    <a:bodyPr/>
                    <a:lstStyle/>
                    <a:p>
                      <a:pPr algn="l">
                        <a:defRPr sz="1800"/>
                      </a:pPr>
                      <a:r>
                        <a:rPr sz="1200"/>
                        <a:t>getElementsByClassName</a:t>
                      </a:r>
                    </a:p>
                  </a:txBody>
                  <a:tcPr marL="45720" marR="45720" marT="45720" marB="4572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FFF1E8"/>
                    </a:solidFill>
                  </a:tcPr>
                </a:tc>
                <a:tc>
                  <a:txBody>
                    <a:bodyPr/>
                    <a:lstStyle/>
                    <a:p>
                      <a:pPr algn="l">
                        <a:defRPr sz="1800"/>
                      </a:pPr>
                      <a:r>
                        <a:rPr sz="1200"/>
                        <a:t>classer</a:t>
                      </a:r>
                    </a:p>
                  </a:txBody>
                  <a:tcPr marL="45720" marR="45720" marT="45720" marB="4572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FFF1E8"/>
                    </a:solidFill>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