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inor">
          <a:srgbClr val="000000"/>
        </a:fontRef>
        <a:srgbClr val="000000"/>
      </a:tcTxStyle>
      <a:tcStyle>
        <a:tcBdr>
          <a:left>
            <a:ln w="9525" cap="flat">
              <a:solidFill>
                <a:srgbClr val="FEA83A"/>
              </a:solidFill>
              <a:prstDash val="solid"/>
              <a:round/>
            </a:ln>
          </a:left>
          <a:right>
            <a:ln w="9525" cap="flat">
              <a:solidFill>
                <a:srgbClr val="FEA83A"/>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9525" cap="flat">
              <a:solidFill>
                <a:srgbClr val="FEA83A"/>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wholeTbl>
    <a:band2H>
      <a:tcTxStyle b="def" i="def"/>
      <a:tcStyle>
        <a:tcBdr/>
        <a:fill>
          <a:solidFill>
            <a:srgbClr val="EBEEE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BEEE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exte du titre"/>
          <p:cNvSpPr txBox="1"/>
          <p:nvPr>
            <p:ph type="title"/>
          </p:nvPr>
        </p:nvSpPr>
        <p:spPr>
          <a:xfrm>
            <a:off x="311708" y="744574"/>
            <a:ext cx="8520601" cy="2052601"/>
          </a:xfrm>
          <a:prstGeom prst="rect">
            <a:avLst/>
          </a:prstGeom>
        </p:spPr>
        <p:txBody>
          <a:bodyPr anchor="b"/>
          <a:lstStyle>
            <a:lvl1pPr algn="ctr">
              <a:defRPr sz="5200"/>
            </a:lvl1pPr>
          </a:lstStyle>
          <a:p>
            <a:pPr/>
            <a:r>
              <a:t>Texte du titre</a:t>
            </a:r>
          </a:p>
        </p:txBody>
      </p:sp>
      <p:sp>
        <p:nvSpPr>
          <p:cNvPr id="12" name="Texte niveau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Texte niveau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Texte niveau 1</a:t>
            </a:r>
          </a:p>
          <a:p>
            <a:pPr lvl="1"/>
            <a:r>
              <a:t>Texte niveau 2</a:t>
            </a:r>
          </a:p>
          <a:p>
            <a:pPr lvl="2"/>
            <a:r>
              <a:t>Texte niveau 3</a:t>
            </a:r>
          </a:p>
          <a:p>
            <a:pPr lvl="3"/>
            <a:r>
              <a:t>Texte niveau 4</a:t>
            </a:r>
          </a:p>
          <a:p>
            <a:pPr lvl="4"/>
            <a:r>
              <a:t>Texte niveau 5</a:t>
            </a:r>
          </a:p>
        </p:txBody>
      </p:sp>
      <p:sp>
        <p:nvSpPr>
          <p:cNvPr id="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exte du titre"/>
          <p:cNvSpPr txBox="1"/>
          <p:nvPr>
            <p:ph type="title"/>
          </p:nvPr>
        </p:nvSpPr>
        <p:spPr>
          <a:xfrm>
            <a:off x="311708" y="744573"/>
            <a:ext cx="8520601" cy="2052604"/>
          </a:xfrm>
          <a:prstGeom prst="rect">
            <a:avLst/>
          </a:prstGeom>
        </p:spPr>
        <p:txBody>
          <a:bodyPr lIns="91422" tIns="91422" rIns="91422" bIns="91422" anchor="b"/>
          <a:lstStyle>
            <a:lvl1pPr algn="ctr">
              <a:defRPr sz="5200"/>
            </a:lvl1pPr>
          </a:lstStyle>
          <a:p>
            <a:pPr/>
            <a:r>
              <a:t>Texte du titre</a:t>
            </a:r>
          </a:p>
        </p:txBody>
      </p:sp>
      <p:sp>
        <p:nvSpPr>
          <p:cNvPr id="108" name="Texte niveau 1…"/>
          <p:cNvSpPr txBox="1"/>
          <p:nvPr>
            <p:ph type="body" sz="quarter" idx="1"/>
          </p:nvPr>
        </p:nvSpPr>
        <p:spPr>
          <a:xfrm>
            <a:off x="311698" y="2834125"/>
            <a:ext cx="8520604" cy="792603"/>
          </a:xfrm>
          <a:prstGeom prst="rect">
            <a:avLst/>
          </a:prstGeom>
        </p:spPr>
        <p:txBody>
          <a:bodyPr lIns="91422" tIns="91422" rIns="91422" bIns="91422"/>
          <a:lstStyle>
            <a:lvl1pPr marL="114300" indent="0" algn="ctr">
              <a:lnSpc>
                <a:spcPct val="100000"/>
              </a:lnSpc>
              <a:buClrTx/>
              <a:buSzTx/>
              <a:buFontTx/>
              <a:buNone/>
              <a:defRPr sz="2800">
                <a:solidFill>
                  <a:srgbClr val="585858"/>
                </a:solidFill>
              </a:defRPr>
            </a:lvl1pPr>
            <a:lvl2pPr marL="114300" indent="114300" algn="ctr">
              <a:lnSpc>
                <a:spcPct val="100000"/>
              </a:lnSpc>
              <a:buClrTx/>
              <a:buSzTx/>
              <a:buFontTx/>
              <a:buNone/>
              <a:defRPr sz="2800">
                <a:solidFill>
                  <a:srgbClr val="585858"/>
                </a:solidFill>
              </a:defRPr>
            </a:lvl2pPr>
            <a:lvl3pPr marL="114300" indent="114300" algn="ctr">
              <a:lnSpc>
                <a:spcPct val="100000"/>
              </a:lnSpc>
              <a:buClrTx/>
              <a:buSzTx/>
              <a:buFontTx/>
              <a:buNone/>
              <a:defRPr sz="2800">
                <a:solidFill>
                  <a:srgbClr val="585858"/>
                </a:solidFill>
              </a:defRPr>
            </a:lvl3pPr>
            <a:lvl4pPr marL="114300" indent="114300" algn="ctr">
              <a:lnSpc>
                <a:spcPct val="100000"/>
              </a:lnSpc>
              <a:buClrTx/>
              <a:buSzTx/>
              <a:buFontTx/>
              <a:buNone/>
              <a:defRPr sz="2800">
                <a:solidFill>
                  <a:srgbClr val="585858"/>
                </a:solidFill>
              </a:defRPr>
            </a:lvl4pPr>
            <a:lvl5pPr marL="114300" indent="114300" algn="ctr">
              <a:lnSpc>
                <a:spcPct val="100000"/>
              </a:lnSpc>
              <a:buClrTx/>
              <a:buSzTx/>
              <a:buFontTx/>
              <a:buNone/>
              <a:defRPr sz="2800">
                <a:solidFill>
                  <a:srgbClr val="585858"/>
                </a:solidFill>
              </a:defRPr>
            </a:lvl5pPr>
          </a:lstStyle>
          <a:p>
            <a:pPr/>
            <a:r>
              <a:t>Texte niveau 1</a:t>
            </a:r>
          </a:p>
          <a:p>
            <a:pPr lvl="1"/>
            <a:r>
              <a:t>Texte niveau 2</a:t>
            </a:r>
          </a:p>
          <a:p>
            <a:pPr lvl="2"/>
            <a:r>
              <a:t>Texte niveau 3</a:t>
            </a:r>
          </a:p>
          <a:p>
            <a:pPr lvl="3"/>
            <a:r>
              <a:t>Texte niveau 4</a:t>
            </a:r>
          </a:p>
          <a:p>
            <a:pPr lvl="4"/>
            <a:r>
              <a:t>Texte niveau 5</a:t>
            </a:r>
          </a:p>
        </p:txBody>
      </p:sp>
      <p:sp>
        <p:nvSpPr>
          <p:cNvPr id="109" name="Numéro de diapositive"/>
          <p:cNvSpPr txBox="1"/>
          <p:nvPr>
            <p:ph type="sldNum" sz="quarter" idx="2"/>
          </p:nvPr>
        </p:nvSpPr>
        <p:spPr>
          <a:xfrm>
            <a:off x="8684349" y="4700821"/>
            <a:ext cx="336810" cy="318392"/>
          </a:xfrm>
          <a:prstGeom prst="rect">
            <a:avLst/>
          </a:prstGeom>
        </p:spPr>
        <p:txBody>
          <a:bodyPr lIns="91422" tIns="91422" rIns="91422" bIns="91422"/>
          <a:lstStyle>
            <a:lvl1pPr>
              <a:defRPr>
                <a:solidFill>
                  <a:srgbClr val="58585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exte du titre"/>
          <p:cNvSpPr txBox="1"/>
          <p:nvPr>
            <p:ph type="title"/>
          </p:nvPr>
        </p:nvSpPr>
        <p:spPr>
          <a:xfrm>
            <a:off x="311699" y="2150849"/>
            <a:ext cx="8520602" cy="841801"/>
          </a:xfrm>
          <a:prstGeom prst="rect">
            <a:avLst/>
          </a:prstGeom>
        </p:spPr>
        <p:txBody>
          <a:bodyPr anchor="ctr"/>
          <a:lstStyle>
            <a:lvl1pPr algn="ctr">
              <a:defRPr sz="3600"/>
            </a:lvl1pPr>
          </a:lstStyle>
          <a:p>
            <a:pPr/>
            <a:r>
              <a:t>Texte du titre</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exte du titre"/>
          <p:cNvSpPr txBox="1"/>
          <p:nvPr>
            <p:ph type="title"/>
          </p:nvPr>
        </p:nvSpPr>
        <p:spPr>
          <a:prstGeom prst="rect">
            <a:avLst/>
          </a:prstGeom>
        </p:spPr>
        <p:txBody>
          <a:bodyPr/>
          <a:lstStyle/>
          <a:p>
            <a:pPr/>
            <a:r>
              <a:t>Texte du titre</a:t>
            </a:r>
          </a:p>
        </p:txBody>
      </p:sp>
      <p:sp>
        <p:nvSpPr>
          <p:cNvPr id="29"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exte du titre"/>
          <p:cNvSpPr txBox="1"/>
          <p:nvPr>
            <p:ph type="title"/>
          </p:nvPr>
        </p:nvSpPr>
        <p:spPr>
          <a:prstGeom prst="rect">
            <a:avLst/>
          </a:prstGeom>
        </p:spPr>
        <p:txBody>
          <a:bodyPr/>
          <a:lstStyle/>
          <a:p>
            <a:pPr/>
            <a:r>
              <a:t>Texte du titre</a:t>
            </a:r>
          </a:p>
        </p:txBody>
      </p:sp>
      <p:sp>
        <p:nvSpPr>
          <p:cNvPr id="38" name="Texte niveau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exte du titre"/>
          <p:cNvSpPr txBox="1"/>
          <p:nvPr>
            <p:ph type="title"/>
          </p:nvPr>
        </p:nvSpPr>
        <p:spPr>
          <a:prstGeom prst="rect">
            <a:avLst/>
          </a:prstGeom>
        </p:spPr>
        <p:txBody>
          <a:bodyPr/>
          <a:lstStyle/>
          <a:p>
            <a:pPr/>
            <a:r>
              <a:t>Texte du titre</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exte du titre"/>
          <p:cNvSpPr txBox="1"/>
          <p:nvPr>
            <p:ph type="title"/>
          </p:nvPr>
        </p:nvSpPr>
        <p:spPr>
          <a:xfrm>
            <a:off x="311699" y="555600"/>
            <a:ext cx="2808001" cy="755700"/>
          </a:xfrm>
          <a:prstGeom prst="rect">
            <a:avLst/>
          </a:prstGeom>
        </p:spPr>
        <p:txBody>
          <a:bodyPr anchor="b"/>
          <a:lstStyle>
            <a:lvl1pPr>
              <a:defRPr sz="2400"/>
            </a:lvl1pPr>
          </a:lstStyle>
          <a:p>
            <a:pPr/>
            <a:r>
              <a:t>Texte du titre</a:t>
            </a:r>
          </a:p>
        </p:txBody>
      </p:sp>
      <p:sp>
        <p:nvSpPr>
          <p:cNvPr id="56" name="Texte niveau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exte du titre"/>
          <p:cNvSpPr txBox="1"/>
          <p:nvPr>
            <p:ph type="title"/>
          </p:nvPr>
        </p:nvSpPr>
        <p:spPr>
          <a:xfrm>
            <a:off x="490250" y="450149"/>
            <a:ext cx="6367801" cy="4090801"/>
          </a:xfrm>
          <a:prstGeom prst="rect">
            <a:avLst/>
          </a:prstGeom>
        </p:spPr>
        <p:txBody>
          <a:bodyPr anchor="ctr"/>
          <a:lstStyle>
            <a:lvl1pPr>
              <a:defRPr sz="4800"/>
            </a:lvl1pPr>
          </a:lstStyle>
          <a:p>
            <a:pPr/>
            <a:r>
              <a:t>Texte du titre</a:t>
            </a:r>
          </a:p>
        </p:txBody>
      </p:sp>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exte du titre"/>
          <p:cNvSpPr txBox="1"/>
          <p:nvPr>
            <p:ph type="title"/>
          </p:nvPr>
        </p:nvSpPr>
        <p:spPr>
          <a:xfrm>
            <a:off x="265500" y="1233175"/>
            <a:ext cx="4045200" cy="1482301"/>
          </a:xfrm>
          <a:prstGeom prst="rect">
            <a:avLst/>
          </a:prstGeom>
        </p:spPr>
        <p:txBody>
          <a:bodyPr anchor="b"/>
          <a:lstStyle>
            <a:lvl1pPr algn="ctr">
              <a:defRPr sz="4200"/>
            </a:lvl1pPr>
          </a:lstStyle>
          <a:p>
            <a:pPr/>
            <a:r>
              <a:t>Texte du titre</a:t>
            </a:r>
          </a:p>
        </p:txBody>
      </p:sp>
      <p:sp>
        <p:nvSpPr>
          <p:cNvPr id="74" name="Texte niveau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Texte niveau 1</a:t>
            </a:r>
          </a:p>
          <a:p>
            <a:pPr lvl="1"/>
            <a:r>
              <a:t>Texte niveau 2</a:t>
            </a:r>
          </a:p>
          <a:p>
            <a:pPr lvl="2"/>
            <a:r>
              <a:t>Texte niveau 3</a:t>
            </a:r>
          </a:p>
          <a:p>
            <a:pPr lvl="3"/>
            <a:r>
              <a:t>Texte niveau 4</a:t>
            </a:r>
          </a:p>
          <a:p>
            <a:pPr lvl="4"/>
            <a:r>
              <a:t>Texte niveau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du titre</a:t>
            </a:r>
          </a:p>
        </p:txBody>
      </p:sp>
      <p:sp>
        <p:nvSpPr>
          <p:cNvPr id="3" name="Texte niveau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1.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1.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18" name="Google Shape;56;p13"/>
          <p:cNvSpPr txBox="1"/>
          <p:nvPr/>
        </p:nvSpPr>
        <p:spPr>
          <a:xfrm>
            <a:off x="572379" y="2045366"/>
            <a:ext cx="7965566" cy="13571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80000"/>
              </a:lnSpc>
              <a:defRPr b="1" sz="4900">
                <a:solidFill>
                  <a:srgbClr val="FFFFFF"/>
                </a:solidFill>
                <a:latin typeface="Helvetica Neue"/>
                <a:ea typeface="Helvetica Neue"/>
                <a:cs typeface="Helvetica Neue"/>
                <a:sym typeface="Helvetica Neue"/>
              </a:defRPr>
            </a:lvl1pPr>
          </a:lstStyle>
          <a:p>
            <a:pPr/>
            <a:r>
              <a:t>Formation Javascript Intermédiaire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 de propagation</a:t>
            </a:r>
          </a:p>
        </p:txBody>
      </p:sp>
      <p:sp>
        <p:nvSpPr>
          <p:cNvPr id="156" name="Rectangle 1"/>
          <p:cNvSpPr/>
          <p:nvPr/>
        </p:nvSpPr>
        <p:spPr>
          <a:xfrm>
            <a:off x="617542" y="814133"/>
            <a:ext cx="7927369" cy="44205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1200"/>
            </a:pPr>
            <a:r>
              <a:t>L'opérateur de propagation </a:t>
            </a:r>
            <a:r>
              <a:rPr b="0"/>
              <a:t>JavaScript ( </a:t>
            </a:r>
            <a:r>
              <a:rPr>
                <a:solidFill>
                  <a:srgbClr val="EF8600"/>
                </a:solidFill>
              </a:rPr>
              <a:t>...</a:t>
            </a:r>
            <a:r>
              <a:rPr b="0"/>
              <a:t>) nous permet de copier rapidement tout ou partie d'un tableau ou d'un objet existant dans un autre tableau ou objet. </a:t>
            </a:r>
          </a:p>
        </p:txBody>
      </p:sp>
      <p:pic>
        <p:nvPicPr>
          <p:cNvPr id="157" name="Image 2" descr="Image 2"/>
          <p:cNvPicPr>
            <a:picLocks noChangeAspect="1"/>
          </p:cNvPicPr>
          <p:nvPr/>
        </p:nvPicPr>
        <p:blipFill>
          <a:blip r:embed="rId2">
            <a:extLst/>
          </a:blip>
          <a:stretch>
            <a:fillRect/>
          </a:stretch>
        </p:blipFill>
        <p:spPr>
          <a:xfrm>
            <a:off x="724857" y="1350572"/>
            <a:ext cx="2738492" cy="1044002"/>
          </a:xfrm>
          <a:prstGeom prst="rect">
            <a:avLst/>
          </a:prstGeom>
          <a:ln w="12700">
            <a:miter lim="400000"/>
          </a:ln>
        </p:spPr>
      </p:pic>
      <p:pic>
        <p:nvPicPr>
          <p:cNvPr id="158" name="Image 3" descr="Image 3"/>
          <p:cNvPicPr>
            <a:picLocks noChangeAspect="1"/>
          </p:cNvPicPr>
          <p:nvPr/>
        </p:nvPicPr>
        <p:blipFill>
          <a:blip r:embed="rId3">
            <a:extLst/>
          </a:blip>
          <a:stretch>
            <a:fillRect/>
          </a:stretch>
        </p:blipFill>
        <p:spPr>
          <a:xfrm>
            <a:off x="3840762" y="1350572"/>
            <a:ext cx="4525472" cy="900001"/>
          </a:xfrm>
          <a:prstGeom prst="rect">
            <a:avLst/>
          </a:prstGeom>
          <a:ln w="12700">
            <a:miter lim="400000"/>
          </a:ln>
        </p:spPr>
      </p:pic>
      <p:sp>
        <p:nvSpPr>
          <p:cNvPr id="159" name="Rectangle 4"/>
          <p:cNvSpPr txBox="1"/>
          <p:nvPr/>
        </p:nvSpPr>
        <p:spPr>
          <a:xfrm>
            <a:off x="663263" y="2479152"/>
            <a:ext cx="6080700" cy="264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Nous pouvons également utiliser l'opérateur de propagation avec des objets :</a:t>
            </a:r>
          </a:p>
        </p:txBody>
      </p:sp>
      <p:pic>
        <p:nvPicPr>
          <p:cNvPr id="160" name="Image 5" descr="Image 5"/>
          <p:cNvPicPr>
            <a:picLocks noChangeAspect="1"/>
          </p:cNvPicPr>
          <p:nvPr/>
        </p:nvPicPr>
        <p:blipFill>
          <a:blip r:embed="rId4">
            <a:extLst/>
          </a:blip>
          <a:stretch>
            <a:fillRect/>
          </a:stretch>
        </p:blipFill>
        <p:spPr>
          <a:xfrm>
            <a:off x="724857" y="2887733"/>
            <a:ext cx="2384001" cy="1440001"/>
          </a:xfrm>
          <a:prstGeom prst="rect">
            <a:avLst/>
          </a:prstGeom>
          <a:ln w="12700">
            <a:miter lim="400000"/>
          </a:ln>
        </p:spPr>
      </p:pic>
      <p:pic>
        <p:nvPicPr>
          <p:cNvPr id="161" name="Image 6" descr="Image 6"/>
          <p:cNvPicPr>
            <a:picLocks noChangeAspect="1"/>
          </p:cNvPicPr>
          <p:nvPr/>
        </p:nvPicPr>
        <p:blipFill>
          <a:blip r:embed="rId5">
            <a:extLst/>
          </a:blip>
          <a:stretch>
            <a:fillRect/>
          </a:stretch>
        </p:blipFill>
        <p:spPr>
          <a:xfrm>
            <a:off x="4946758" y="2943267"/>
            <a:ext cx="3419476" cy="1152526"/>
          </a:xfrm>
          <a:prstGeom prst="rect">
            <a:avLst/>
          </a:prstGeom>
          <a:ln w="12700">
            <a:miter lim="400000"/>
          </a:ln>
        </p:spPr>
      </p:pic>
      <p:pic>
        <p:nvPicPr>
          <p:cNvPr id="162" name="Picture 4" descr="Picture 4"/>
          <p:cNvPicPr>
            <a:picLocks noChangeAspect="1"/>
          </p:cNvPicPr>
          <p:nvPr/>
        </p:nvPicPr>
        <p:blipFill>
          <a:blip r:embed="rId6">
            <a:extLst/>
          </a:blip>
          <a:stretch>
            <a:fillRect/>
          </a:stretch>
        </p:blipFill>
        <p:spPr>
          <a:xfrm>
            <a:off x="7774312" y="0"/>
            <a:ext cx="1369689" cy="900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 de rappel</a:t>
            </a:r>
          </a:p>
        </p:txBody>
      </p:sp>
      <p:sp>
        <p:nvSpPr>
          <p:cNvPr id="165" name="ZoneTexte 4"/>
          <p:cNvSpPr txBox="1"/>
          <p:nvPr/>
        </p:nvSpPr>
        <p:spPr>
          <a:xfrm>
            <a:off x="904265" y="896198"/>
            <a:ext cx="7502898" cy="889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latin typeface="Times New Roman"/>
                <a:ea typeface="Times New Roman"/>
                <a:cs typeface="Times New Roman"/>
                <a:sym typeface="Times New Roman"/>
              </a:defRPr>
            </a:pPr>
            <a:r>
              <a:t>Une </a:t>
            </a:r>
            <a:r>
              <a:rPr b="1"/>
              <a:t>fonction de rappel </a:t>
            </a:r>
            <a:r>
              <a:t>(aussi appelée </a:t>
            </a:r>
            <a:r>
              <a:rPr b="1" i="1">
                <a:solidFill>
                  <a:srgbClr val="EF8600"/>
                </a:solidFill>
              </a:rPr>
              <a:t>callback</a:t>
            </a:r>
            <a:r>
              <a:t> en anglais) est une fonction passée dans une autre fonction en tant qu'argument, qui est ensuite invoquée à l'intérieur de la fonction externe pour accomplir une sorte de routine ou d'action.</a:t>
            </a:r>
          </a:p>
        </p:txBody>
      </p:sp>
      <p:pic>
        <p:nvPicPr>
          <p:cNvPr id="166" name="Image 3" descr="Image 3"/>
          <p:cNvPicPr>
            <a:picLocks noChangeAspect="1"/>
          </p:cNvPicPr>
          <p:nvPr/>
        </p:nvPicPr>
        <p:blipFill>
          <a:blip r:embed="rId2">
            <a:extLst/>
          </a:blip>
          <a:stretch>
            <a:fillRect/>
          </a:stretch>
        </p:blipFill>
        <p:spPr>
          <a:xfrm>
            <a:off x="969410" y="2383982"/>
            <a:ext cx="3055998" cy="1656001"/>
          </a:xfrm>
          <a:prstGeom prst="rect">
            <a:avLst/>
          </a:prstGeom>
          <a:ln w="12700">
            <a:miter lim="400000"/>
          </a:ln>
        </p:spPr>
      </p:pic>
      <p:pic>
        <p:nvPicPr>
          <p:cNvPr id="167" name="Image 6" descr="Image 6"/>
          <p:cNvPicPr>
            <a:picLocks noChangeAspect="1"/>
          </p:cNvPicPr>
          <p:nvPr/>
        </p:nvPicPr>
        <p:blipFill>
          <a:blip r:embed="rId3">
            <a:extLst/>
          </a:blip>
          <a:stretch>
            <a:fillRect/>
          </a:stretch>
        </p:blipFill>
        <p:spPr>
          <a:xfrm>
            <a:off x="4821142" y="2383982"/>
            <a:ext cx="3472531" cy="1656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 à n arguments</a:t>
            </a:r>
          </a:p>
        </p:txBody>
      </p:sp>
      <p:sp>
        <p:nvSpPr>
          <p:cNvPr id="170" name="Une fonction peut être appelée avec n'importe quel nombre d'arguments, quelle que soit sa définition."/>
          <p:cNvSpPr txBox="1"/>
          <p:nvPr/>
        </p:nvSpPr>
        <p:spPr>
          <a:xfrm>
            <a:off x="448969" y="1001901"/>
            <a:ext cx="7876608" cy="5419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1600"/>
            </a:lvl1pPr>
          </a:lstStyle>
          <a:p>
            <a:pPr/>
            <a:r>
              <a:t>Une fonction peut être appelée avec n'importe quel nombre d'arguments, quelle que soit sa définition.</a:t>
            </a:r>
          </a:p>
        </p:txBody>
      </p:sp>
      <p:pic>
        <p:nvPicPr>
          <p:cNvPr id="171" name="Image" descr="Image"/>
          <p:cNvPicPr>
            <a:picLocks noChangeAspect="1"/>
          </p:cNvPicPr>
          <p:nvPr/>
        </p:nvPicPr>
        <p:blipFill>
          <a:blip r:embed="rId2">
            <a:extLst/>
          </a:blip>
          <a:stretch>
            <a:fillRect/>
          </a:stretch>
        </p:blipFill>
        <p:spPr>
          <a:xfrm>
            <a:off x="474776" y="2005104"/>
            <a:ext cx="3744952" cy="1800725"/>
          </a:xfrm>
          <a:prstGeom prst="rect">
            <a:avLst/>
          </a:prstGeom>
          <a:ln w="12700">
            <a:miter lim="400000"/>
          </a:ln>
        </p:spPr>
      </p:pic>
      <p:pic>
        <p:nvPicPr>
          <p:cNvPr id="172" name="Image" descr="Image"/>
          <p:cNvPicPr>
            <a:picLocks noChangeAspect="1"/>
          </p:cNvPicPr>
          <p:nvPr/>
        </p:nvPicPr>
        <p:blipFill>
          <a:blip r:embed="rId3">
            <a:extLst/>
          </a:blip>
          <a:stretch>
            <a:fillRect/>
          </a:stretch>
        </p:blipFill>
        <p:spPr>
          <a:xfrm>
            <a:off x="4469600" y="2023334"/>
            <a:ext cx="4289326" cy="15718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New Function</a:t>
            </a:r>
          </a:p>
        </p:txBody>
      </p:sp>
      <p:pic>
        <p:nvPicPr>
          <p:cNvPr id="175" name="Image" descr="Image"/>
          <p:cNvPicPr>
            <a:picLocks noChangeAspect="1"/>
          </p:cNvPicPr>
          <p:nvPr/>
        </p:nvPicPr>
        <p:blipFill>
          <a:blip r:embed="rId2">
            <a:extLst/>
          </a:blip>
          <a:stretch>
            <a:fillRect/>
          </a:stretch>
        </p:blipFill>
        <p:spPr>
          <a:xfrm>
            <a:off x="805038" y="1642276"/>
            <a:ext cx="6415018" cy="493464"/>
          </a:xfrm>
          <a:prstGeom prst="rect">
            <a:avLst/>
          </a:prstGeom>
          <a:ln w="12700">
            <a:miter lim="400000"/>
          </a:ln>
        </p:spPr>
      </p:pic>
      <p:sp>
        <p:nvSpPr>
          <p:cNvPr id="176" name="Autre façon de déclarer une fonction avec new Function()…"/>
          <p:cNvSpPr txBox="1"/>
          <p:nvPr/>
        </p:nvSpPr>
        <p:spPr>
          <a:xfrm>
            <a:off x="803541" y="1009508"/>
            <a:ext cx="5037979"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500">
                <a:solidFill>
                  <a:srgbClr val="313130"/>
                </a:solidFill>
                <a:latin typeface="+mj-lt"/>
                <a:ea typeface="+mj-ea"/>
                <a:cs typeface="+mj-cs"/>
                <a:sym typeface="Helvetica"/>
              </a:defRPr>
            </a:pPr>
            <a:r>
              <a:t>Autre façon de déclarer une fonction avec </a:t>
            </a:r>
            <a:r>
              <a:rPr b="1"/>
              <a:t>new Function()</a:t>
            </a:r>
            <a:endParaRPr b="1"/>
          </a:p>
          <a:p>
            <a:pPr defTabSz="457200">
              <a:defRPr sz="1500">
                <a:solidFill>
                  <a:srgbClr val="313130"/>
                </a:solidFill>
                <a:latin typeface="+mj-lt"/>
                <a:ea typeface="+mj-ea"/>
                <a:cs typeface="+mj-cs"/>
                <a:sym typeface="Helvetica"/>
              </a:defRPr>
            </a:pPr>
            <a:r>
              <a:t>Syntaxe</a:t>
            </a:r>
            <a:r>
              <a:rPr b="1"/>
              <a:t> :</a:t>
            </a:r>
          </a:p>
        </p:txBody>
      </p:sp>
      <p:pic>
        <p:nvPicPr>
          <p:cNvPr id="177" name="Image" descr="Image"/>
          <p:cNvPicPr>
            <a:picLocks noChangeAspect="1"/>
          </p:cNvPicPr>
          <p:nvPr/>
        </p:nvPicPr>
        <p:blipFill>
          <a:blip r:embed="rId3">
            <a:extLst/>
          </a:blip>
          <a:stretch>
            <a:fillRect/>
          </a:stretch>
        </p:blipFill>
        <p:spPr>
          <a:xfrm>
            <a:off x="837750" y="2237800"/>
            <a:ext cx="3500420" cy="815406"/>
          </a:xfrm>
          <a:prstGeom prst="rect">
            <a:avLst/>
          </a:prstGeom>
          <a:ln w="12700">
            <a:miter lim="400000"/>
          </a:ln>
        </p:spPr>
      </p:pic>
      <p:pic>
        <p:nvPicPr>
          <p:cNvPr id="178" name="Image" descr="Image"/>
          <p:cNvPicPr>
            <a:picLocks noChangeAspect="1"/>
          </p:cNvPicPr>
          <p:nvPr/>
        </p:nvPicPr>
        <p:blipFill>
          <a:blip r:embed="rId4">
            <a:extLst/>
          </a:blip>
          <a:srcRect l="0" t="0" r="0" b="0"/>
          <a:stretch>
            <a:fillRect/>
          </a:stretch>
        </p:blipFill>
        <p:spPr>
          <a:xfrm>
            <a:off x="822334" y="3371398"/>
            <a:ext cx="5000363" cy="9096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80"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3.</a:t>
            </a:r>
          </a:p>
        </p:txBody>
      </p:sp>
      <p:sp>
        <p:nvSpPr>
          <p:cNvPr id="181" name="Google Shape;119;p20"/>
          <p:cNvSpPr txBox="1"/>
          <p:nvPr/>
        </p:nvSpPr>
        <p:spPr>
          <a:xfrm>
            <a:off x="3124200" y="220245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Date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Date et Heure</a:t>
            </a:r>
          </a:p>
        </p:txBody>
      </p:sp>
      <p:sp>
        <p:nvSpPr>
          <p:cNvPr id="184" name="ZoneTexte 6"/>
          <p:cNvSpPr txBox="1"/>
          <p:nvPr/>
        </p:nvSpPr>
        <p:spPr>
          <a:xfrm>
            <a:off x="662407" y="1034167"/>
            <a:ext cx="7989304"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Faisons connaissance avec un nouvel objet intégré : </a:t>
            </a:r>
            <a:r>
              <a:rPr b="1"/>
              <a:t>Date</a:t>
            </a:r>
            <a:r>
              <a:t> . Il stocke la date, l'heure et fournit des méthodes de gestion de la date/heure.</a:t>
            </a:r>
          </a:p>
        </p:txBody>
      </p:sp>
      <p:sp>
        <p:nvSpPr>
          <p:cNvPr id="185" name="Rectangle 1"/>
          <p:cNvSpPr txBox="1"/>
          <p:nvPr/>
        </p:nvSpPr>
        <p:spPr>
          <a:xfrm>
            <a:off x="662406" y="1567732"/>
            <a:ext cx="5556216"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créer un nouvel Date appel d'objet </a:t>
            </a:r>
            <a:r>
              <a:rPr b="1">
                <a:solidFill>
                  <a:srgbClr val="EF8600"/>
                </a:solidFill>
              </a:rPr>
              <a:t>new Date() </a:t>
            </a:r>
          </a:p>
        </p:txBody>
      </p:sp>
      <p:pic>
        <p:nvPicPr>
          <p:cNvPr id="186" name="Image 7" descr="Image 7"/>
          <p:cNvPicPr>
            <a:picLocks noChangeAspect="1"/>
          </p:cNvPicPr>
          <p:nvPr/>
        </p:nvPicPr>
        <p:blipFill>
          <a:blip r:embed="rId2">
            <a:extLst/>
          </a:blip>
          <a:stretch>
            <a:fillRect/>
          </a:stretch>
        </p:blipFill>
        <p:spPr>
          <a:xfrm>
            <a:off x="724857" y="1916999"/>
            <a:ext cx="1733551" cy="476251"/>
          </a:xfrm>
          <a:prstGeom prst="rect">
            <a:avLst/>
          </a:prstGeom>
          <a:ln w="12700">
            <a:miter lim="400000"/>
          </a:ln>
        </p:spPr>
      </p:pic>
      <p:sp>
        <p:nvSpPr>
          <p:cNvPr id="187" name="Rectangle 2"/>
          <p:cNvSpPr txBox="1"/>
          <p:nvPr/>
        </p:nvSpPr>
        <p:spPr>
          <a:xfrm>
            <a:off x="662406" y="2461549"/>
            <a:ext cx="7542739"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a:latin typeface="Times New Roman"/>
                <a:ea typeface="Times New Roman"/>
                <a:cs typeface="Times New Roman"/>
                <a:sym typeface="Times New Roman"/>
              </a:defRPr>
            </a:lvl1pPr>
          </a:lstStyle>
          <a:p>
            <a:pPr/>
            <a:r>
              <a:t>Créez un objet Date avec un temps égal au nombre de millisecondes (1/1000 de seconde) passé après le 1er janvier 1970 UTC+0.</a:t>
            </a:r>
          </a:p>
        </p:txBody>
      </p:sp>
      <p:pic>
        <p:nvPicPr>
          <p:cNvPr id="188" name="Image 10" descr="Image 10"/>
          <p:cNvPicPr>
            <a:picLocks noChangeAspect="1"/>
          </p:cNvPicPr>
          <p:nvPr/>
        </p:nvPicPr>
        <p:blipFill>
          <a:blip r:embed="rId3">
            <a:extLst/>
          </a:blip>
          <a:stretch>
            <a:fillRect/>
          </a:stretch>
        </p:blipFill>
        <p:spPr>
          <a:xfrm>
            <a:off x="724857" y="3591993"/>
            <a:ext cx="2929247" cy="828001"/>
          </a:xfrm>
          <a:prstGeom prst="rect">
            <a:avLst/>
          </a:prstGeom>
          <a:ln w="12700">
            <a:miter lim="400000"/>
          </a:ln>
        </p:spPr>
      </p:pic>
      <p:sp>
        <p:nvSpPr>
          <p:cNvPr id="189" name="ZoneTexte 9"/>
          <p:cNvSpPr txBox="1"/>
          <p:nvPr/>
        </p:nvSpPr>
        <p:spPr>
          <a:xfrm>
            <a:off x="685518" y="2984167"/>
            <a:ext cx="7796074"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Un nombre entier représentant le nombre de millisecondes écoulées depuis le début de 1970 est appelé un </a:t>
            </a:r>
            <a:r>
              <a:rPr i="1"/>
              <a:t>horodatage</a:t>
            </a: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Date et Heure</a:t>
            </a:r>
          </a:p>
        </p:txBody>
      </p:sp>
      <p:sp>
        <p:nvSpPr>
          <p:cNvPr id="192" name="Rectangle 3"/>
          <p:cNvSpPr txBox="1"/>
          <p:nvPr/>
        </p:nvSpPr>
        <p:spPr>
          <a:xfrm>
            <a:off x="758100" y="1041288"/>
            <a:ext cx="7736025"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S'il n'y a qu'un seul argument et qu'il s'agit d'une chaîne, il est analysé automatiquement. L'algorithme est le même que les </a:t>
            </a:r>
            <a:r>
              <a:rPr b="1"/>
              <a:t>Date.parse </a:t>
            </a:r>
            <a:r>
              <a:t>utilisations, nous le couvrirons plus tard.</a:t>
            </a:r>
          </a:p>
        </p:txBody>
      </p:sp>
      <p:pic>
        <p:nvPicPr>
          <p:cNvPr id="193" name="Image 13" descr="Image 13"/>
          <p:cNvPicPr>
            <a:picLocks noChangeAspect="1"/>
          </p:cNvPicPr>
          <p:nvPr/>
        </p:nvPicPr>
        <p:blipFill>
          <a:blip r:embed="rId2">
            <a:extLst/>
          </a:blip>
          <a:stretch>
            <a:fillRect/>
          </a:stretch>
        </p:blipFill>
        <p:spPr>
          <a:xfrm>
            <a:off x="843295" y="2042771"/>
            <a:ext cx="2800351" cy="438151"/>
          </a:xfrm>
          <a:prstGeom prst="rect">
            <a:avLst/>
          </a:prstGeom>
          <a:ln w="12700">
            <a:miter lim="400000"/>
          </a:ln>
        </p:spPr>
      </p:pic>
      <p:sp>
        <p:nvSpPr>
          <p:cNvPr id="194" name="Rectangle 4"/>
          <p:cNvSpPr txBox="1"/>
          <p:nvPr/>
        </p:nvSpPr>
        <p:spPr>
          <a:xfrm>
            <a:off x="770576" y="2802066"/>
            <a:ext cx="4491194"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atin typeface="Times New Roman"/>
                <a:ea typeface="Times New Roman"/>
                <a:cs typeface="Times New Roman"/>
                <a:sym typeface="Times New Roman"/>
              </a:defRPr>
            </a:lvl1pPr>
          </a:lstStyle>
          <a:p>
            <a:pPr/>
            <a:r>
              <a:t>new Date(year, month, date, hours, minutes, seconds, ms) </a:t>
            </a:r>
          </a:p>
        </p:txBody>
      </p:sp>
      <p:pic>
        <p:nvPicPr>
          <p:cNvPr id="195" name="Image 16" descr="Image 16"/>
          <p:cNvPicPr>
            <a:picLocks noChangeAspect="1"/>
          </p:cNvPicPr>
          <p:nvPr/>
        </p:nvPicPr>
        <p:blipFill>
          <a:blip r:embed="rId3">
            <a:extLst/>
          </a:blip>
          <a:stretch>
            <a:fillRect/>
          </a:stretch>
        </p:blipFill>
        <p:spPr>
          <a:xfrm>
            <a:off x="844687" y="3390722"/>
            <a:ext cx="3781426" cy="4953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Date et Heure</a:t>
            </a:r>
          </a:p>
        </p:txBody>
      </p:sp>
      <p:sp>
        <p:nvSpPr>
          <p:cNvPr id="198" name="ZoneTexte 8"/>
          <p:cNvSpPr txBox="1"/>
          <p:nvPr/>
        </p:nvSpPr>
        <p:spPr>
          <a:xfrm>
            <a:off x="673040" y="1036958"/>
            <a:ext cx="4480561"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Composants de date d'accès</a:t>
            </a:r>
          </a:p>
        </p:txBody>
      </p:sp>
      <p:sp>
        <p:nvSpPr>
          <p:cNvPr id="199" name="Rectangle 1"/>
          <p:cNvSpPr txBox="1"/>
          <p:nvPr/>
        </p:nvSpPr>
        <p:spPr>
          <a:xfrm>
            <a:off x="673040" y="1224112"/>
            <a:ext cx="7767789" cy="26952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a:latin typeface="Times New Roman"/>
                <a:ea typeface="Times New Roman"/>
                <a:cs typeface="Times New Roman"/>
                <a:sym typeface="Times New Roman"/>
              </a:defRPr>
            </a:pPr>
          </a:p>
          <a:p>
            <a:pPr marL="285750" indent="-285750">
              <a:lnSpc>
                <a:spcPct val="150000"/>
              </a:lnSpc>
              <a:buSzPct val="100000"/>
              <a:buChar char="✓"/>
              <a:defRPr b="1">
                <a:latin typeface="Times New Roman"/>
                <a:ea typeface="Times New Roman"/>
                <a:cs typeface="Times New Roman"/>
                <a:sym typeface="Times New Roman"/>
              </a:defRPr>
            </a:pPr>
            <a:r>
              <a:t>getFullYear() </a:t>
            </a:r>
            <a:r>
              <a:rPr b="0"/>
              <a:t>: Obtenir l'année (4 chiffres) </a:t>
            </a:r>
            <a:endParaRPr b="0"/>
          </a:p>
          <a:p>
            <a:pPr marL="285750" indent="-285750">
              <a:lnSpc>
                <a:spcPct val="150000"/>
              </a:lnSpc>
              <a:buSzPct val="100000"/>
              <a:buChar char="✓"/>
              <a:defRPr b="1">
                <a:latin typeface="Times New Roman"/>
                <a:ea typeface="Times New Roman"/>
                <a:cs typeface="Times New Roman"/>
                <a:sym typeface="Times New Roman"/>
              </a:defRPr>
            </a:pPr>
            <a:r>
              <a:t>getMonth() </a:t>
            </a:r>
            <a:r>
              <a:rPr b="0"/>
              <a:t>: Obtenez le mois, </a:t>
            </a:r>
            <a:r>
              <a:t>de 0 à 11</a:t>
            </a:r>
            <a:r>
              <a:rPr b="0"/>
              <a:t> . </a:t>
            </a:r>
            <a:endParaRPr b="0"/>
          </a:p>
          <a:p>
            <a:pPr marL="285750" indent="-285750">
              <a:lnSpc>
                <a:spcPct val="150000"/>
              </a:lnSpc>
              <a:buSzPct val="100000"/>
              <a:buChar char="✓"/>
              <a:defRPr b="1">
                <a:latin typeface="Times New Roman"/>
                <a:ea typeface="Times New Roman"/>
                <a:cs typeface="Times New Roman"/>
                <a:sym typeface="Times New Roman"/>
              </a:defRPr>
            </a:pPr>
            <a:r>
              <a:t>getDate()  : </a:t>
            </a:r>
            <a:r>
              <a:rPr b="0"/>
              <a:t>Obtenez le jour du mois, de 1 à 31, le nom de la méthode semble un peu étrange. </a:t>
            </a:r>
            <a:endParaRPr b="0"/>
          </a:p>
          <a:p>
            <a:pPr marL="285750" indent="-285750">
              <a:lnSpc>
                <a:spcPct val="150000"/>
              </a:lnSpc>
              <a:buSzPct val="100000"/>
              <a:buChar char="✓"/>
              <a:defRPr b="1">
                <a:latin typeface="Times New Roman"/>
                <a:ea typeface="Times New Roman"/>
                <a:cs typeface="Times New Roman"/>
                <a:sym typeface="Times New Roman"/>
              </a:defRPr>
            </a:pPr>
            <a:r>
              <a:t>getHours() , getMinutes() , getSeconds() , getMillisecondes()</a:t>
            </a:r>
          </a:p>
          <a:p>
            <a:pPr marL="285750" indent="-285750">
              <a:lnSpc>
                <a:spcPct val="150000"/>
              </a:lnSpc>
              <a:buSzPct val="100000"/>
              <a:buChar char="✓"/>
              <a:defRPr b="1">
                <a:latin typeface="Times New Roman"/>
                <a:ea typeface="Times New Roman"/>
                <a:cs typeface="Times New Roman"/>
                <a:sym typeface="Times New Roman"/>
              </a:defRPr>
            </a:pPr>
            <a:r>
              <a:t>getDay : </a:t>
            </a:r>
            <a:r>
              <a:rPr b="0"/>
              <a:t>obtenir le jour de la semaine de 0 à 6</a:t>
            </a:r>
            <a:endParaRPr b="0"/>
          </a:p>
          <a:p>
            <a:pPr marL="285750" indent="-285750">
              <a:lnSpc>
                <a:spcPct val="150000"/>
              </a:lnSpc>
              <a:buSzPct val="100000"/>
              <a:buChar char="✓"/>
              <a:defRPr b="1">
                <a:latin typeface="Times New Roman"/>
                <a:ea typeface="Times New Roman"/>
                <a:cs typeface="Times New Roman"/>
                <a:sym typeface="Times New Roman"/>
              </a:defRPr>
            </a:pPr>
            <a:r>
              <a:t>getTime() : </a:t>
            </a:r>
            <a:r>
              <a:rPr b="0"/>
              <a:t>Renvoie l'horodatage de la date - un nombre de millisecondes écoulées depuis le 1er janvier 1970 UTC+0.</a:t>
            </a:r>
            <a:r>
              <a:t> </a:t>
            </a:r>
          </a:p>
        </p:txBody>
      </p:sp>
      <p:pic>
        <p:nvPicPr>
          <p:cNvPr id="200" name="Image 4" descr="Image 4"/>
          <p:cNvPicPr>
            <a:picLocks noChangeAspect="1"/>
          </p:cNvPicPr>
          <p:nvPr/>
        </p:nvPicPr>
        <p:blipFill>
          <a:blip r:embed="rId2">
            <a:extLst/>
          </a:blip>
          <a:stretch>
            <a:fillRect/>
          </a:stretch>
        </p:blipFill>
        <p:spPr>
          <a:xfrm>
            <a:off x="3337586" y="3573419"/>
            <a:ext cx="2428876" cy="131445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Date et Heure</a:t>
            </a:r>
          </a:p>
        </p:txBody>
      </p:sp>
      <p:sp>
        <p:nvSpPr>
          <p:cNvPr id="203" name="ZoneTexte 8"/>
          <p:cNvSpPr txBox="1"/>
          <p:nvPr/>
        </p:nvSpPr>
        <p:spPr>
          <a:xfrm>
            <a:off x="752040" y="1003387"/>
            <a:ext cx="4480561"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Réglage des Composants de date</a:t>
            </a:r>
          </a:p>
        </p:txBody>
      </p:sp>
      <p:sp>
        <p:nvSpPr>
          <p:cNvPr id="204" name="ZoneTexte 9"/>
          <p:cNvSpPr txBox="1"/>
          <p:nvPr/>
        </p:nvSpPr>
        <p:spPr>
          <a:xfrm>
            <a:off x="752040" y="1311163"/>
            <a:ext cx="6304789"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méthodes suivantes permettent de définir les composants date/heure :</a:t>
            </a:r>
          </a:p>
        </p:txBody>
      </p:sp>
      <p:sp>
        <p:nvSpPr>
          <p:cNvPr id="205" name="Rectangle 2"/>
          <p:cNvSpPr txBox="1"/>
          <p:nvPr/>
        </p:nvSpPr>
        <p:spPr>
          <a:xfrm>
            <a:off x="930508" y="1466746"/>
            <a:ext cx="5594693" cy="329732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a:solidFill>
                  <a:schemeClr val="accent2"/>
                </a:solidFill>
                <a:latin typeface="Times New Roman"/>
                <a:ea typeface="Times New Roman"/>
                <a:cs typeface="Times New Roman"/>
                <a:sym typeface="Times New Roman"/>
              </a:defRPr>
            </a:pP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setFullYear</a:t>
            </a:r>
            <a:r>
              <a:rPr b="0"/>
              <a:t>(year, [month], [date])</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setMonth</a:t>
            </a:r>
            <a:r>
              <a:rPr b="0"/>
              <a:t>(month, [date])</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setDate</a:t>
            </a:r>
            <a:r>
              <a:rPr b="0"/>
              <a:t>(date)</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setHours</a:t>
            </a:r>
            <a:r>
              <a:rPr b="0"/>
              <a:t>(hour, [min], [sec], [ms])</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setMinutes</a:t>
            </a:r>
            <a:r>
              <a:rPr b="0"/>
              <a:t>(min, [sec], [ms])</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setSeconds</a:t>
            </a:r>
            <a:r>
              <a:rPr b="0"/>
              <a:t>(sec, [ms])</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setMilliseconds</a:t>
            </a:r>
            <a:r>
              <a:rPr b="0"/>
              <a:t>(ms)</a:t>
            </a:r>
          </a:p>
          <a:p>
            <a:pPr marL="285750" indent="-285750">
              <a:lnSpc>
                <a:spcPct val="150000"/>
              </a:lnSpc>
              <a:buSzPct val="100000"/>
              <a:buChar char="✓"/>
              <a:defRPr b="1">
                <a:solidFill>
                  <a:schemeClr val="accent2"/>
                </a:solidFill>
                <a:latin typeface="Times New Roman"/>
                <a:ea typeface="Times New Roman"/>
                <a:cs typeface="Times New Roman"/>
                <a:sym typeface="Times New Roman"/>
              </a:defRPr>
            </a:pPr>
            <a:r>
              <a:t>setTime</a:t>
            </a:r>
            <a:r>
              <a:rPr b="0"/>
              <a:t>(milliseconds) (définit la date entière en millisecondes depuis le 01.01.1970 UTC) </a:t>
            </a:r>
            <a:endParaRPr b="0"/>
          </a:p>
        </p:txBody>
      </p:sp>
      <p:pic>
        <p:nvPicPr>
          <p:cNvPr id="206" name="Image 7" descr="Image 7"/>
          <p:cNvPicPr>
            <a:picLocks noChangeAspect="1"/>
          </p:cNvPicPr>
          <p:nvPr/>
        </p:nvPicPr>
        <p:blipFill>
          <a:blip r:embed="rId2">
            <a:extLst/>
          </a:blip>
          <a:stretch>
            <a:fillRect/>
          </a:stretch>
        </p:blipFill>
        <p:spPr>
          <a:xfrm>
            <a:off x="6434758" y="1465052"/>
            <a:ext cx="2343151" cy="1400176"/>
          </a:xfrm>
          <a:prstGeom prst="rect">
            <a:avLst/>
          </a:prstGeom>
          <a:ln w="12700">
            <a:miter lim="400000"/>
          </a:ln>
        </p:spPr>
      </p:pic>
      <p:pic>
        <p:nvPicPr>
          <p:cNvPr id="207" name="Image 11" descr="Image 11"/>
          <p:cNvPicPr>
            <a:picLocks noChangeAspect="1"/>
          </p:cNvPicPr>
          <p:nvPr/>
        </p:nvPicPr>
        <p:blipFill>
          <a:blip r:embed="rId3">
            <a:extLst/>
          </a:blip>
          <a:stretch>
            <a:fillRect/>
          </a:stretch>
        </p:blipFill>
        <p:spPr>
          <a:xfrm>
            <a:off x="6445391" y="3115408"/>
            <a:ext cx="2236391" cy="648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Date et Heure</a:t>
            </a:r>
          </a:p>
        </p:txBody>
      </p:sp>
      <p:sp>
        <p:nvSpPr>
          <p:cNvPr id="210" name="ZoneTexte 8"/>
          <p:cNvSpPr txBox="1"/>
          <p:nvPr/>
        </p:nvSpPr>
        <p:spPr>
          <a:xfrm>
            <a:off x="752040" y="1003387"/>
            <a:ext cx="4480561"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toDateString()</a:t>
            </a:r>
          </a:p>
        </p:txBody>
      </p:sp>
      <p:sp>
        <p:nvSpPr>
          <p:cNvPr id="211" name="Rectangle 1"/>
          <p:cNvSpPr txBox="1"/>
          <p:nvPr/>
        </p:nvSpPr>
        <p:spPr>
          <a:xfrm>
            <a:off x="752041" y="1479717"/>
            <a:ext cx="7623225"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t>toDateString()</a:t>
            </a:r>
            <a:r>
              <a:t> renvoie la date contenue dans un objet Date sous la forme d'une chaîne de caractères lisible par un humain, en anglais américain et au format suivant : </a:t>
            </a:r>
          </a:p>
        </p:txBody>
      </p:sp>
      <p:sp>
        <p:nvSpPr>
          <p:cNvPr id="212" name="Rectangle 2"/>
          <p:cNvSpPr txBox="1"/>
          <p:nvPr/>
        </p:nvSpPr>
        <p:spPr>
          <a:xfrm>
            <a:off x="752040" y="1919071"/>
            <a:ext cx="7489575" cy="10998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Les trois premières lettre indiquent le jour </a:t>
            </a:r>
          </a:p>
          <a:p>
            <a:pPr marL="285750" indent="-285750">
              <a:buSzPct val="100000"/>
              <a:buChar char="✓"/>
              <a:defRPr>
                <a:latin typeface="Times New Roman"/>
                <a:ea typeface="Times New Roman"/>
                <a:cs typeface="Times New Roman"/>
                <a:sym typeface="Times New Roman"/>
              </a:defRPr>
            </a:pPr>
            <a:r>
              <a:t>Les trois lettres suivantes indiquent le mois </a:t>
            </a:r>
          </a:p>
          <a:p>
            <a:pPr marL="285750" indent="-285750">
              <a:buSzPct val="100000"/>
              <a:buChar char="✓"/>
              <a:defRPr>
                <a:latin typeface="Times New Roman"/>
                <a:ea typeface="Times New Roman"/>
                <a:cs typeface="Times New Roman"/>
                <a:sym typeface="Times New Roman"/>
              </a:defRPr>
            </a:pPr>
            <a:r>
              <a:t>Les deux chiffres suivants indiquent le jour du mois (et sont complétés avec un 0 devant si besoin) </a:t>
            </a:r>
          </a:p>
          <a:p>
            <a:pPr marL="285750" indent="-285750">
              <a:buSzPct val="100000"/>
              <a:buChar char="✓"/>
              <a:defRPr>
                <a:latin typeface="Times New Roman"/>
                <a:ea typeface="Times New Roman"/>
                <a:cs typeface="Times New Roman"/>
                <a:sym typeface="Times New Roman"/>
              </a:defRPr>
            </a:pPr>
            <a:r>
              <a:t>Les quatre chiffres restants indiquent l'année </a:t>
            </a:r>
          </a:p>
        </p:txBody>
      </p:sp>
      <p:pic>
        <p:nvPicPr>
          <p:cNvPr id="213" name="Image 4" descr="Image 4"/>
          <p:cNvPicPr>
            <a:picLocks noChangeAspect="1"/>
          </p:cNvPicPr>
          <p:nvPr/>
        </p:nvPicPr>
        <p:blipFill>
          <a:blip r:embed="rId2">
            <a:extLst/>
          </a:blip>
          <a:stretch>
            <a:fillRect/>
          </a:stretch>
        </p:blipFill>
        <p:spPr>
          <a:xfrm>
            <a:off x="1068709" y="3234179"/>
            <a:ext cx="2228851" cy="695326"/>
          </a:xfrm>
          <a:prstGeom prst="rect">
            <a:avLst/>
          </a:prstGeom>
          <a:ln w="12700">
            <a:miter lim="400000"/>
          </a:ln>
        </p:spPr>
      </p:pic>
      <p:pic>
        <p:nvPicPr>
          <p:cNvPr id="214" name="Image 10" descr="Image 10"/>
          <p:cNvPicPr>
            <a:picLocks noChangeAspect="1"/>
          </p:cNvPicPr>
          <p:nvPr/>
        </p:nvPicPr>
        <p:blipFill>
          <a:blip r:embed="rId3">
            <a:extLst/>
          </a:blip>
          <a:stretch>
            <a:fillRect/>
          </a:stretch>
        </p:blipFill>
        <p:spPr>
          <a:xfrm>
            <a:off x="4347236" y="3343716"/>
            <a:ext cx="2838451" cy="4762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20" name="Google Shape;84;p16"/>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1.</a:t>
            </a:r>
          </a:p>
        </p:txBody>
      </p:sp>
      <p:sp>
        <p:nvSpPr>
          <p:cNvPr id="121" name="Google Shape;85;p16"/>
          <p:cNvSpPr txBox="1"/>
          <p:nvPr/>
        </p:nvSpPr>
        <p:spPr>
          <a:xfrm>
            <a:off x="2241698" y="2177748"/>
            <a:ext cx="5835003"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Introduction à javascript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16" name="Google Shape;118;p20"/>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4.</a:t>
            </a:r>
          </a:p>
        </p:txBody>
      </p:sp>
      <p:sp>
        <p:nvSpPr>
          <p:cNvPr id="217" name="Google Shape;119;p20"/>
          <p:cNvSpPr txBox="1"/>
          <p:nvPr/>
        </p:nvSpPr>
        <p:spPr>
          <a:xfrm>
            <a:off x="3124200" y="2202450"/>
            <a:ext cx="4148700"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Class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Syntaxe de base</a:t>
            </a:r>
          </a:p>
        </p:txBody>
      </p:sp>
      <p:sp>
        <p:nvSpPr>
          <p:cNvPr id="220" name="ZoneTexte 6"/>
          <p:cNvSpPr txBox="1"/>
          <p:nvPr/>
        </p:nvSpPr>
        <p:spPr>
          <a:xfrm>
            <a:off x="688644" y="959738"/>
            <a:ext cx="7891769"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En pratique, nous avons souvent besoin de créer de nombreux objets du même type.</a:t>
            </a:r>
          </a:p>
        </p:txBody>
      </p:sp>
      <p:sp>
        <p:nvSpPr>
          <p:cNvPr id="221" name="ZoneTexte 18"/>
          <p:cNvSpPr txBox="1"/>
          <p:nvPr/>
        </p:nvSpPr>
        <p:spPr>
          <a:xfrm>
            <a:off x="688644" y="1329068"/>
            <a:ext cx="6113003"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Les classes JavaScript sont des modèles pour les objets JavaScript.</a:t>
            </a:r>
          </a:p>
        </p:txBody>
      </p:sp>
      <p:sp>
        <p:nvSpPr>
          <p:cNvPr id="222" name="Rectangle 3"/>
          <p:cNvSpPr txBox="1"/>
          <p:nvPr/>
        </p:nvSpPr>
        <p:spPr>
          <a:xfrm>
            <a:off x="688645" y="1912806"/>
            <a:ext cx="5102909"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sz="1600">
                <a:latin typeface="Times New Roman"/>
                <a:ea typeface="Times New Roman"/>
                <a:cs typeface="Times New Roman"/>
                <a:sym typeface="Times New Roman"/>
              </a:defRPr>
            </a:pPr>
            <a:r>
              <a:t>Utilisez le mot-clé </a:t>
            </a:r>
            <a:r>
              <a:rPr b="1">
                <a:solidFill>
                  <a:srgbClr val="EF8600"/>
                </a:solidFill>
              </a:rPr>
              <a:t>class</a:t>
            </a:r>
            <a:r>
              <a:t> pour créer une classe.</a:t>
            </a:r>
          </a:p>
          <a:p>
            <a:pPr marL="285750" indent="-285750">
              <a:lnSpc>
                <a:spcPct val="150000"/>
              </a:lnSpc>
              <a:buSzPct val="100000"/>
              <a:buChar char="✓"/>
              <a:defRPr sz="1600">
                <a:latin typeface="Times New Roman"/>
                <a:ea typeface="Times New Roman"/>
                <a:cs typeface="Times New Roman"/>
                <a:sym typeface="Times New Roman"/>
              </a:defRPr>
            </a:pPr>
            <a:r>
              <a:t>Ajoutez toujours une méthode nommée </a:t>
            </a:r>
            <a:r>
              <a:rPr b="1">
                <a:solidFill>
                  <a:srgbClr val="EF8600"/>
                </a:solidFill>
              </a:rPr>
              <a:t>constructor() </a:t>
            </a:r>
            <a:r>
              <a:t>:</a:t>
            </a:r>
          </a:p>
        </p:txBody>
      </p:sp>
      <p:pic>
        <p:nvPicPr>
          <p:cNvPr id="223" name="Image 19" descr="Image 19"/>
          <p:cNvPicPr>
            <a:picLocks noChangeAspect="1"/>
          </p:cNvPicPr>
          <p:nvPr/>
        </p:nvPicPr>
        <p:blipFill>
          <a:blip r:embed="rId2">
            <a:extLst/>
          </a:blip>
          <a:stretch>
            <a:fillRect/>
          </a:stretch>
        </p:blipFill>
        <p:spPr>
          <a:xfrm>
            <a:off x="6258438" y="1975703"/>
            <a:ext cx="1905978" cy="684001"/>
          </a:xfrm>
          <a:prstGeom prst="rect">
            <a:avLst/>
          </a:prstGeom>
          <a:ln w="12700">
            <a:miter lim="400000"/>
          </a:ln>
        </p:spPr>
      </p:pic>
      <p:pic>
        <p:nvPicPr>
          <p:cNvPr id="224" name="Image 21" descr="Image 21"/>
          <p:cNvPicPr>
            <a:picLocks noChangeAspect="1"/>
          </p:cNvPicPr>
          <p:nvPr/>
        </p:nvPicPr>
        <p:blipFill>
          <a:blip r:embed="rId3">
            <a:extLst/>
          </a:blip>
          <a:stretch>
            <a:fillRect/>
          </a:stretch>
        </p:blipFill>
        <p:spPr>
          <a:xfrm>
            <a:off x="6258438" y="3211761"/>
            <a:ext cx="2093424" cy="1080001"/>
          </a:xfrm>
          <a:prstGeom prst="rect">
            <a:avLst/>
          </a:prstGeom>
          <a:ln w="12700">
            <a:miter lim="400000"/>
          </a:ln>
        </p:spPr>
      </p:pic>
      <p:sp>
        <p:nvSpPr>
          <p:cNvPr id="225" name="ZoneTexte 25"/>
          <p:cNvSpPr txBox="1"/>
          <p:nvPr/>
        </p:nvSpPr>
        <p:spPr>
          <a:xfrm>
            <a:off x="688644" y="3090009"/>
            <a:ext cx="4839117" cy="649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600">
                <a:latin typeface="Times New Roman"/>
                <a:ea typeface="Times New Roman"/>
                <a:cs typeface="Times New Roman"/>
                <a:sym typeface="Times New Roman"/>
              </a:defRPr>
            </a:pPr>
            <a:r>
              <a:t>L'exemple ci-après crée une classe nommée "</a:t>
            </a:r>
            <a:r>
              <a:rPr b="1"/>
              <a:t>Car</a:t>
            </a:r>
            <a:r>
              <a:t>".</a:t>
            </a:r>
          </a:p>
          <a:p>
            <a:pPr>
              <a:lnSpc>
                <a:spcPct val="150000"/>
              </a:lnSpc>
              <a:defRPr sz="1600">
                <a:latin typeface="Times New Roman"/>
                <a:ea typeface="Times New Roman"/>
                <a:cs typeface="Times New Roman"/>
                <a:sym typeface="Times New Roman"/>
              </a:defRPr>
            </a:pPr>
            <a:r>
              <a:t>La classe a deux propriétés initiales : "</a:t>
            </a:r>
            <a:r>
              <a:rPr b="1"/>
              <a:t>nom</a:t>
            </a:r>
            <a:r>
              <a:t>" et "</a:t>
            </a:r>
            <a:r>
              <a:rPr b="1"/>
              <a:t>année</a:t>
            </a:r>
            <a:r>
              <a:t>".</a:t>
            </a:r>
          </a:p>
        </p:txBody>
      </p:sp>
      <p:pic>
        <p:nvPicPr>
          <p:cNvPr id="226" name="Image 1" descr="Image 1"/>
          <p:cNvPicPr>
            <a:picLocks noChangeAspect="1"/>
          </p:cNvPicPr>
          <p:nvPr/>
        </p:nvPicPr>
        <p:blipFill>
          <a:blip r:embed="rId4">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64;p25"/>
          <p:cNvSpPr txBox="1"/>
          <p:nvPr/>
        </p:nvSpPr>
        <p:spPr>
          <a:xfrm>
            <a:off x="850604" y="459018"/>
            <a:ext cx="498057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Utiliser une classe</a:t>
            </a:r>
          </a:p>
        </p:txBody>
      </p:sp>
      <p:sp>
        <p:nvSpPr>
          <p:cNvPr id="229" name="ZoneTexte 7"/>
          <p:cNvSpPr txBox="1"/>
          <p:nvPr/>
        </p:nvSpPr>
        <p:spPr>
          <a:xfrm>
            <a:off x="785466" y="948389"/>
            <a:ext cx="6515911" cy="3114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Lorsque vous avez une classe, vous pouvez l'utiliser pour créer des objets :</a:t>
            </a:r>
          </a:p>
        </p:txBody>
      </p:sp>
      <p:pic>
        <p:nvPicPr>
          <p:cNvPr id="230" name="Image 9" descr="Image 9"/>
          <p:cNvPicPr>
            <a:picLocks noChangeAspect="1"/>
          </p:cNvPicPr>
          <p:nvPr/>
        </p:nvPicPr>
        <p:blipFill>
          <a:blip r:embed="rId2">
            <a:extLst/>
          </a:blip>
          <a:stretch>
            <a:fillRect/>
          </a:stretch>
        </p:blipFill>
        <p:spPr>
          <a:xfrm>
            <a:off x="5603357" y="1591177"/>
            <a:ext cx="3053858" cy="1692001"/>
          </a:xfrm>
          <a:prstGeom prst="rect">
            <a:avLst/>
          </a:prstGeom>
          <a:ln w="12700">
            <a:miter lim="400000"/>
          </a:ln>
        </p:spPr>
      </p:pic>
      <p:sp>
        <p:nvSpPr>
          <p:cNvPr id="231" name="ZoneTexte 13"/>
          <p:cNvSpPr txBox="1"/>
          <p:nvPr/>
        </p:nvSpPr>
        <p:spPr>
          <a:xfrm>
            <a:off x="785465" y="1771531"/>
            <a:ext cx="4772173" cy="1683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La méthode </a:t>
            </a:r>
            <a:r>
              <a:rPr b="1">
                <a:solidFill>
                  <a:srgbClr val="EF8600"/>
                </a:solidFill>
              </a:rPr>
              <a:t>constructor</a:t>
            </a:r>
            <a:r>
              <a:t> est une méthode spéciale :</a:t>
            </a:r>
          </a:p>
          <a:p>
            <a:pPr>
              <a:defRPr sz="1600">
                <a:latin typeface="Times New Roman"/>
                <a:ea typeface="Times New Roman"/>
                <a:cs typeface="Times New Roman"/>
                <a:sym typeface="Times New Roman"/>
              </a:defRPr>
            </a:pPr>
          </a:p>
          <a:p>
            <a:pPr marL="285750" indent="-285750">
              <a:buClr>
                <a:srgbClr val="000000"/>
              </a:buClr>
              <a:buSzPct val="100000"/>
              <a:buChar char="✓"/>
              <a:defRPr sz="1600">
                <a:latin typeface="Times New Roman"/>
                <a:ea typeface="Times New Roman"/>
                <a:cs typeface="Times New Roman"/>
                <a:sym typeface="Times New Roman"/>
              </a:defRPr>
            </a:pPr>
            <a:r>
              <a:t>Il doit avoir le nom exact "</a:t>
            </a:r>
            <a:r>
              <a:rPr b="1">
                <a:solidFill>
                  <a:srgbClr val="EF8600"/>
                </a:solidFill>
              </a:rPr>
              <a:t>constructor</a:t>
            </a:r>
            <a:r>
              <a:t>"</a:t>
            </a:r>
          </a:p>
          <a:p>
            <a:pPr marL="285750" indent="-285750">
              <a:buClr>
                <a:srgbClr val="000000"/>
              </a:buClr>
              <a:buSzPct val="100000"/>
              <a:buChar char="✓"/>
              <a:defRPr sz="1600">
                <a:latin typeface="Times New Roman"/>
                <a:ea typeface="Times New Roman"/>
                <a:cs typeface="Times New Roman"/>
                <a:sym typeface="Times New Roman"/>
              </a:defRPr>
            </a:pPr>
            <a:r>
              <a:t>Il est exécuté automatiquement lorsqu'un nouvel </a:t>
            </a:r>
            <a:r>
              <a:rPr b="1"/>
              <a:t>objet</a:t>
            </a:r>
            <a:r>
              <a:t> est créé</a:t>
            </a:r>
          </a:p>
          <a:p>
            <a:pPr marL="285750" indent="-285750">
              <a:buClr>
                <a:srgbClr val="000000"/>
              </a:buClr>
              <a:buSzPct val="100000"/>
              <a:buChar char="✓"/>
              <a:defRPr sz="1600">
                <a:latin typeface="Times New Roman"/>
                <a:ea typeface="Times New Roman"/>
                <a:cs typeface="Times New Roman"/>
                <a:sym typeface="Times New Roman"/>
              </a:defRPr>
            </a:pPr>
            <a:r>
              <a:t>Il est utilisé pour initialiser les propriétés de </a:t>
            </a:r>
            <a:r>
              <a:rPr b="1"/>
              <a:t>l'objet</a:t>
            </a:r>
            <a:endParaRPr b="1"/>
          </a:p>
        </p:txBody>
      </p:sp>
      <p:sp>
        <p:nvSpPr>
          <p:cNvPr id="232" name="ZoneTexte 15"/>
          <p:cNvSpPr txBox="1"/>
          <p:nvPr/>
        </p:nvSpPr>
        <p:spPr>
          <a:xfrm>
            <a:off x="731888" y="3603943"/>
            <a:ext cx="7680223"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Si vous ne définissez pas de méthode </a:t>
            </a:r>
            <a:r>
              <a:rPr b="1"/>
              <a:t>constructor</a:t>
            </a:r>
            <a:r>
              <a:t>, JavaScript ajoutera une méthode </a:t>
            </a:r>
            <a:r>
              <a:rPr b="1"/>
              <a:t>constructor</a:t>
            </a:r>
            <a:r>
              <a:t> vide.</a:t>
            </a:r>
          </a:p>
        </p:txBody>
      </p:sp>
      <p:pic>
        <p:nvPicPr>
          <p:cNvPr id="233" name="Image 1" descr="Image 1"/>
          <p:cNvPicPr>
            <a:picLocks noChangeAspect="1"/>
          </p:cNvPicPr>
          <p:nvPr/>
        </p:nvPicPr>
        <p:blipFill>
          <a:blip r:embed="rId3">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de classe</a:t>
            </a:r>
          </a:p>
        </p:txBody>
      </p:sp>
      <p:sp>
        <p:nvSpPr>
          <p:cNvPr id="236" name="Rectangle 1"/>
          <p:cNvSpPr txBox="1"/>
          <p:nvPr/>
        </p:nvSpPr>
        <p:spPr>
          <a:xfrm>
            <a:off x="639376" y="1022508"/>
            <a:ext cx="5279769" cy="16657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sz="1600">
                <a:latin typeface="Times New Roman"/>
                <a:ea typeface="Times New Roman"/>
                <a:cs typeface="Times New Roman"/>
                <a:sym typeface="Times New Roman"/>
              </a:defRPr>
            </a:pPr>
            <a:r>
              <a:t>Les méthodes de classe sont créées avec la même syntaxe que les méthodes d'objet.</a:t>
            </a:r>
          </a:p>
          <a:p>
            <a:pPr marL="285750" indent="-285750">
              <a:lnSpc>
                <a:spcPct val="150000"/>
              </a:lnSpc>
              <a:buSzPct val="100000"/>
              <a:buChar char="✓"/>
              <a:defRPr sz="1600">
                <a:latin typeface="Times New Roman"/>
                <a:ea typeface="Times New Roman"/>
                <a:cs typeface="Times New Roman"/>
                <a:sym typeface="Times New Roman"/>
              </a:defRPr>
            </a:pPr>
            <a:r>
              <a:t>Utilisez le mot-clé class pour créer une classe.</a:t>
            </a:r>
          </a:p>
          <a:p>
            <a:pPr marL="285750" indent="-285750">
              <a:lnSpc>
                <a:spcPct val="150000"/>
              </a:lnSpc>
              <a:buSzPct val="100000"/>
              <a:buChar char="✓"/>
              <a:defRPr sz="1600">
                <a:latin typeface="Times New Roman"/>
                <a:ea typeface="Times New Roman"/>
                <a:cs typeface="Times New Roman"/>
                <a:sym typeface="Times New Roman"/>
              </a:defRPr>
            </a:pPr>
            <a:r>
              <a:t>Ajoutez toujours une </a:t>
            </a:r>
            <a:r>
              <a:rPr b="1">
                <a:solidFill>
                  <a:srgbClr val="EF8600"/>
                </a:solidFill>
              </a:rPr>
              <a:t>constructor() </a:t>
            </a:r>
            <a:r>
              <a:t>méthode.</a:t>
            </a:r>
          </a:p>
          <a:p>
            <a:pPr marL="285750" indent="-285750">
              <a:lnSpc>
                <a:spcPct val="150000"/>
              </a:lnSpc>
              <a:buSzPct val="100000"/>
              <a:buChar char="✓"/>
              <a:defRPr sz="1600">
                <a:latin typeface="Times New Roman"/>
                <a:ea typeface="Times New Roman"/>
                <a:cs typeface="Times New Roman"/>
                <a:sym typeface="Times New Roman"/>
              </a:defRPr>
            </a:pPr>
            <a:r>
              <a:t>Ajoutez ensuite n'importe quel nombre de méthodes.</a:t>
            </a:r>
          </a:p>
        </p:txBody>
      </p:sp>
      <p:pic>
        <p:nvPicPr>
          <p:cNvPr id="237" name="Image 4" descr="Image 4"/>
          <p:cNvPicPr>
            <a:picLocks noChangeAspect="1"/>
          </p:cNvPicPr>
          <p:nvPr/>
        </p:nvPicPr>
        <p:blipFill>
          <a:blip r:embed="rId2">
            <a:extLst/>
          </a:blip>
          <a:stretch>
            <a:fillRect/>
          </a:stretch>
        </p:blipFill>
        <p:spPr>
          <a:xfrm>
            <a:off x="5833373" y="1079731"/>
            <a:ext cx="1899817" cy="972001"/>
          </a:xfrm>
          <a:prstGeom prst="rect">
            <a:avLst/>
          </a:prstGeom>
          <a:ln w="12700">
            <a:miter lim="400000"/>
          </a:ln>
        </p:spPr>
      </p:pic>
      <p:pic>
        <p:nvPicPr>
          <p:cNvPr id="238" name="Image 7" descr="Image 7"/>
          <p:cNvPicPr>
            <a:picLocks noChangeAspect="1"/>
          </p:cNvPicPr>
          <p:nvPr/>
        </p:nvPicPr>
        <p:blipFill>
          <a:blip r:embed="rId3">
            <a:extLst/>
          </a:blip>
          <a:stretch>
            <a:fillRect/>
          </a:stretch>
        </p:blipFill>
        <p:spPr>
          <a:xfrm>
            <a:off x="5833373" y="2263012"/>
            <a:ext cx="2716971" cy="1764001"/>
          </a:xfrm>
          <a:prstGeom prst="rect">
            <a:avLst/>
          </a:prstGeom>
          <a:ln w="12700">
            <a:miter lim="400000"/>
          </a:ln>
        </p:spPr>
      </p:pic>
      <p:sp>
        <p:nvSpPr>
          <p:cNvPr id="239" name="ZoneTexte 11"/>
          <p:cNvSpPr txBox="1"/>
          <p:nvPr/>
        </p:nvSpPr>
        <p:spPr>
          <a:xfrm>
            <a:off x="770576" y="3130456"/>
            <a:ext cx="448056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Créez une méthode Class nommée "</a:t>
            </a:r>
            <a:r>
              <a:rPr b="1"/>
              <a:t>age</a:t>
            </a:r>
            <a:r>
              <a:t>", qui renvoie l'âge de la voiture :</a:t>
            </a:r>
          </a:p>
        </p:txBody>
      </p:sp>
      <p:pic>
        <p:nvPicPr>
          <p:cNvPr id="240" name="Image 2" descr="Image 2"/>
          <p:cNvPicPr>
            <a:picLocks noChangeAspect="1"/>
          </p:cNvPicPr>
          <p:nvPr/>
        </p:nvPicPr>
        <p:blipFill>
          <a:blip r:embed="rId4">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de classe</a:t>
            </a:r>
          </a:p>
        </p:txBody>
      </p:sp>
      <p:pic>
        <p:nvPicPr>
          <p:cNvPr id="243" name="Image 3" descr="Image 3"/>
          <p:cNvPicPr>
            <a:picLocks noChangeAspect="1"/>
          </p:cNvPicPr>
          <p:nvPr/>
        </p:nvPicPr>
        <p:blipFill>
          <a:blip r:embed="rId2">
            <a:extLst/>
          </a:blip>
          <a:stretch>
            <a:fillRect/>
          </a:stretch>
        </p:blipFill>
        <p:spPr>
          <a:xfrm>
            <a:off x="2272708" y="1351825"/>
            <a:ext cx="4343401" cy="3152776"/>
          </a:xfrm>
          <a:prstGeom prst="rect">
            <a:avLst/>
          </a:prstGeom>
          <a:ln w="12700">
            <a:miter lim="400000"/>
          </a:ln>
        </p:spPr>
      </p:pic>
      <p:sp>
        <p:nvSpPr>
          <p:cNvPr id="244" name="ZoneTexte 10"/>
          <p:cNvSpPr txBox="1"/>
          <p:nvPr/>
        </p:nvSpPr>
        <p:spPr>
          <a:xfrm>
            <a:off x="788654" y="904861"/>
            <a:ext cx="5246104"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Vous pouvez envoyer des </a:t>
            </a:r>
            <a:r>
              <a:rPr b="1"/>
              <a:t>paramètres</a:t>
            </a:r>
            <a:r>
              <a:t> aux méthodes Class </a:t>
            </a:r>
          </a:p>
        </p:txBody>
      </p:sp>
      <p:pic>
        <p:nvPicPr>
          <p:cNvPr id="245" name="Image 1" descr="Image 1"/>
          <p:cNvPicPr>
            <a:picLocks noChangeAspect="1"/>
          </p:cNvPicPr>
          <p:nvPr/>
        </p:nvPicPr>
        <p:blipFill>
          <a:blip r:embed="rId3">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164;p25"/>
          <p:cNvSpPr txBox="1"/>
          <p:nvPr/>
        </p:nvSpPr>
        <p:spPr>
          <a:xfrm>
            <a:off x="724856" y="406244"/>
            <a:ext cx="5106320"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Héritage de classe JavaScript</a:t>
            </a:r>
          </a:p>
        </p:txBody>
      </p:sp>
      <p:sp>
        <p:nvSpPr>
          <p:cNvPr id="248" name="Rectangle 1"/>
          <p:cNvSpPr txBox="1"/>
          <p:nvPr/>
        </p:nvSpPr>
        <p:spPr>
          <a:xfrm>
            <a:off x="673040" y="865583"/>
            <a:ext cx="6617704"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créer un héritage de classe, utilisez le mot </a:t>
            </a:r>
            <a:r>
              <a:rPr b="1">
                <a:solidFill>
                  <a:srgbClr val="EF8600"/>
                </a:solidFill>
              </a:rPr>
              <a:t>extends</a:t>
            </a:r>
            <a:r>
              <a:t> clé.</a:t>
            </a:r>
          </a:p>
        </p:txBody>
      </p:sp>
      <p:sp>
        <p:nvSpPr>
          <p:cNvPr id="249" name="ZoneTexte 5"/>
          <p:cNvSpPr txBox="1"/>
          <p:nvPr/>
        </p:nvSpPr>
        <p:spPr>
          <a:xfrm>
            <a:off x="673040" y="1160185"/>
            <a:ext cx="802120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Une classe créée avec un héritage de classe hérite de toutes les méthodes d'une autre classe :</a:t>
            </a:r>
          </a:p>
        </p:txBody>
      </p:sp>
      <p:pic>
        <p:nvPicPr>
          <p:cNvPr id="250" name="Image 4" descr="Image 4"/>
          <p:cNvPicPr>
            <a:picLocks noChangeAspect="1"/>
          </p:cNvPicPr>
          <p:nvPr/>
        </p:nvPicPr>
        <p:blipFill>
          <a:blip r:embed="rId2">
            <a:extLst/>
          </a:blip>
          <a:stretch>
            <a:fillRect/>
          </a:stretch>
        </p:blipFill>
        <p:spPr>
          <a:xfrm>
            <a:off x="4746740" y="1571964"/>
            <a:ext cx="3993224" cy="2880001"/>
          </a:xfrm>
          <a:prstGeom prst="rect">
            <a:avLst/>
          </a:prstGeom>
          <a:ln w="12700">
            <a:miter lim="400000"/>
          </a:ln>
        </p:spPr>
      </p:pic>
      <p:sp>
        <p:nvSpPr>
          <p:cNvPr id="251" name="Rectangle 2"/>
          <p:cNvSpPr txBox="1"/>
          <p:nvPr/>
        </p:nvSpPr>
        <p:spPr>
          <a:xfrm>
            <a:off x="673040" y="1619555"/>
            <a:ext cx="3901781" cy="17922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a:latin typeface="Times New Roman"/>
                <a:ea typeface="Times New Roman"/>
                <a:cs typeface="Times New Roman"/>
                <a:sym typeface="Times New Roman"/>
              </a:defRPr>
            </a:pPr>
            <a:r>
              <a:t>La méthode  </a:t>
            </a:r>
            <a:r>
              <a:rPr b="1">
                <a:solidFill>
                  <a:srgbClr val="EF8600"/>
                </a:solidFill>
              </a:rPr>
              <a:t>super() </a:t>
            </a:r>
            <a:r>
              <a:t>fait référence à la classe parent.</a:t>
            </a:r>
          </a:p>
          <a:p>
            <a:pPr marL="285750" indent="-285750">
              <a:lnSpc>
                <a:spcPct val="150000"/>
              </a:lnSpc>
              <a:buSzPct val="100000"/>
              <a:buChar char="✓"/>
              <a:defRPr>
                <a:latin typeface="Times New Roman"/>
                <a:ea typeface="Times New Roman"/>
                <a:cs typeface="Times New Roman"/>
                <a:sym typeface="Times New Roman"/>
              </a:defRPr>
            </a:pPr>
            <a:r>
              <a:t>En appelant la méthode  </a:t>
            </a:r>
            <a:r>
              <a:rPr b="1">
                <a:solidFill>
                  <a:srgbClr val="EF8600"/>
                </a:solidFill>
              </a:rPr>
              <a:t>super() </a:t>
            </a:r>
            <a:r>
              <a:t>dans la méthode constructeur, nous appelons la méthode constructeur du parent et obtenons l'accès aux propriétés et aux méthodes du parent.</a:t>
            </a:r>
          </a:p>
        </p:txBody>
      </p:sp>
      <p:sp>
        <p:nvSpPr>
          <p:cNvPr id="252" name="ZoneTexte 10"/>
          <p:cNvSpPr txBox="1"/>
          <p:nvPr/>
        </p:nvSpPr>
        <p:spPr>
          <a:xfrm>
            <a:off x="673040" y="3481435"/>
            <a:ext cx="3901781" cy="889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latin typeface="Times New Roman"/>
                <a:ea typeface="Times New Roman"/>
                <a:cs typeface="Times New Roman"/>
                <a:sym typeface="Times New Roman"/>
              </a:defRPr>
            </a:pPr>
            <a:r>
              <a:t>L'</a:t>
            </a:r>
            <a:r>
              <a:rPr b="1"/>
              <a:t>héritage</a:t>
            </a:r>
            <a:r>
              <a:t> est utile pour la réutilisation du code. Réutilisez les propriétés et les méthodes d'une classe existante lorsque vous créez une nouvelle classe.</a:t>
            </a:r>
          </a:p>
        </p:txBody>
      </p:sp>
      <p:pic>
        <p:nvPicPr>
          <p:cNvPr id="253" name="Image 2" descr="Image 2"/>
          <p:cNvPicPr>
            <a:picLocks noChangeAspect="1"/>
          </p:cNvPicPr>
          <p:nvPr/>
        </p:nvPicPr>
        <p:blipFill>
          <a:blip r:embed="rId3">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164;p25"/>
          <p:cNvSpPr txBox="1"/>
          <p:nvPr/>
        </p:nvSpPr>
        <p:spPr>
          <a:xfrm>
            <a:off x="858546" y="427120"/>
            <a:ext cx="51063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Méthodes statiques JavaScript</a:t>
            </a:r>
          </a:p>
        </p:txBody>
      </p:sp>
      <p:pic>
        <p:nvPicPr>
          <p:cNvPr id="256" name="Image 2" descr="Image 2"/>
          <p:cNvPicPr>
            <a:picLocks noChangeAspect="1"/>
          </p:cNvPicPr>
          <p:nvPr/>
        </p:nvPicPr>
        <p:blipFill>
          <a:blip r:embed="rId2">
            <a:extLst/>
          </a:blip>
          <a:stretch>
            <a:fillRect/>
          </a:stretch>
        </p:blipFill>
        <p:spPr>
          <a:xfrm>
            <a:off x="5964864" y="1419889"/>
            <a:ext cx="2400301" cy="2133601"/>
          </a:xfrm>
          <a:prstGeom prst="rect">
            <a:avLst/>
          </a:prstGeom>
          <a:ln w="12700">
            <a:miter lim="400000"/>
          </a:ln>
        </p:spPr>
      </p:pic>
      <p:sp>
        <p:nvSpPr>
          <p:cNvPr id="257" name="Rectangle 1"/>
          <p:cNvSpPr txBox="1"/>
          <p:nvPr/>
        </p:nvSpPr>
        <p:spPr>
          <a:xfrm>
            <a:off x="904266" y="1534391"/>
            <a:ext cx="4472618" cy="16657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Les méthodes de </a:t>
            </a:r>
            <a:r>
              <a:rPr b="1">
                <a:solidFill>
                  <a:srgbClr val="EF8600"/>
                </a:solidFill>
              </a:rPr>
              <a:t>classe statiques </a:t>
            </a:r>
            <a:r>
              <a:t>sont définies sur la classe elle-même.</a:t>
            </a:r>
          </a:p>
          <a:p>
            <a:pPr>
              <a:lnSpc>
                <a:spcPct val="150000"/>
              </a:lnSpc>
              <a:defRPr sz="1600">
                <a:latin typeface="Times New Roman"/>
                <a:ea typeface="Times New Roman"/>
                <a:cs typeface="Times New Roman"/>
                <a:sym typeface="Times New Roman"/>
              </a:defRPr>
            </a:pPr>
          </a:p>
          <a:p>
            <a:pPr>
              <a:lnSpc>
                <a:spcPct val="150000"/>
              </a:lnSpc>
              <a:defRPr sz="1600">
                <a:latin typeface="Times New Roman"/>
                <a:ea typeface="Times New Roman"/>
                <a:cs typeface="Times New Roman"/>
                <a:sym typeface="Times New Roman"/>
              </a:defRPr>
            </a:pPr>
            <a:r>
              <a:t>Vous ne pouvez pas appeler une </a:t>
            </a:r>
            <a:r>
              <a:rPr b="1">
                <a:solidFill>
                  <a:srgbClr val="EF8600"/>
                </a:solidFill>
              </a:rPr>
              <a:t>static</a:t>
            </a:r>
            <a:r>
              <a:t> méthode sur un objet, uniquement sur une classe d'objets.</a:t>
            </a:r>
          </a:p>
        </p:txBody>
      </p:sp>
      <p:pic>
        <p:nvPicPr>
          <p:cNvPr id="258" name="Image 1" descr="Image 1"/>
          <p:cNvPicPr>
            <a:picLocks noChangeAspect="1"/>
          </p:cNvPicPr>
          <p:nvPr/>
        </p:nvPicPr>
        <p:blipFill>
          <a:blip r:embed="rId3">
            <a:extLst/>
          </a:blip>
          <a:srcRect l="19263" t="0" r="18935" b="0"/>
          <a:stretch>
            <a:fillRect/>
          </a:stretch>
        </p:blipFill>
        <p:spPr>
          <a:xfrm>
            <a:off x="8155171" y="18502"/>
            <a:ext cx="988829" cy="90000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91;p17"/>
          <p:cNvSpPr txBox="1"/>
          <p:nvPr/>
        </p:nvSpPr>
        <p:spPr>
          <a:xfrm>
            <a:off x="744277" y="381000"/>
            <a:ext cx="8018724"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Introduction à javascript</a:t>
            </a:r>
          </a:p>
        </p:txBody>
      </p:sp>
      <p:sp>
        <p:nvSpPr>
          <p:cNvPr id="124" name="object 2"/>
          <p:cNvSpPr txBox="1"/>
          <p:nvPr/>
        </p:nvSpPr>
        <p:spPr>
          <a:xfrm>
            <a:off x="744278" y="952318"/>
            <a:ext cx="8171120" cy="897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nSpc>
                <a:spcPct val="150000"/>
              </a:lnSpc>
              <a:buClr>
                <a:srgbClr val="000000"/>
              </a:buClr>
              <a:buSzPct val="100000"/>
              <a:buChar char="✓"/>
              <a:defRPr b="1" sz="1600">
                <a:solidFill>
                  <a:srgbClr val="EF8600"/>
                </a:solidFill>
                <a:latin typeface="Times New Roman"/>
                <a:ea typeface="Times New Roman"/>
                <a:cs typeface="Times New Roman"/>
                <a:sym typeface="Times New Roman"/>
              </a:defRPr>
            </a:pPr>
            <a:r>
              <a:t>JavaScript</a:t>
            </a:r>
            <a:r>
              <a:rPr b="0">
                <a:solidFill>
                  <a:srgbClr val="000000"/>
                </a:solidFill>
              </a:rPr>
              <a:t> est le langage de programmation le plus populaire au monde.</a:t>
            </a:r>
          </a:p>
          <a:p>
            <a:pPr marL="285750" indent="-285750">
              <a:lnSpc>
                <a:spcPct val="150000"/>
              </a:lnSpc>
              <a:buClr>
                <a:srgbClr val="000000"/>
              </a:buClr>
              <a:buSzPct val="100000"/>
              <a:buChar char="✓"/>
              <a:defRPr b="1" sz="1600">
                <a:solidFill>
                  <a:srgbClr val="EF8600"/>
                </a:solidFill>
                <a:latin typeface="Times New Roman"/>
                <a:ea typeface="Times New Roman"/>
                <a:cs typeface="Times New Roman"/>
                <a:sym typeface="Times New Roman"/>
              </a:defRPr>
            </a:pPr>
            <a:r>
              <a:t>JavaScript</a:t>
            </a:r>
            <a:r>
              <a:rPr b="0">
                <a:solidFill>
                  <a:srgbClr val="000000"/>
                </a:solidFill>
              </a:rPr>
              <a:t> est le langage de programmation du Web.</a:t>
            </a:r>
          </a:p>
          <a:p>
            <a:pPr marL="285750" indent="-285750">
              <a:lnSpc>
                <a:spcPct val="150000"/>
              </a:lnSpc>
              <a:buClr>
                <a:srgbClr val="000000"/>
              </a:buClr>
              <a:buSzPct val="100000"/>
              <a:buChar char="✓"/>
              <a:defRPr b="1" sz="1600">
                <a:solidFill>
                  <a:srgbClr val="EF8600"/>
                </a:solidFill>
                <a:latin typeface="Times New Roman"/>
                <a:ea typeface="Times New Roman"/>
                <a:cs typeface="Times New Roman"/>
                <a:sym typeface="Times New Roman"/>
              </a:defRPr>
            </a:pPr>
            <a:r>
              <a:t>JavaScript</a:t>
            </a:r>
            <a:r>
              <a:rPr b="0">
                <a:solidFill>
                  <a:srgbClr val="000000"/>
                </a:solidFill>
              </a:rPr>
              <a:t> est facile à apprendre.</a:t>
            </a:r>
          </a:p>
        </p:txBody>
      </p:sp>
      <p:sp>
        <p:nvSpPr>
          <p:cNvPr id="125" name="ZoneTexte 5"/>
          <p:cNvSpPr txBox="1"/>
          <p:nvPr/>
        </p:nvSpPr>
        <p:spPr>
          <a:xfrm>
            <a:off x="752784" y="2218089"/>
            <a:ext cx="5389645" cy="20129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JavaScript est l'un des </a:t>
            </a:r>
            <a:r>
              <a:rPr b="1"/>
              <a:t>3 langages</a:t>
            </a:r>
            <a:r>
              <a:t> que tout développeur web </a:t>
            </a:r>
            <a:r>
              <a:rPr b="1"/>
              <a:t>doit</a:t>
            </a:r>
            <a:r>
              <a:t> apprendre :</a:t>
            </a:r>
          </a:p>
          <a:p>
            <a:pPr>
              <a:defRPr sz="1600">
                <a:latin typeface="Times New Roman"/>
                <a:ea typeface="Times New Roman"/>
                <a:cs typeface="Times New Roman"/>
                <a:sym typeface="Times New Roman"/>
              </a:defRPr>
            </a:pPr>
          </a:p>
          <a:p>
            <a:pPr marL="285750" indent="-285750">
              <a:lnSpc>
                <a:spcPct val="150000"/>
              </a:lnSpc>
              <a:buClr>
                <a:srgbClr val="000000"/>
              </a:buClr>
              <a:buSzPct val="100000"/>
              <a:buChar char="✓"/>
              <a:defRPr b="1" sz="1600">
                <a:latin typeface="Times New Roman"/>
                <a:ea typeface="Times New Roman"/>
                <a:cs typeface="Times New Roman"/>
                <a:sym typeface="Times New Roman"/>
              </a:defRPr>
            </a:pPr>
            <a:r>
              <a:t>HTML</a:t>
            </a:r>
            <a:r>
              <a:rPr b="0"/>
              <a:t> pour définir le contenu des pages web</a:t>
            </a:r>
          </a:p>
          <a:p>
            <a:pPr marL="285750" indent="-285750">
              <a:lnSpc>
                <a:spcPct val="150000"/>
              </a:lnSpc>
              <a:buClr>
                <a:srgbClr val="000000"/>
              </a:buClr>
              <a:buSzPct val="100000"/>
              <a:buChar char="✓"/>
              <a:defRPr b="1" sz="1600">
                <a:latin typeface="Times New Roman"/>
                <a:ea typeface="Times New Roman"/>
                <a:cs typeface="Times New Roman"/>
                <a:sym typeface="Times New Roman"/>
              </a:defRPr>
            </a:pPr>
            <a:r>
              <a:t>CSS</a:t>
            </a:r>
            <a:r>
              <a:rPr b="0"/>
              <a:t> pour spécifier la mise en page des pages Web</a:t>
            </a:r>
          </a:p>
          <a:p>
            <a:pPr marL="285750" indent="-285750">
              <a:lnSpc>
                <a:spcPct val="150000"/>
              </a:lnSpc>
              <a:buClr>
                <a:srgbClr val="000000"/>
              </a:buClr>
              <a:buSzPct val="100000"/>
              <a:buChar char="✓"/>
              <a:defRPr b="1" sz="1600">
                <a:latin typeface="Times New Roman"/>
                <a:ea typeface="Times New Roman"/>
                <a:cs typeface="Times New Roman"/>
                <a:sym typeface="Times New Roman"/>
              </a:defRPr>
            </a:pPr>
            <a:r>
              <a:t>JavaScript</a:t>
            </a:r>
            <a:r>
              <a:rPr b="0"/>
              <a:t> pour programmer le comportement des pages web</a:t>
            </a:r>
          </a:p>
        </p:txBody>
      </p:sp>
      <p:pic>
        <p:nvPicPr>
          <p:cNvPr id="126" name="Image 4" descr="Image 4"/>
          <p:cNvPicPr>
            <a:picLocks noChangeAspect="1"/>
          </p:cNvPicPr>
          <p:nvPr/>
        </p:nvPicPr>
        <p:blipFill>
          <a:blip r:embed="rId2">
            <a:extLst/>
          </a:blip>
          <a:srcRect l="0" t="5340" r="0" b="41264"/>
          <a:stretch>
            <a:fillRect/>
          </a:stretch>
        </p:blipFill>
        <p:spPr>
          <a:xfrm>
            <a:off x="6082867" y="2987198"/>
            <a:ext cx="2832533" cy="1044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91;p17"/>
          <p:cNvSpPr txBox="1"/>
          <p:nvPr/>
        </p:nvSpPr>
        <p:spPr>
          <a:xfrm>
            <a:off x="639531" y="255073"/>
            <a:ext cx="431682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Qu’est-ce que javascript</a:t>
            </a:r>
          </a:p>
        </p:txBody>
      </p:sp>
      <p:sp>
        <p:nvSpPr>
          <p:cNvPr id="129" name="object 45"/>
          <p:cNvSpPr txBox="1"/>
          <p:nvPr/>
        </p:nvSpPr>
        <p:spPr>
          <a:xfrm>
            <a:off x="381004" y="791043"/>
            <a:ext cx="8196652" cy="23028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98450" marR="146050" indent="-285750">
              <a:lnSpc>
                <a:spcPct val="150000"/>
              </a:lnSpc>
              <a:buClr>
                <a:srgbClr val="000000"/>
              </a:buClr>
              <a:buSzPct val="100000"/>
              <a:buChar char="✓"/>
              <a:defRPr b="1">
                <a:solidFill>
                  <a:srgbClr val="EF8600"/>
                </a:solidFill>
                <a:latin typeface="Times New Roman"/>
                <a:ea typeface="Times New Roman"/>
                <a:cs typeface="Times New Roman"/>
                <a:sym typeface="Times New Roman"/>
              </a:defRPr>
            </a:pPr>
            <a:r>
              <a:t>Javascript </a:t>
            </a:r>
            <a:r>
              <a:rPr b="0">
                <a:solidFill>
                  <a:srgbClr val="000000"/>
                </a:solidFill>
              </a:rPr>
              <a:t>a été initialement créé pour « rendre les pages Web vivantes » ou dynamique </a:t>
            </a:r>
            <a:endParaRPr b="0">
              <a:solidFill>
                <a:srgbClr val="000000"/>
              </a:solidFill>
            </a:endParaRPr>
          </a:p>
          <a:p>
            <a:pPr marL="285750" indent="-285750">
              <a:lnSpc>
                <a:spcPct val="150000"/>
              </a:lnSpc>
              <a:buClr>
                <a:srgbClr val="000000"/>
              </a:buClr>
              <a:buSzPct val="100000"/>
              <a:buChar char="✓"/>
              <a:defRPr>
                <a:latin typeface="Times New Roman"/>
                <a:ea typeface="Times New Roman"/>
                <a:cs typeface="Times New Roman"/>
                <a:sym typeface="Times New Roman"/>
              </a:defRPr>
            </a:pPr>
            <a:r>
              <a:t>Les programmes dans ce langage sont appelés </a:t>
            </a:r>
            <a:r>
              <a:rPr i="1"/>
              <a:t>scripts</a:t>
            </a:r>
            <a:r>
              <a:t> . Ils peuvent être écrits directement dans le code HTML d'une page Web et s'exécuter automatiquement lors du chargement de la page.</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Les scripts sont fournis et exécutés en texte brut. Ils n'ont pas besoin de préparation spéciale ou de compilation pour fonctionner.</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Aujourd'hui, JavaScript peut s'exécuter non seulement dans le </a:t>
            </a:r>
            <a:r>
              <a:rPr b="1"/>
              <a:t>navigateur</a:t>
            </a:r>
            <a:r>
              <a:t>, mais également sur le </a:t>
            </a:r>
            <a:r>
              <a:rPr b="1"/>
              <a:t>serveur</a:t>
            </a:r>
            <a:r>
              <a:t>, ou même sur tout appareil doté d'un programme spécial appelé</a:t>
            </a:r>
            <a:r>
              <a:rPr b="1">
                <a:solidFill>
                  <a:srgbClr val="EF8600"/>
                </a:solidFill>
              </a:rPr>
              <a:t> moteur javascript</a:t>
            </a:r>
            <a:endParaRPr b="1">
              <a:solidFill>
                <a:srgbClr val="EF8600"/>
              </a:solidFill>
            </a:endParaRPr>
          </a:p>
        </p:txBody>
      </p:sp>
      <p:pic>
        <p:nvPicPr>
          <p:cNvPr id="130" name="Image 3" descr="Image 3"/>
          <p:cNvPicPr>
            <a:picLocks noChangeAspect="1"/>
          </p:cNvPicPr>
          <p:nvPr/>
        </p:nvPicPr>
        <p:blipFill>
          <a:blip r:embed="rId2">
            <a:extLst/>
          </a:blip>
          <a:stretch>
            <a:fillRect/>
          </a:stretch>
        </p:blipFill>
        <p:spPr>
          <a:xfrm>
            <a:off x="2390535" y="3193544"/>
            <a:ext cx="3690509" cy="1656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1;p17"/>
          <p:cNvSpPr txBox="1"/>
          <p:nvPr/>
        </p:nvSpPr>
        <p:spPr>
          <a:xfrm>
            <a:off x="606055" y="381000"/>
            <a:ext cx="8156945"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pc="10" sz="2400">
                <a:solidFill>
                  <a:srgbClr val="EF8600"/>
                </a:solidFill>
              </a:defRPr>
            </a:lvl1pPr>
          </a:lstStyle>
          <a:p>
            <a:pPr/>
            <a:r>
              <a:t>Que peut faire javascript dans le navigateur</a:t>
            </a:r>
          </a:p>
        </p:txBody>
      </p:sp>
      <p:sp>
        <p:nvSpPr>
          <p:cNvPr id="133" name="ZoneTexte 5"/>
          <p:cNvSpPr txBox="1"/>
          <p:nvPr/>
        </p:nvSpPr>
        <p:spPr>
          <a:xfrm>
            <a:off x="534818" y="970370"/>
            <a:ext cx="7957406"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JavaScript dans le navigateur peut faire tout ce qui concerne la manipulation des pages Web, l'interaction avec l'utilisateur et le serveur Web.</a:t>
            </a:r>
          </a:p>
        </p:txBody>
      </p:sp>
      <p:sp>
        <p:nvSpPr>
          <p:cNvPr id="134" name="ZoneTexte 7"/>
          <p:cNvSpPr txBox="1"/>
          <p:nvPr/>
        </p:nvSpPr>
        <p:spPr>
          <a:xfrm>
            <a:off x="426720" y="1752600"/>
            <a:ext cx="8065504" cy="2140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Par exemple, JavaScript intégré au navigateur est capable de :</a:t>
            </a:r>
          </a:p>
          <a:p>
            <a:pPr>
              <a:defRPr sz="1600">
                <a:latin typeface="Times New Roman"/>
                <a:ea typeface="Times New Roman"/>
                <a:cs typeface="Times New Roman"/>
                <a:sym typeface="Times New Roman"/>
              </a:defRPr>
            </a:pPr>
          </a:p>
          <a:p>
            <a:pPr marL="285750" indent="-285750">
              <a:buClr>
                <a:srgbClr val="000000"/>
              </a:buClr>
              <a:buSzPct val="100000"/>
              <a:buChar char="✓"/>
              <a:defRPr sz="1600">
                <a:latin typeface="Times New Roman"/>
                <a:ea typeface="Times New Roman"/>
                <a:cs typeface="Times New Roman"/>
                <a:sym typeface="Times New Roman"/>
              </a:defRPr>
            </a:pPr>
            <a:r>
              <a:t>Ajoutez un nouveau code HTML à la page, modifiez le contenu existant, modifiez les styles.</a:t>
            </a:r>
          </a:p>
          <a:p>
            <a:pPr marL="285750" indent="-285750">
              <a:buClr>
                <a:srgbClr val="000000"/>
              </a:buClr>
              <a:buSzPct val="100000"/>
              <a:buChar char="✓"/>
              <a:defRPr sz="1600">
                <a:latin typeface="Times New Roman"/>
                <a:ea typeface="Times New Roman"/>
                <a:cs typeface="Times New Roman"/>
                <a:sym typeface="Times New Roman"/>
              </a:defRPr>
            </a:pPr>
            <a:r>
              <a:t>Réagissez aux actions de l'utilisateur, exécutez les clics de souris, les mouvements du pointeur, les pressions sur les touches.</a:t>
            </a:r>
          </a:p>
          <a:p>
            <a:pPr marL="285750" indent="-285750">
              <a:buClr>
                <a:srgbClr val="000000"/>
              </a:buClr>
              <a:buSzPct val="100000"/>
              <a:buChar char="✓"/>
              <a:defRPr sz="1600">
                <a:latin typeface="Times New Roman"/>
                <a:ea typeface="Times New Roman"/>
                <a:cs typeface="Times New Roman"/>
                <a:sym typeface="Times New Roman"/>
              </a:defRPr>
            </a:pPr>
            <a:r>
              <a:t>Envoyez des requêtes sur le réseau à des serveurs distants, téléchargez et chargez des fichiers (technologies dites AJAX et COMET ).</a:t>
            </a:r>
          </a:p>
          <a:p>
            <a:pPr marL="285750" indent="-285750">
              <a:buClr>
                <a:srgbClr val="000000"/>
              </a:buClr>
              <a:buSzPct val="100000"/>
              <a:buChar char="✓"/>
              <a:defRPr sz="1600">
                <a:latin typeface="Times New Roman"/>
                <a:ea typeface="Times New Roman"/>
                <a:cs typeface="Times New Roman"/>
                <a:sym typeface="Times New Roman"/>
              </a:defRPr>
            </a:pPr>
            <a:r>
              <a:t>Obtenez et définissez des cookies, posez des questions au visiteur, affichez des messages.</a:t>
            </a:r>
          </a:p>
          <a:p>
            <a:pPr marL="285750" indent="-285750">
              <a:buClr>
                <a:srgbClr val="000000"/>
              </a:buClr>
              <a:buSzPct val="100000"/>
              <a:buChar char="✓"/>
              <a:defRPr sz="1600">
                <a:latin typeface="Times New Roman"/>
                <a:ea typeface="Times New Roman"/>
                <a:cs typeface="Times New Roman"/>
                <a:sym typeface="Times New Roman"/>
              </a:defRPr>
            </a:pPr>
            <a:r>
              <a:t>Mémorisez les données côté client ("stockage local").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91;p17"/>
          <p:cNvSpPr txBox="1"/>
          <p:nvPr/>
        </p:nvSpPr>
        <p:spPr>
          <a:xfrm>
            <a:off x="659217" y="381000"/>
            <a:ext cx="8103783" cy="345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1686560">
              <a:defRPr b="1" spc="-40" sz="2400">
                <a:solidFill>
                  <a:srgbClr val="EF8600"/>
                </a:solidFill>
              </a:defRPr>
            </a:lvl1pPr>
          </a:lstStyle>
          <a:p>
            <a:pPr/>
            <a:r>
              <a:t>Limite de javascript</a:t>
            </a:r>
          </a:p>
        </p:txBody>
      </p:sp>
      <p:sp>
        <p:nvSpPr>
          <p:cNvPr id="137" name="ZoneTexte 10"/>
          <p:cNvSpPr txBox="1"/>
          <p:nvPr/>
        </p:nvSpPr>
        <p:spPr>
          <a:xfrm>
            <a:off x="565831" y="923732"/>
            <a:ext cx="8290554" cy="7686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Les capacités de JavaScript dans le navigateur sont limitées pour des raisons de sécurité de l'utilisateur. L'objectif est d'empêcher une page Web malveillante d'accéder à des informations privées ou de nuire aux données de l'utilisateur.</a:t>
            </a:r>
          </a:p>
        </p:txBody>
      </p:sp>
      <p:sp>
        <p:nvSpPr>
          <p:cNvPr id="138" name="ZoneTexte 12"/>
          <p:cNvSpPr txBox="1"/>
          <p:nvPr/>
        </p:nvSpPr>
        <p:spPr>
          <a:xfrm>
            <a:off x="565830" y="2023855"/>
            <a:ext cx="8151450" cy="2115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a:latin typeface="Times New Roman"/>
                <a:ea typeface="Times New Roman"/>
                <a:cs typeface="Times New Roman"/>
                <a:sym typeface="Times New Roman"/>
              </a:defRPr>
            </a:pPr>
            <a:r>
              <a:t>JavaScript sur une page Web ne peut pas lire/écrire des fichiers arbitraires sur le disque dur, les copier ou exécuter des programmes. Il n'a pas d'accès direct aux fonctions du système d'exploitation.</a:t>
            </a:r>
          </a:p>
          <a:p>
            <a:pPr marL="285750" indent="-285750">
              <a:buClr>
                <a:srgbClr val="000000"/>
              </a:buClr>
              <a:buSzPct val="100000"/>
              <a:buChar cha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Les différents onglets/fenêtres ne se connaissent généralement pas. Parfois, c'est le cas, par exemple lorsqu'une fenêtre utilise JavaScript pour ouvrir l'autre. Mais même dans ce cas, le JavaScript d'une page peut ne pas accéder à l'autre s'il provient de sites différents (d'un domaine, d'un protocole ou d'un port différent).</a:t>
            </a:r>
          </a:p>
          <a:p>
            <a:pPr marL="285750" indent="-285750">
              <a:buClr>
                <a:srgbClr val="000000"/>
              </a:buClr>
              <a:buSzPct val="100000"/>
              <a:buChar char="✓"/>
              <a:defRPr>
                <a:latin typeface="Times New Roman"/>
                <a:ea typeface="Times New Roman"/>
                <a:cs typeface="Times New Roman"/>
                <a:sym typeface="Times New Roman"/>
              </a:defRPr>
            </a:pPr>
          </a:p>
          <a:p>
            <a:pPr marL="285750" indent="-285750">
              <a:buClr>
                <a:srgbClr val="000000"/>
              </a:buClr>
              <a:buSzPct val="100000"/>
              <a:buChar char="✓"/>
              <a:defRPr>
                <a:latin typeface="Times New Roman"/>
                <a:ea typeface="Times New Roman"/>
                <a:cs typeface="Times New Roman"/>
                <a:sym typeface="Times New Roman"/>
              </a:defRPr>
            </a:pPr>
            <a:r>
              <a:t>JavaScript peut facilement communiquer sur le net avec le serveur d'où provient la page en cours. Mais sa capacité à recevoir des données d'autres sites/domaines est paralysée.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91;p17"/>
          <p:cNvSpPr txBox="1"/>
          <p:nvPr/>
        </p:nvSpPr>
        <p:spPr>
          <a:xfrm>
            <a:off x="637953" y="381000"/>
            <a:ext cx="47952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Console Développeur </a:t>
            </a:r>
          </a:p>
        </p:txBody>
      </p:sp>
      <p:sp>
        <p:nvSpPr>
          <p:cNvPr id="141" name="object 2"/>
          <p:cNvSpPr txBox="1"/>
          <p:nvPr/>
        </p:nvSpPr>
        <p:spPr>
          <a:xfrm>
            <a:off x="380999" y="842952"/>
            <a:ext cx="8534401" cy="13997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nSpc>
                <a:spcPct val="150000"/>
              </a:lnSpc>
              <a:buClr>
                <a:srgbClr val="000000"/>
              </a:buClr>
              <a:buSzPct val="100000"/>
              <a:buChar char="✓"/>
              <a:defRPr>
                <a:latin typeface="Times New Roman"/>
                <a:ea typeface="Times New Roman"/>
                <a:cs typeface="Times New Roman"/>
                <a:sym typeface="Times New Roman"/>
              </a:defRPr>
            </a:pPr>
            <a:r>
              <a:t>Le code est sujet aux erreurs. Vous ferez très probablement des erreurs. </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Mais dans le navigateur, les utilisateurs ne voient pas les erreurs par défaut. </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Plusieurs navigateurs disposent des outils de développement qui permettent également de voir les erreurs.</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Pour afficher les outils de développement, on appuie sur la touche F12 dans la plupart des navigateurs. Ensuite vous cliquez sur l’onglet console pour voir les erreurs.</a:t>
            </a:r>
          </a:p>
        </p:txBody>
      </p:sp>
      <p:pic>
        <p:nvPicPr>
          <p:cNvPr id="142" name="Image 7" descr="Image 7"/>
          <p:cNvPicPr>
            <a:picLocks noChangeAspect="1"/>
          </p:cNvPicPr>
          <p:nvPr/>
        </p:nvPicPr>
        <p:blipFill>
          <a:blip r:embed="rId2">
            <a:extLst/>
          </a:blip>
          <a:stretch>
            <a:fillRect/>
          </a:stretch>
        </p:blipFill>
        <p:spPr>
          <a:xfrm>
            <a:off x="637953" y="2700317"/>
            <a:ext cx="4489682" cy="152407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44" name="Google Shape;103;p18"/>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2.</a:t>
            </a:r>
          </a:p>
        </p:txBody>
      </p:sp>
      <p:sp>
        <p:nvSpPr>
          <p:cNvPr id="145" name="Google Shape;104;p18"/>
          <p:cNvSpPr txBox="1"/>
          <p:nvPr/>
        </p:nvSpPr>
        <p:spPr>
          <a:xfrm>
            <a:off x="1752600" y="2535167"/>
            <a:ext cx="6243085" cy="458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Notions avancées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Déstructuration</a:t>
            </a:r>
          </a:p>
        </p:txBody>
      </p:sp>
      <p:sp>
        <p:nvSpPr>
          <p:cNvPr id="148" name="Rectangle 1"/>
          <p:cNvSpPr txBox="1"/>
          <p:nvPr/>
        </p:nvSpPr>
        <p:spPr>
          <a:xfrm>
            <a:off x="629042" y="896516"/>
            <a:ext cx="8259031" cy="4420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Nous pouvons avoir un tableau ou un objet avec lequel nous travaillons, mais nous n'avons besoin que de certains des éléments qu'ils contiennent.</a:t>
            </a:r>
          </a:p>
        </p:txBody>
      </p:sp>
      <p:sp>
        <p:nvSpPr>
          <p:cNvPr id="149" name="Rectangle 2"/>
          <p:cNvSpPr txBox="1"/>
          <p:nvPr/>
        </p:nvSpPr>
        <p:spPr>
          <a:xfrm>
            <a:off x="629042" y="1365898"/>
            <a:ext cx="6241045" cy="2642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La </a:t>
            </a:r>
            <a:r>
              <a:rPr b="1">
                <a:solidFill>
                  <a:srgbClr val="EF8600"/>
                </a:solidFill>
              </a:rPr>
              <a:t>déstructuration</a:t>
            </a:r>
            <a:r>
              <a:t> permet d'extraire facilement uniquement ce qui est nécessaire.</a:t>
            </a:r>
          </a:p>
        </p:txBody>
      </p:sp>
      <p:pic>
        <p:nvPicPr>
          <p:cNvPr id="150" name="Image 3" descr="Image 3"/>
          <p:cNvPicPr>
            <a:picLocks noChangeAspect="1"/>
          </p:cNvPicPr>
          <p:nvPr/>
        </p:nvPicPr>
        <p:blipFill>
          <a:blip r:embed="rId2">
            <a:extLst/>
          </a:blip>
          <a:stretch>
            <a:fillRect/>
          </a:stretch>
        </p:blipFill>
        <p:spPr>
          <a:xfrm>
            <a:off x="691116" y="1978142"/>
            <a:ext cx="2804650" cy="720001"/>
          </a:xfrm>
          <a:prstGeom prst="rect">
            <a:avLst/>
          </a:prstGeom>
          <a:ln w="12700">
            <a:miter lim="400000"/>
          </a:ln>
        </p:spPr>
      </p:pic>
      <p:pic>
        <p:nvPicPr>
          <p:cNvPr id="151" name="Image 5" descr="Image 5"/>
          <p:cNvPicPr>
            <a:picLocks noChangeAspect="1"/>
          </p:cNvPicPr>
          <p:nvPr/>
        </p:nvPicPr>
        <p:blipFill>
          <a:blip r:embed="rId3">
            <a:extLst/>
          </a:blip>
          <a:stretch>
            <a:fillRect/>
          </a:stretch>
        </p:blipFill>
        <p:spPr>
          <a:xfrm>
            <a:off x="691116" y="2933056"/>
            <a:ext cx="2804649" cy="756001"/>
          </a:xfrm>
          <a:prstGeom prst="rect">
            <a:avLst/>
          </a:prstGeom>
          <a:ln w="12700">
            <a:miter lim="400000"/>
          </a:ln>
        </p:spPr>
      </p:pic>
      <p:pic>
        <p:nvPicPr>
          <p:cNvPr id="152" name="Image 6" descr="Image 6"/>
          <p:cNvPicPr>
            <a:picLocks noChangeAspect="1"/>
          </p:cNvPicPr>
          <p:nvPr/>
        </p:nvPicPr>
        <p:blipFill>
          <a:blip r:embed="rId4">
            <a:extLst/>
          </a:blip>
          <a:stretch>
            <a:fillRect/>
          </a:stretch>
        </p:blipFill>
        <p:spPr>
          <a:xfrm>
            <a:off x="4187719" y="1978142"/>
            <a:ext cx="4366571" cy="1656001"/>
          </a:xfrm>
          <a:prstGeom prst="rect">
            <a:avLst/>
          </a:prstGeom>
          <a:ln w="12700">
            <a:miter lim="400000"/>
          </a:ln>
        </p:spPr>
      </p:pic>
      <p:pic>
        <p:nvPicPr>
          <p:cNvPr id="153" name="Picture 4" descr="Picture 4"/>
          <p:cNvPicPr>
            <a:picLocks noChangeAspect="1"/>
          </p:cNvPicPr>
          <p:nvPr/>
        </p:nvPicPr>
        <p:blipFill>
          <a:blip r:embed="rId5">
            <a:extLst/>
          </a:blip>
          <a:stretch>
            <a:fillRect/>
          </a:stretch>
        </p:blipFill>
        <p:spPr>
          <a:xfrm>
            <a:off x="7774312" y="0"/>
            <a:ext cx="1369689" cy="90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