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inor">
          <a:srgbClr val="000000"/>
        </a:fontRef>
        <a:srgbClr val="000000"/>
      </a:tcTxStyle>
      <a:tcStyle>
        <a:tcBdr>
          <a:left>
            <a:ln w="9525" cap="flat">
              <a:solidFill>
                <a:srgbClr val="FEA83A"/>
              </a:solidFill>
              <a:prstDash val="solid"/>
              <a:round/>
            </a:ln>
          </a:left>
          <a:right>
            <a:ln w="9525" cap="flat">
              <a:solidFill>
                <a:srgbClr val="FEA83A"/>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9525" cap="flat">
              <a:solidFill>
                <a:srgbClr val="FEA83A"/>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wholeTbl>
    <a:band2H>
      <a:tcTxStyle b="def" i="def"/>
      <a:tcStyle>
        <a:tcBdr/>
        <a:fill>
          <a:solidFill>
            <a:srgbClr val="EBEEEF"/>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noFill/>
              <a:miter lim="400000"/>
            </a:ln>
          </a:bottom>
          <a:insideH>
            <a:ln w="12700" cap="flat">
              <a:noFill/>
              <a:miter lim="400000"/>
            </a:ln>
          </a:insideH>
          <a:insideV>
            <a:ln w="12700" cap="flat">
              <a:noFill/>
              <a:miter lim="400000"/>
            </a:ln>
          </a:insideV>
        </a:tcBdr>
        <a:fill>
          <a:solidFill>
            <a:srgbClr val="EBEEE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4"/>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exte du titre"/>
          <p:cNvSpPr txBox="1"/>
          <p:nvPr>
            <p:ph type="title"/>
          </p:nvPr>
        </p:nvSpPr>
        <p:spPr>
          <a:xfrm>
            <a:off x="311708" y="744574"/>
            <a:ext cx="8520601" cy="2052601"/>
          </a:xfrm>
          <a:prstGeom prst="rect">
            <a:avLst/>
          </a:prstGeom>
        </p:spPr>
        <p:txBody>
          <a:bodyPr anchor="b"/>
          <a:lstStyle>
            <a:lvl1pPr algn="ctr">
              <a:defRPr sz="5200"/>
            </a:lvl1pPr>
          </a:lstStyle>
          <a:p>
            <a:pPr/>
            <a:r>
              <a:t>Texte du titre</a:t>
            </a:r>
          </a:p>
        </p:txBody>
      </p:sp>
      <p:sp>
        <p:nvSpPr>
          <p:cNvPr id="12" name="Texte niveau 1…"/>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Texte niveau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Texte niveau 1</a:t>
            </a:r>
          </a:p>
          <a:p>
            <a:pPr lvl="1"/>
            <a:r>
              <a:t>Texte niveau 2</a:t>
            </a:r>
          </a:p>
          <a:p>
            <a:pPr lvl="2"/>
            <a:r>
              <a:t>Texte niveau 3</a:t>
            </a:r>
          </a:p>
          <a:p>
            <a:pPr lvl="3"/>
            <a:r>
              <a:t>Texte niveau 4</a:t>
            </a:r>
          </a:p>
          <a:p>
            <a:pPr lvl="4"/>
            <a:r>
              <a:t>Texte niveau 5</a:t>
            </a:r>
          </a:p>
        </p:txBody>
      </p:sp>
      <p:sp>
        <p:nvSpPr>
          <p:cNvPr id="9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Texte du titre"/>
          <p:cNvSpPr txBox="1"/>
          <p:nvPr>
            <p:ph type="title"/>
          </p:nvPr>
        </p:nvSpPr>
        <p:spPr>
          <a:xfrm>
            <a:off x="311708" y="744573"/>
            <a:ext cx="8520601" cy="2052604"/>
          </a:xfrm>
          <a:prstGeom prst="rect">
            <a:avLst/>
          </a:prstGeom>
        </p:spPr>
        <p:txBody>
          <a:bodyPr lIns="91422" tIns="91422" rIns="91422" bIns="91422" anchor="b"/>
          <a:lstStyle>
            <a:lvl1pPr algn="ctr">
              <a:defRPr sz="5200"/>
            </a:lvl1pPr>
          </a:lstStyle>
          <a:p>
            <a:pPr/>
            <a:r>
              <a:t>Texte du titre</a:t>
            </a:r>
          </a:p>
        </p:txBody>
      </p:sp>
      <p:sp>
        <p:nvSpPr>
          <p:cNvPr id="108" name="Texte niveau 1…"/>
          <p:cNvSpPr txBox="1"/>
          <p:nvPr>
            <p:ph type="body" sz="quarter" idx="1"/>
          </p:nvPr>
        </p:nvSpPr>
        <p:spPr>
          <a:xfrm>
            <a:off x="311698" y="2834125"/>
            <a:ext cx="8520604" cy="792603"/>
          </a:xfrm>
          <a:prstGeom prst="rect">
            <a:avLst/>
          </a:prstGeom>
        </p:spPr>
        <p:txBody>
          <a:bodyPr lIns="91422" tIns="91422" rIns="91422" bIns="91422"/>
          <a:lstStyle>
            <a:lvl1pPr marL="114300" indent="0" algn="ctr">
              <a:lnSpc>
                <a:spcPct val="100000"/>
              </a:lnSpc>
              <a:buClrTx/>
              <a:buSzTx/>
              <a:buFontTx/>
              <a:buNone/>
              <a:defRPr sz="2800">
                <a:solidFill>
                  <a:srgbClr val="585858"/>
                </a:solidFill>
              </a:defRPr>
            </a:lvl1pPr>
            <a:lvl2pPr marL="114300" indent="114300" algn="ctr">
              <a:lnSpc>
                <a:spcPct val="100000"/>
              </a:lnSpc>
              <a:buClrTx/>
              <a:buSzTx/>
              <a:buFontTx/>
              <a:buNone/>
              <a:defRPr sz="2800">
                <a:solidFill>
                  <a:srgbClr val="585858"/>
                </a:solidFill>
              </a:defRPr>
            </a:lvl2pPr>
            <a:lvl3pPr marL="114300" indent="114300" algn="ctr">
              <a:lnSpc>
                <a:spcPct val="100000"/>
              </a:lnSpc>
              <a:buClrTx/>
              <a:buSzTx/>
              <a:buFontTx/>
              <a:buNone/>
              <a:defRPr sz="2800">
                <a:solidFill>
                  <a:srgbClr val="585858"/>
                </a:solidFill>
              </a:defRPr>
            </a:lvl3pPr>
            <a:lvl4pPr marL="114300" indent="114300" algn="ctr">
              <a:lnSpc>
                <a:spcPct val="100000"/>
              </a:lnSpc>
              <a:buClrTx/>
              <a:buSzTx/>
              <a:buFontTx/>
              <a:buNone/>
              <a:defRPr sz="2800">
                <a:solidFill>
                  <a:srgbClr val="585858"/>
                </a:solidFill>
              </a:defRPr>
            </a:lvl4pPr>
            <a:lvl5pPr marL="114300" indent="114300" algn="ctr">
              <a:lnSpc>
                <a:spcPct val="100000"/>
              </a:lnSpc>
              <a:buClrTx/>
              <a:buSzTx/>
              <a:buFontTx/>
              <a:buNone/>
              <a:defRPr sz="2800">
                <a:solidFill>
                  <a:srgbClr val="585858"/>
                </a:solidFill>
              </a:defRPr>
            </a:lvl5pPr>
          </a:lstStyle>
          <a:p>
            <a:pPr/>
            <a:r>
              <a:t>Texte niveau 1</a:t>
            </a:r>
          </a:p>
          <a:p>
            <a:pPr lvl="1"/>
            <a:r>
              <a:t>Texte niveau 2</a:t>
            </a:r>
          </a:p>
          <a:p>
            <a:pPr lvl="2"/>
            <a:r>
              <a:t>Texte niveau 3</a:t>
            </a:r>
          </a:p>
          <a:p>
            <a:pPr lvl="3"/>
            <a:r>
              <a:t>Texte niveau 4</a:t>
            </a:r>
          </a:p>
          <a:p>
            <a:pPr lvl="4"/>
            <a:r>
              <a:t>Texte niveau 5</a:t>
            </a:r>
          </a:p>
        </p:txBody>
      </p:sp>
      <p:sp>
        <p:nvSpPr>
          <p:cNvPr id="109" name="Numéro de diapositive"/>
          <p:cNvSpPr txBox="1"/>
          <p:nvPr>
            <p:ph type="sldNum" sz="quarter" idx="2"/>
          </p:nvPr>
        </p:nvSpPr>
        <p:spPr>
          <a:xfrm>
            <a:off x="8684349" y="4700821"/>
            <a:ext cx="336810" cy="318392"/>
          </a:xfrm>
          <a:prstGeom prst="rect">
            <a:avLst/>
          </a:prstGeom>
        </p:spPr>
        <p:txBody>
          <a:bodyPr lIns="91422" tIns="91422" rIns="91422" bIns="91422"/>
          <a:lstStyle>
            <a:lvl1pPr>
              <a:defRPr>
                <a:solidFill>
                  <a:srgbClr val="58585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exte du titre"/>
          <p:cNvSpPr txBox="1"/>
          <p:nvPr>
            <p:ph type="title"/>
          </p:nvPr>
        </p:nvSpPr>
        <p:spPr>
          <a:xfrm>
            <a:off x="311699" y="2150849"/>
            <a:ext cx="8520602" cy="841801"/>
          </a:xfrm>
          <a:prstGeom prst="rect">
            <a:avLst/>
          </a:prstGeom>
        </p:spPr>
        <p:txBody>
          <a:bodyPr anchor="ctr"/>
          <a:lstStyle>
            <a:lvl1pPr algn="ctr">
              <a:defRPr sz="3600"/>
            </a:lvl1pPr>
          </a:lstStyle>
          <a:p>
            <a:pPr/>
            <a:r>
              <a:t>Texte du titre</a:t>
            </a:r>
          </a:p>
        </p:txBody>
      </p:sp>
      <p:sp>
        <p:nvSpPr>
          <p:cNvPr id="2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exte du titre"/>
          <p:cNvSpPr txBox="1"/>
          <p:nvPr>
            <p:ph type="title"/>
          </p:nvPr>
        </p:nvSpPr>
        <p:spPr>
          <a:prstGeom prst="rect">
            <a:avLst/>
          </a:prstGeom>
        </p:spPr>
        <p:txBody>
          <a:bodyPr/>
          <a:lstStyle/>
          <a:p>
            <a:pPr/>
            <a:r>
              <a:t>Texte du titre</a:t>
            </a:r>
          </a:p>
        </p:txBody>
      </p:sp>
      <p:sp>
        <p:nvSpPr>
          <p:cNvPr id="29"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3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exte du titre"/>
          <p:cNvSpPr txBox="1"/>
          <p:nvPr>
            <p:ph type="title"/>
          </p:nvPr>
        </p:nvSpPr>
        <p:spPr>
          <a:prstGeom prst="rect">
            <a:avLst/>
          </a:prstGeom>
        </p:spPr>
        <p:txBody>
          <a:bodyPr/>
          <a:lstStyle/>
          <a:p>
            <a:pPr/>
            <a:r>
              <a:t>Texte du titre</a:t>
            </a:r>
          </a:p>
        </p:txBody>
      </p:sp>
      <p:sp>
        <p:nvSpPr>
          <p:cNvPr id="38" name="Texte niveau 1…"/>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Texte niveau 1</a:t>
            </a:r>
          </a:p>
          <a:p>
            <a:pPr lvl="1"/>
            <a:r>
              <a:t>Texte niveau 2</a:t>
            </a:r>
          </a:p>
          <a:p>
            <a:pPr lvl="2"/>
            <a:r>
              <a:t>Texte niveau 3</a:t>
            </a:r>
          </a:p>
          <a:p>
            <a:pPr lvl="3"/>
            <a:r>
              <a:t>Texte niveau 4</a:t>
            </a:r>
          </a:p>
          <a:p>
            <a:pPr lvl="4"/>
            <a:r>
              <a:t>Texte niveau 5</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exte du titre"/>
          <p:cNvSpPr txBox="1"/>
          <p:nvPr>
            <p:ph type="title"/>
          </p:nvPr>
        </p:nvSpPr>
        <p:spPr>
          <a:prstGeom prst="rect">
            <a:avLst/>
          </a:prstGeom>
        </p:spPr>
        <p:txBody>
          <a:bodyPr/>
          <a:lstStyle/>
          <a:p>
            <a:pPr/>
            <a:r>
              <a:t>Texte du titre</a:t>
            </a:r>
          </a:p>
        </p:txBody>
      </p:sp>
      <p:sp>
        <p:nvSpPr>
          <p:cNvPr id="4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exte du titre"/>
          <p:cNvSpPr txBox="1"/>
          <p:nvPr>
            <p:ph type="title"/>
          </p:nvPr>
        </p:nvSpPr>
        <p:spPr>
          <a:xfrm>
            <a:off x="311699" y="555600"/>
            <a:ext cx="2808001" cy="755700"/>
          </a:xfrm>
          <a:prstGeom prst="rect">
            <a:avLst/>
          </a:prstGeom>
        </p:spPr>
        <p:txBody>
          <a:bodyPr anchor="b"/>
          <a:lstStyle>
            <a:lvl1pPr>
              <a:defRPr sz="2400"/>
            </a:lvl1pPr>
          </a:lstStyle>
          <a:p>
            <a:pPr/>
            <a:r>
              <a:t>Texte du titre</a:t>
            </a:r>
          </a:p>
        </p:txBody>
      </p:sp>
      <p:sp>
        <p:nvSpPr>
          <p:cNvPr id="56" name="Texte niveau 1…"/>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Texte niveau 1</a:t>
            </a:r>
          </a:p>
          <a:p>
            <a:pPr lvl="1"/>
            <a:r>
              <a:t>Texte niveau 2</a:t>
            </a:r>
          </a:p>
          <a:p>
            <a:pPr lvl="2"/>
            <a:r>
              <a:t>Texte niveau 3</a:t>
            </a:r>
          </a:p>
          <a:p>
            <a:pPr lvl="3"/>
            <a:r>
              <a:t>Texte niveau 4</a:t>
            </a:r>
          </a:p>
          <a:p>
            <a:pPr lvl="4"/>
            <a:r>
              <a:t>Texte niveau 5</a:t>
            </a:r>
          </a:p>
        </p:txBody>
      </p:sp>
      <p:sp>
        <p:nvSpPr>
          <p:cNvPr id="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exte du titre"/>
          <p:cNvSpPr txBox="1"/>
          <p:nvPr>
            <p:ph type="title"/>
          </p:nvPr>
        </p:nvSpPr>
        <p:spPr>
          <a:xfrm>
            <a:off x="490250" y="450149"/>
            <a:ext cx="6367801" cy="4090801"/>
          </a:xfrm>
          <a:prstGeom prst="rect">
            <a:avLst/>
          </a:prstGeom>
        </p:spPr>
        <p:txBody>
          <a:bodyPr anchor="ctr"/>
          <a:lstStyle>
            <a:lvl1pPr>
              <a:defRPr sz="4800"/>
            </a:lvl1pPr>
          </a:lstStyle>
          <a:p>
            <a:pPr/>
            <a:r>
              <a:t>Texte du titre</a:t>
            </a:r>
          </a:p>
        </p:txBody>
      </p:sp>
      <p:sp>
        <p:nvSpPr>
          <p:cNvPr id="6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Texte du titre"/>
          <p:cNvSpPr txBox="1"/>
          <p:nvPr>
            <p:ph type="title"/>
          </p:nvPr>
        </p:nvSpPr>
        <p:spPr>
          <a:xfrm>
            <a:off x="265500" y="1233175"/>
            <a:ext cx="4045200" cy="1482301"/>
          </a:xfrm>
          <a:prstGeom prst="rect">
            <a:avLst/>
          </a:prstGeom>
        </p:spPr>
        <p:txBody>
          <a:bodyPr anchor="b"/>
          <a:lstStyle>
            <a:lvl1pPr algn="ctr">
              <a:defRPr sz="4200"/>
            </a:lvl1pPr>
          </a:lstStyle>
          <a:p>
            <a:pPr/>
            <a:r>
              <a:t>Texte du titre</a:t>
            </a:r>
          </a:p>
        </p:txBody>
      </p:sp>
      <p:sp>
        <p:nvSpPr>
          <p:cNvPr id="74" name="Texte niveau 1…"/>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Texte niveau 1</a:t>
            </a:r>
          </a:p>
          <a:p>
            <a:pPr lvl="1"/>
            <a:r>
              <a:t>Texte niveau 2</a:t>
            </a:r>
          </a:p>
          <a:p>
            <a:pPr lvl="2"/>
            <a:r>
              <a:t>Texte niveau 3</a:t>
            </a:r>
          </a:p>
          <a:p>
            <a:pPr lvl="3"/>
            <a:r>
              <a:t>Texte niveau 4</a:t>
            </a:r>
          </a:p>
          <a:p>
            <a:pPr lvl="4"/>
            <a:r>
              <a:t>Texte niveau 5</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Texte niveau 1…"/>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du titre</a:t>
            </a:r>
          </a:p>
        </p:txBody>
      </p:sp>
      <p:sp>
        <p:nvSpPr>
          <p:cNvPr id="3" name="Texte niveau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2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3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3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4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18" name="Google Shape;56;p13"/>
          <p:cNvSpPr txBox="1"/>
          <p:nvPr/>
        </p:nvSpPr>
        <p:spPr>
          <a:xfrm>
            <a:off x="572379" y="2045366"/>
            <a:ext cx="7965566" cy="13571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80000"/>
              </a:lnSpc>
              <a:defRPr b="1" sz="4900">
                <a:solidFill>
                  <a:srgbClr val="FFFFFF"/>
                </a:solidFill>
                <a:latin typeface="Helvetica Neue"/>
                <a:ea typeface="Helvetica Neue"/>
                <a:cs typeface="Helvetica Neue"/>
                <a:sym typeface="Helvetica Neue"/>
              </a:defRPr>
            </a:lvl1pPr>
          </a:lstStyle>
          <a:p>
            <a:pPr/>
            <a:r>
              <a:t>Formation Javascript Intermédiaire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Location</a:t>
            </a:r>
          </a:p>
        </p:txBody>
      </p:sp>
      <p:sp>
        <p:nvSpPr>
          <p:cNvPr id="158" name="L' objet location contient des informations sur l'URL actuelle."/>
          <p:cNvSpPr txBox="1"/>
          <p:nvPr/>
        </p:nvSpPr>
        <p:spPr>
          <a:xfrm>
            <a:off x="725305" y="954437"/>
            <a:ext cx="6086753"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500">
                <a:latin typeface="Verdana"/>
                <a:ea typeface="Verdana"/>
                <a:cs typeface="Verdana"/>
                <a:sym typeface="Verdana"/>
              </a:defRPr>
            </a:pPr>
            <a:r>
              <a:t>L' </a:t>
            </a:r>
            <a:r>
              <a:rPr b="1">
                <a:solidFill>
                  <a:srgbClr val="FF922F"/>
                </a:solidFill>
              </a:rPr>
              <a:t>objet location</a:t>
            </a:r>
            <a:r>
              <a:t> contient des informations sur l'URL actuelle.</a:t>
            </a:r>
          </a:p>
        </p:txBody>
      </p:sp>
      <p:pic>
        <p:nvPicPr>
          <p:cNvPr id="159" name="Image" descr="Image"/>
          <p:cNvPicPr>
            <a:picLocks noChangeAspect="1"/>
          </p:cNvPicPr>
          <p:nvPr/>
        </p:nvPicPr>
        <p:blipFill>
          <a:blip r:embed="rId2">
            <a:extLst/>
          </a:blip>
          <a:stretch>
            <a:fillRect/>
          </a:stretch>
        </p:blipFill>
        <p:spPr>
          <a:xfrm>
            <a:off x="776930" y="1416713"/>
            <a:ext cx="4634504" cy="1745377"/>
          </a:xfrm>
          <a:prstGeom prst="rect">
            <a:avLst/>
          </a:prstGeom>
          <a:ln w="12700">
            <a:miter lim="400000"/>
          </a:ln>
        </p:spPr>
      </p:pic>
      <p:pic>
        <p:nvPicPr>
          <p:cNvPr id="160" name="Image" descr="Image"/>
          <p:cNvPicPr>
            <a:picLocks noChangeAspect="1"/>
          </p:cNvPicPr>
          <p:nvPr/>
        </p:nvPicPr>
        <p:blipFill>
          <a:blip r:embed="rId3">
            <a:extLst/>
          </a:blip>
          <a:stretch>
            <a:fillRect/>
          </a:stretch>
        </p:blipFill>
        <p:spPr>
          <a:xfrm>
            <a:off x="780375" y="3492836"/>
            <a:ext cx="3268215" cy="43002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Methodes Location</a:t>
            </a:r>
          </a:p>
        </p:txBody>
      </p:sp>
      <p:pic>
        <p:nvPicPr>
          <p:cNvPr id="163" name="Image" descr="Image"/>
          <p:cNvPicPr>
            <a:picLocks noChangeAspect="1"/>
          </p:cNvPicPr>
          <p:nvPr/>
        </p:nvPicPr>
        <p:blipFill>
          <a:blip r:embed="rId2">
            <a:extLst/>
          </a:blip>
          <a:srcRect l="0" t="0" r="0" b="0"/>
          <a:stretch>
            <a:fillRect/>
          </a:stretch>
        </p:blipFill>
        <p:spPr>
          <a:xfrm>
            <a:off x="758712" y="1399837"/>
            <a:ext cx="5635626" cy="407237"/>
          </a:xfrm>
          <a:prstGeom prst="rect">
            <a:avLst/>
          </a:prstGeom>
          <a:ln w="12700">
            <a:miter lim="400000"/>
          </a:ln>
        </p:spPr>
      </p:pic>
      <p:sp>
        <p:nvSpPr>
          <p:cNvPr id="164" name="La propriété location.hash définit ou renvoie la partie ancre d'une URL, y compris le signe dièse (#)."/>
          <p:cNvSpPr txBox="1"/>
          <p:nvPr/>
        </p:nvSpPr>
        <p:spPr>
          <a:xfrm>
            <a:off x="714526" y="1004944"/>
            <a:ext cx="8016813" cy="2858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200">
                <a:latin typeface="Verdana"/>
                <a:ea typeface="Verdana"/>
                <a:cs typeface="Verdana"/>
                <a:sym typeface="Verdana"/>
              </a:defRPr>
            </a:pPr>
            <a:r>
              <a:t>La propriété </a:t>
            </a:r>
            <a:r>
              <a:rPr b="1">
                <a:solidFill>
                  <a:srgbClr val="FF8911"/>
                </a:solidFill>
                <a:latin typeface="Menlo Regular"/>
                <a:ea typeface="Menlo Regular"/>
                <a:cs typeface="Menlo Regular"/>
                <a:sym typeface="Menlo Regular"/>
              </a:rPr>
              <a:t>location.hash</a:t>
            </a:r>
            <a:r>
              <a:t> définit ou renvoie la partie ancre d'une URL, y compris le signe dièse (#).</a:t>
            </a:r>
          </a:p>
        </p:txBody>
      </p:sp>
      <p:sp>
        <p:nvSpPr>
          <p:cNvPr id="165" name="La propriété location.host renvoie l'hôte (adresse IP ou domaine) et le port d'une URL."/>
          <p:cNvSpPr txBox="1"/>
          <p:nvPr/>
        </p:nvSpPr>
        <p:spPr>
          <a:xfrm>
            <a:off x="735458" y="1994874"/>
            <a:ext cx="7673084" cy="2989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300">
                <a:latin typeface="Verdana"/>
                <a:ea typeface="Verdana"/>
                <a:cs typeface="Verdana"/>
                <a:sym typeface="Verdana"/>
              </a:defRPr>
            </a:pPr>
            <a:r>
              <a:t>La propriété </a:t>
            </a:r>
            <a:r>
              <a:rPr b="1">
                <a:solidFill>
                  <a:srgbClr val="FF8F24"/>
                </a:solidFill>
                <a:latin typeface="Menlo Regular"/>
                <a:ea typeface="Menlo Regular"/>
                <a:cs typeface="Menlo Regular"/>
                <a:sym typeface="Menlo Regular"/>
              </a:rPr>
              <a:t>location.host</a:t>
            </a:r>
            <a:r>
              <a:t> renvoie l'hôte (adresse IP ou domaine) et le port d'une URL.</a:t>
            </a:r>
          </a:p>
        </p:txBody>
      </p:sp>
      <p:sp>
        <p:nvSpPr>
          <p:cNvPr id="166" name="La propriété location.hostname renvoie l'hôte (adresse IP ou domaine) d'une URL."/>
          <p:cNvSpPr txBox="1"/>
          <p:nvPr/>
        </p:nvSpPr>
        <p:spPr>
          <a:xfrm>
            <a:off x="731515" y="2600274"/>
            <a:ext cx="7106783" cy="2989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300">
                <a:latin typeface="Verdana"/>
                <a:ea typeface="Verdana"/>
                <a:cs typeface="Verdana"/>
                <a:sym typeface="Verdana"/>
              </a:defRPr>
            </a:pPr>
            <a:r>
              <a:t>La propriété </a:t>
            </a:r>
            <a:r>
              <a:rPr b="1">
                <a:solidFill>
                  <a:srgbClr val="FF8117"/>
                </a:solidFill>
                <a:latin typeface="Menlo Regular"/>
                <a:ea typeface="Menlo Regular"/>
                <a:cs typeface="Menlo Regular"/>
                <a:sym typeface="Menlo Regular"/>
              </a:rPr>
              <a:t>location.hostname</a:t>
            </a:r>
            <a:r>
              <a:t> renvoie l'hôte (adresse IP ou domaine) d'une URL.</a:t>
            </a:r>
          </a:p>
        </p:txBody>
      </p:sp>
      <p:sp>
        <p:nvSpPr>
          <p:cNvPr id="167" name="La méthode reload() recharge le document courant."/>
          <p:cNvSpPr txBox="1"/>
          <p:nvPr/>
        </p:nvSpPr>
        <p:spPr>
          <a:xfrm>
            <a:off x="753784" y="3201033"/>
            <a:ext cx="4551361" cy="2989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300">
                <a:latin typeface="Verdana"/>
                <a:ea typeface="Verdana"/>
                <a:cs typeface="Verdana"/>
                <a:sym typeface="Verdana"/>
              </a:defRPr>
            </a:pPr>
            <a:r>
              <a:t>La méthode </a:t>
            </a:r>
            <a:r>
              <a:rPr b="1">
                <a:solidFill>
                  <a:srgbClr val="FF9521"/>
                </a:solidFill>
                <a:latin typeface="Menlo Regular"/>
                <a:ea typeface="Menlo Regular"/>
                <a:cs typeface="Menlo Regular"/>
                <a:sym typeface="Menlo Regular"/>
              </a:rPr>
              <a:t>reload()</a:t>
            </a:r>
            <a:r>
              <a:t> recharge le document courant.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History</a:t>
            </a:r>
          </a:p>
        </p:txBody>
      </p:sp>
      <p:sp>
        <p:nvSpPr>
          <p:cNvPr id="170" name="L' objet history contient les URL visitées par l'utilisateur (dans la fenêtre du navigateur)."/>
          <p:cNvSpPr txBox="1"/>
          <p:nvPr/>
        </p:nvSpPr>
        <p:spPr>
          <a:xfrm>
            <a:off x="722728" y="1016012"/>
            <a:ext cx="8259060"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300">
                <a:latin typeface="Verdana"/>
                <a:ea typeface="Verdana"/>
                <a:cs typeface="Verdana"/>
                <a:sym typeface="Verdana"/>
              </a:defRPr>
            </a:pPr>
            <a:r>
              <a:t>L' </a:t>
            </a:r>
            <a:r>
              <a:rPr b="1"/>
              <a:t>objet </a:t>
            </a:r>
            <a:r>
              <a:rPr b="1">
                <a:solidFill>
                  <a:srgbClr val="FF8C2E"/>
                </a:solidFill>
              </a:rPr>
              <a:t>history</a:t>
            </a:r>
            <a:r>
              <a:t> contient les URL visitées par l'utilisateur (dans la fenêtre du navigateur).</a:t>
            </a:r>
          </a:p>
        </p:txBody>
      </p:sp>
      <p:sp>
        <p:nvSpPr>
          <p:cNvPr id="171" name="La méthode history.back() charge l'URL (page) précédente dans la liste d'historique."/>
          <p:cNvSpPr txBox="1"/>
          <p:nvPr/>
        </p:nvSpPr>
        <p:spPr>
          <a:xfrm>
            <a:off x="727028" y="1389380"/>
            <a:ext cx="7360721" cy="2989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300">
                <a:latin typeface="Verdana"/>
                <a:ea typeface="Verdana"/>
                <a:cs typeface="Verdana"/>
                <a:sym typeface="Verdana"/>
              </a:defRPr>
            </a:pPr>
            <a:r>
              <a:t>La méthode </a:t>
            </a:r>
            <a:r>
              <a:rPr b="1">
                <a:solidFill>
                  <a:srgbClr val="FF8A1F"/>
                </a:solidFill>
                <a:latin typeface="Menlo Regular"/>
                <a:ea typeface="Menlo Regular"/>
                <a:cs typeface="Menlo Regular"/>
                <a:sym typeface="Menlo Regular"/>
              </a:rPr>
              <a:t>history.back()</a:t>
            </a:r>
            <a:r>
              <a:t> charge l'URL (page) précédente dans la liste d'historique.</a:t>
            </a:r>
          </a:p>
        </p:txBody>
      </p:sp>
      <p:sp>
        <p:nvSpPr>
          <p:cNvPr id="172" name="La history.forward() méthode charge l'URL (page) suivante dans la liste d'historique."/>
          <p:cNvSpPr txBox="1"/>
          <p:nvPr/>
        </p:nvSpPr>
        <p:spPr>
          <a:xfrm>
            <a:off x="745373" y="1861460"/>
            <a:ext cx="7455913" cy="2989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300">
                <a:latin typeface="Verdana"/>
                <a:ea typeface="Verdana"/>
                <a:cs typeface="Verdana"/>
                <a:sym typeface="Verdana"/>
              </a:defRPr>
            </a:pPr>
            <a:r>
              <a:t>La </a:t>
            </a:r>
            <a:r>
              <a:rPr b="1">
                <a:solidFill>
                  <a:srgbClr val="FF8A28"/>
                </a:solidFill>
                <a:latin typeface="Menlo Regular"/>
                <a:ea typeface="Menlo Regular"/>
                <a:cs typeface="Menlo Regular"/>
                <a:sym typeface="Menlo Regular"/>
              </a:rPr>
              <a:t>history.forward()</a:t>
            </a:r>
            <a:r>
              <a:t> méthode charge l'URL (page) suivante dans la liste d'historique.</a:t>
            </a:r>
          </a:p>
        </p:txBody>
      </p:sp>
      <p:sp>
        <p:nvSpPr>
          <p:cNvPr id="173" name="La méthode history.go() charge une URL (page) à partir de la liste d'historique."/>
          <p:cNvSpPr txBox="1"/>
          <p:nvPr/>
        </p:nvSpPr>
        <p:spPr>
          <a:xfrm>
            <a:off x="744242" y="2422293"/>
            <a:ext cx="6931687" cy="2989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300">
                <a:latin typeface="Verdana"/>
                <a:ea typeface="Verdana"/>
                <a:cs typeface="Verdana"/>
                <a:sym typeface="Verdana"/>
              </a:defRPr>
            </a:pPr>
            <a:r>
              <a:t>La méthode </a:t>
            </a:r>
            <a:r>
              <a:rPr b="1">
                <a:solidFill>
                  <a:srgbClr val="FF8021"/>
                </a:solidFill>
                <a:latin typeface="Menlo Regular"/>
                <a:ea typeface="Menlo Regular"/>
                <a:cs typeface="Menlo Regular"/>
                <a:sym typeface="Menlo Regular"/>
              </a:rPr>
              <a:t>history.go()</a:t>
            </a:r>
            <a:r>
              <a:t> charge une URL (page) à partir de la liste d'historique.</a:t>
            </a:r>
          </a:p>
        </p:txBody>
      </p:sp>
      <p:pic>
        <p:nvPicPr>
          <p:cNvPr id="174" name="Image" descr="Image"/>
          <p:cNvPicPr>
            <a:picLocks noChangeAspect="1"/>
          </p:cNvPicPr>
          <p:nvPr/>
        </p:nvPicPr>
        <p:blipFill>
          <a:blip r:embed="rId2">
            <a:extLst/>
          </a:blip>
          <a:stretch>
            <a:fillRect/>
          </a:stretch>
        </p:blipFill>
        <p:spPr>
          <a:xfrm>
            <a:off x="2630038" y="2898422"/>
            <a:ext cx="4191802" cy="152846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Navigator</a:t>
            </a:r>
          </a:p>
        </p:txBody>
      </p:sp>
      <p:sp>
        <p:nvSpPr>
          <p:cNvPr id="177" name="L' objet navigator contient des informations sur le navigateur."/>
          <p:cNvSpPr txBox="1"/>
          <p:nvPr/>
        </p:nvSpPr>
        <p:spPr>
          <a:xfrm>
            <a:off x="714402" y="964699"/>
            <a:ext cx="5790182"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a:latin typeface="Verdana"/>
                <a:ea typeface="Verdana"/>
                <a:cs typeface="Verdana"/>
                <a:sym typeface="Verdana"/>
              </a:defRPr>
            </a:pPr>
            <a:r>
              <a:t>L' </a:t>
            </a:r>
            <a:r>
              <a:rPr b="1"/>
              <a:t>objet </a:t>
            </a:r>
            <a:r>
              <a:rPr b="1">
                <a:solidFill>
                  <a:srgbClr val="FF7E20"/>
                </a:solidFill>
              </a:rPr>
              <a:t>navigator</a:t>
            </a:r>
            <a:r>
              <a:t> contient des informations sur le navigateur.</a:t>
            </a:r>
          </a:p>
        </p:txBody>
      </p:sp>
      <p:sp>
        <p:nvSpPr>
          <p:cNvPr id="178" name="La propriété onLine renvoie true si le navigateur est en ligne, sinon false."/>
          <p:cNvSpPr txBox="1"/>
          <p:nvPr/>
        </p:nvSpPr>
        <p:spPr>
          <a:xfrm>
            <a:off x="744501" y="1424538"/>
            <a:ext cx="6903949" cy="3119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a:latin typeface="Verdana"/>
                <a:ea typeface="Verdana"/>
                <a:cs typeface="Verdana"/>
                <a:sym typeface="Verdana"/>
              </a:defRPr>
            </a:pPr>
            <a:r>
              <a:t>La propriété </a:t>
            </a:r>
            <a:r>
              <a:rPr b="1">
                <a:solidFill>
                  <a:srgbClr val="FF8B22"/>
                </a:solidFill>
                <a:latin typeface="Menlo Regular"/>
                <a:ea typeface="Menlo Regular"/>
                <a:cs typeface="Menlo Regular"/>
                <a:sym typeface="Menlo Regular"/>
              </a:rPr>
              <a:t>onLine</a:t>
            </a:r>
            <a:r>
              <a:t> renvoie </a:t>
            </a:r>
            <a:r>
              <a:rPr b="1">
                <a:solidFill>
                  <a:srgbClr val="FF7D15"/>
                </a:solidFill>
                <a:latin typeface="Menlo Regular"/>
                <a:ea typeface="Menlo Regular"/>
                <a:cs typeface="Menlo Regular"/>
                <a:sym typeface="Menlo Regular"/>
              </a:rPr>
              <a:t>true</a:t>
            </a:r>
            <a:r>
              <a:t> si le navigateur est en ligne, sinon </a:t>
            </a:r>
            <a:r>
              <a:rPr b="1">
                <a:solidFill>
                  <a:srgbClr val="FF8320"/>
                </a:solidFill>
                <a:latin typeface="Menlo Regular"/>
                <a:ea typeface="Menlo Regular"/>
                <a:cs typeface="Menlo Regular"/>
                <a:sym typeface="Menlo Regular"/>
              </a:rPr>
              <a:t>false</a:t>
            </a:r>
            <a:r>
              <a:t>.</a:t>
            </a:r>
          </a:p>
        </p:txBody>
      </p:sp>
      <p:pic>
        <p:nvPicPr>
          <p:cNvPr id="179" name="Image" descr="Image"/>
          <p:cNvPicPr>
            <a:picLocks noChangeAspect="1"/>
          </p:cNvPicPr>
          <p:nvPr/>
        </p:nvPicPr>
        <p:blipFill>
          <a:blip r:embed="rId2">
            <a:extLst/>
          </a:blip>
          <a:stretch>
            <a:fillRect/>
          </a:stretch>
        </p:blipFill>
        <p:spPr>
          <a:xfrm>
            <a:off x="2849185" y="1962470"/>
            <a:ext cx="2398842" cy="326754"/>
          </a:xfrm>
          <a:prstGeom prst="rect">
            <a:avLst/>
          </a:prstGeom>
          <a:ln w="12700">
            <a:miter lim="400000"/>
          </a:ln>
        </p:spPr>
      </p:pic>
      <p:sp>
        <p:nvSpPr>
          <p:cNvPr id="180" name="La propriété language renvoie la langue du navigateur."/>
          <p:cNvSpPr txBox="1"/>
          <p:nvPr/>
        </p:nvSpPr>
        <p:spPr>
          <a:xfrm>
            <a:off x="768814" y="2600369"/>
            <a:ext cx="544281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500">
                <a:latin typeface="Verdana"/>
                <a:ea typeface="Verdana"/>
                <a:cs typeface="Verdana"/>
                <a:sym typeface="Verdana"/>
              </a:defRPr>
            </a:pPr>
            <a:r>
              <a:t>La propriété </a:t>
            </a:r>
            <a:r>
              <a:rPr b="1" sz="1575">
                <a:solidFill>
                  <a:srgbClr val="FF831E"/>
                </a:solidFill>
                <a:latin typeface="Menlo Regular"/>
                <a:ea typeface="Menlo Regular"/>
                <a:cs typeface="Menlo Regular"/>
                <a:sym typeface="Menlo Regular"/>
              </a:rPr>
              <a:t>language</a:t>
            </a:r>
            <a:r>
              <a:t> renvoie la langue du navigateur.</a:t>
            </a:r>
          </a:p>
        </p:txBody>
      </p:sp>
      <p:pic>
        <p:nvPicPr>
          <p:cNvPr id="181" name="Image" descr="Image"/>
          <p:cNvPicPr>
            <a:picLocks noChangeAspect="1"/>
          </p:cNvPicPr>
          <p:nvPr/>
        </p:nvPicPr>
        <p:blipFill>
          <a:blip r:embed="rId3">
            <a:extLst/>
          </a:blip>
          <a:stretch>
            <a:fillRect/>
          </a:stretch>
        </p:blipFill>
        <p:spPr>
          <a:xfrm>
            <a:off x="2788110" y="3439368"/>
            <a:ext cx="2816731" cy="33834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83"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6.</a:t>
            </a:r>
          </a:p>
        </p:txBody>
      </p:sp>
      <p:sp>
        <p:nvSpPr>
          <p:cNvPr id="184" name="Google Shape;119;p20"/>
          <p:cNvSpPr txBox="1"/>
          <p:nvPr/>
        </p:nvSpPr>
        <p:spPr>
          <a:xfrm>
            <a:off x="3124200" y="2202450"/>
            <a:ext cx="41487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Modules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64;p25"/>
          <p:cNvSpPr txBox="1"/>
          <p:nvPr/>
        </p:nvSpPr>
        <p:spPr>
          <a:xfrm>
            <a:off x="704607" y="427120"/>
            <a:ext cx="5106319"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Introduction</a:t>
            </a:r>
          </a:p>
        </p:txBody>
      </p:sp>
      <p:sp>
        <p:nvSpPr>
          <p:cNvPr id="187" name="ZoneTexte 4"/>
          <p:cNvSpPr txBox="1"/>
          <p:nvPr/>
        </p:nvSpPr>
        <p:spPr>
          <a:xfrm>
            <a:off x="642234" y="946953"/>
            <a:ext cx="7859532" cy="816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20000"/>
              </a:lnSpc>
              <a:defRPr sz="1500"/>
            </a:lvl1pPr>
          </a:lstStyle>
          <a:p>
            <a:pPr/>
            <a:r>
              <a:t>Au fur et à mesure que notre application grandit, nous souhaitons la diviser en plusieurs fichiers, appelés «modules». Un module peut contenir une classe ou une bibliothèque de fonctions dans un but précis.</a:t>
            </a:r>
          </a:p>
        </p:txBody>
      </p:sp>
      <p:pic>
        <p:nvPicPr>
          <p:cNvPr id="188" name="Image 12" descr="Image 12"/>
          <p:cNvPicPr>
            <a:picLocks noChangeAspect="1"/>
          </p:cNvPicPr>
          <p:nvPr/>
        </p:nvPicPr>
        <p:blipFill>
          <a:blip r:embed="rId2">
            <a:extLst/>
          </a:blip>
          <a:stretch>
            <a:fillRect/>
          </a:stretch>
        </p:blipFill>
        <p:spPr>
          <a:xfrm>
            <a:off x="8194151" y="4002015"/>
            <a:ext cx="1137686" cy="1141485"/>
          </a:xfrm>
          <a:prstGeom prst="rect">
            <a:avLst/>
          </a:prstGeom>
          <a:ln w="12700">
            <a:miter lim="400000"/>
          </a:ln>
        </p:spPr>
      </p:pic>
      <p:sp>
        <p:nvSpPr>
          <p:cNvPr id="189" name="Pendant longtemps, JavaScript a existé sans syntaxe de module au niveau du langage. Ce n'était pas un problème, car au départ, les scripts étaient petits et simples, donc ce n'était pas nécessaire."/>
          <p:cNvSpPr txBox="1"/>
          <p:nvPr/>
        </p:nvSpPr>
        <p:spPr>
          <a:xfrm>
            <a:off x="642234" y="1924103"/>
            <a:ext cx="7859532" cy="8167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20000"/>
              </a:lnSpc>
              <a:defRPr sz="1500"/>
            </a:lvl1pPr>
          </a:lstStyle>
          <a:p>
            <a:pPr/>
            <a:r>
              <a:t>Pendant longtemps, JavaScript a existé sans syntaxe de module au niveau du langage. Ce n'était pas un problème, car au départ, les scripts étaient petits et simples, donc ce n'était pas nécessaire.</a:t>
            </a:r>
          </a:p>
        </p:txBody>
      </p:sp>
      <p:sp>
        <p:nvSpPr>
          <p:cNvPr id="190" name="Mais finalement, les scripts sont devenus de plus en plus complexes, de sorte que la communauté a inventé une variété de façons d'organiser le code en modules, des bibliothèques spéciales pour charger des modules à la demande."/>
          <p:cNvSpPr txBox="1"/>
          <p:nvPr/>
        </p:nvSpPr>
        <p:spPr>
          <a:xfrm>
            <a:off x="632195" y="3215068"/>
            <a:ext cx="7879610" cy="8167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20000"/>
              </a:lnSpc>
              <a:defRPr sz="1500"/>
            </a:lvl1pPr>
          </a:lstStyle>
          <a:p>
            <a:pPr/>
            <a:r>
              <a:t>Mais finalement, les scripts sont devenus de plus en plus complexes, de sorte que la communauté a inventé une variété de façons d'organiser le code en modules, des bibliothèques spéciales pour charger des modules à la demande.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Qu’est-ce qu’un module</a:t>
            </a:r>
          </a:p>
        </p:txBody>
      </p:sp>
      <p:sp>
        <p:nvSpPr>
          <p:cNvPr id="193" name="Un module n'est qu'un fichier contenant un script qui doit être exporté pour être utilisé ailleurs."/>
          <p:cNvSpPr txBox="1"/>
          <p:nvPr/>
        </p:nvSpPr>
        <p:spPr>
          <a:xfrm>
            <a:off x="753464" y="1102026"/>
            <a:ext cx="8103292" cy="54199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Un </a:t>
            </a:r>
            <a:r>
              <a:rPr b="1">
                <a:solidFill>
                  <a:srgbClr val="FF8E21"/>
                </a:solidFill>
              </a:rPr>
              <a:t>module</a:t>
            </a:r>
            <a:r>
              <a:t> n'est qu'un fichier contenant un script qui doit être exporté pour être utilisé ailleurs.</a:t>
            </a:r>
          </a:p>
        </p:txBody>
      </p:sp>
      <p:sp>
        <p:nvSpPr>
          <p:cNvPr id="194" name="Les modules peuvent se charger les uns les autres et utiliser des directives spéciales export et import pour échanger des fonctionnalités, appeler des fonctions d'un module à partir d'un autre :"/>
          <p:cNvSpPr txBox="1"/>
          <p:nvPr/>
        </p:nvSpPr>
        <p:spPr>
          <a:xfrm>
            <a:off x="788543" y="1742717"/>
            <a:ext cx="7757486" cy="77059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1600"/>
            </a:pPr>
            <a:r>
              <a:t>Les modules peuvent se charger les uns les autres et utiliser des directives spéciales </a:t>
            </a:r>
            <a:r>
              <a:rPr b="1">
                <a:solidFill>
                  <a:srgbClr val="FF8F20"/>
                </a:solidFill>
              </a:rPr>
              <a:t>export</a:t>
            </a:r>
            <a:r>
              <a:t> </a:t>
            </a:r>
            <a:r>
              <a:t>et </a:t>
            </a:r>
            <a:r>
              <a:rPr b="1">
                <a:solidFill>
                  <a:srgbClr val="FF9320"/>
                </a:solidFill>
              </a:rPr>
              <a:t>import</a:t>
            </a:r>
            <a:r>
              <a:t> </a:t>
            </a:r>
            <a:r>
              <a:t>pour échanger des fonctionnalités, appeler des fonctions d'un module à partir d'un autre :</a:t>
            </a:r>
          </a:p>
        </p:txBody>
      </p:sp>
      <p:sp>
        <p:nvSpPr>
          <p:cNvPr id="195" name="Export : étiquette les variables et les fonctions qui doivent être accessibles depuis l'extérieur du module actuel.…"/>
          <p:cNvSpPr txBox="1"/>
          <p:nvPr/>
        </p:nvSpPr>
        <p:spPr>
          <a:xfrm>
            <a:off x="693257" y="2867787"/>
            <a:ext cx="7948058" cy="104091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marL="140368" indent="-140368">
              <a:lnSpc>
                <a:spcPct val="150000"/>
              </a:lnSpc>
              <a:buSzPct val="100000"/>
              <a:buChar char="•"/>
              <a:defRPr sz="1600"/>
            </a:pPr>
            <a:r>
              <a:rPr b="1">
                <a:solidFill>
                  <a:srgbClr val="FF8E1D"/>
                </a:solidFill>
                <a:latin typeface="Menlo Regular"/>
                <a:ea typeface="Menlo Regular"/>
                <a:cs typeface="Menlo Regular"/>
                <a:sym typeface="Menlo Regular"/>
              </a:rPr>
              <a:t>Export</a:t>
            </a:r>
            <a:r>
              <a:rPr>
                <a:latin typeface="Menlo Regular"/>
                <a:ea typeface="Menlo Regular"/>
                <a:cs typeface="Menlo Regular"/>
                <a:sym typeface="Menlo Regular"/>
              </a:rPr>
              <a:t> :</a:t>
            </a:r>
            <a:r>
              <a:t> étiquette les variables et les fonctions qui doivent être accessibles depuis l'extérieur du module actuel.</a:t>
            </a:r>
          </a:p>
          <a:p>
            <a:pPr marL="140368" indent="-140368">
              <a:lnSpc>
                <a:spcPct val="150000"/>
              </a:lnSpc>
              <a:buSzPct val="100000"/>
              <a:buChar char="•"/>
              <a:defRPr sz="1600"/>
            </a:pPr>
            <a:r>
              <a:rPr b="1">
                <a:solidFill>
                  <a:srgbClr val="FF921D"/>
                </a:solidFill>
                <a:latin typeface="Menlo Regular"/>
                <a:ea typeface="Menlo Regular"/>
                <a:cs typeface="Menlo Regular"/>
                <a:sym typeface="Menlo Regular"/>
              </a:rPr>
              <a:t>import</a:t>
            </a:r>
            <a:r>
              <a:rPr>
                <a:latin typeface="Menlo Regular"/>
                <a:ea typeface="Menlo Regular"/>
                <a:cs typeface="Menlo Regular"/>
                <a:sym typeface="Menlo Regular"/>
              </a:rPr>
              <a:t> : </a:t>
            </a:r>
            <a:r>
              <a:t>permet l'importation de fonctionnalités à partir d'autres modules.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Exemple</a:t>
            </a:r>
          </a:p>
        </p:txBody>
      </p:sp>
      <p:pic>
        <p:nvPicPr>
          <p:cNvPr id="198" name="Image" descr="Image"/>
          <p:cNvPicPr>
            <a:picLocks noChangeAspect="1"/>
          </p:cNvPicPr>
          <p:nvPr/>
        </p:nvPicPr>
        <p:blipFill>
          <a:blip r:embed="rId2">
            <a:extLst/>
          </a:blip>
          <a:srcRect l="0" t="0" r="0" b="0"/>
          <a:stretch>
            <a:fillRect/>
          </a:stretch>
        </p:blipFill>
        <p:spPr>
          <a:xfrm>
            <a:off x="858532" y="1367302"/>
            <a:ext cx="3913582" cy="462176"/>
          </a:xfrm>
          <a:prstGeom prst="rect">
            <a:avLst/>
          </a:prstGeom>
          <a:ln w="12700">
            <a:miter lim="400000"/>
          </a:ln>
        </p:spPr>
      </p:pic>
      <p:pic>
        <p:nvPicPr>
          <p:cNvPr id="199" name="Image" descr="Image"/>
          <p:cNvPicPr>
            <a:picLocks noChangeAspect="1"/>
          </p:cNvPicPr>
          <p:nvPr/>
        </p:nvPicPr>
        <p:blipFill>
          <a:blip r:embed="rId3">
            <a:extLst/>
          </a:blip>
          <a:stretch>
            <a:fillRect/>
          </a:stretch>
        </p:blipFill>
        <p:spPr>
          <a:xfrm>
            <a:off x="5334833" y="1400784"/>
            <a:ext cx="3029126" cy="922187"/>
          </a:xfrm>
          <a:prstGeom prst="rect">
            <a:avLst/>
          </a:prstGeom>
          <a:ln w="12700">
            <a:miter lim="400000"/>
          </a:ln>
        </p:spPr>
      </p:pic>
      <p:pic>
        <p:nvPicPr>
          <p:cNvPr id="200" name="Image" descr="Image"/>
          <p:cNvPicPr>
            <a:picLocks noChangeAspect="1"/>
          </p:cNvPicPr>
          <p:nvPr/>
        </p:nvPicPr>
        <p:blipFill>
          <a:blip r:embed="rId4">
            <a:extLst/>
          </a:blip>
          <a:stretch>
            <a:fillRect/>
          </a:stretch>
        </p:blipFill>
        <p:spPr>
          <a:xfrm>
            <a:off x="908178" y="2855980"/>
            <a:ext cx="3975141" cy="462376"/>
          </a:xfrm>
          <a:prstGeom prst="rect">
            <a:avLst/>
          </a:prstGeom>
          <a:ln w="12700">
            <a:miter lim="400000"/>
          </a:ln>
        </p:spPr>
      </p:pic>
      <p:pic>
        <p:nvPicPr>
          <p:cNvPr id="201" name="Image" descr="Image"/>
          <p:cNvPicPr>
            <a:picLocks noChangeAspect="1"/>
          </p:cNvPicPr>
          <p:nvPr/>
        </p:nvPicPr>
        <p:blipFill>
          <a:blip r:embed="rId5">
            <a:extLst/>
          </a:blip>
          <a:stretch>
            <a:fillRect/>
          </a:stretch>
        </p:blipFill>
        <p:spPr>
          <a:xfrm>
            <a:off x="5294873" y="2937327"/>
            <a:ext cx="3595125" cy="96575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ZoneTexte 19"/>
          <p:cNvSpPr txBox="1"/>
          <p:nvPr/>
        </p:nvSpPr>
        <p:spPr>
          <a:xfrm>
            <a:off x="657091" y="381010"/>
            <a:ext cx="2114818" cy="450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Live server</a:t>
            </a:r>
          </a:p>
        </p:txBody>
      </p:sp>
      <p:sp>
        <p:nvSpPr>
          <p:cNvPr id="204" name="On ne peut accéder à un module que par une requête http, sinon il y aura une erreur dans le console"/>
          <p:cNvSpPr txBox="1"/>
          <p:nvPr/>
        </p:nvSpPr>
        <p:spPr>
          <a:xfrm>
            <a:off x="695055" y="970045"/>
            <a:ext cx="7603920" cy="541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On ne peut accéder à un module que par une requête http, sinon il y aura une erreur dans le console</a:t>
            </a:r>
          </a:p>
        </p:txBody>
      </p:sp>
      <p:pic>
        <p:nvPicPr>
          <p:cNvPr id="205" name="Image" descr="Image"/>
          <p:cNvPicPr>
            <a:picLocks noChangeAspect="1"/>
          </p:cNvPicPr>
          <p:nvPr/>
        </p:nvPicPr>
        <p:blipFill>
          <a:blip r:embed="rId2">
            <a:extLst/>
          </a:blip>
          <a:stretch>
            <a:fillRect/>
          </a:stretch>
        </p:blipFill>
        <p:spPr>
          <a:xfrm>
            <a:off x="2055567" y="1838534"/>
            <a:ext cx="4355532" cy="1109124"/>
          </a:xfrm>
          <a:prstGeom prst="rect">
            <a:avLst/>
          </a:prstGeom>
          <a:ln w="12700">
            <a:miter lim="400000"/>
          </a:ln>
        </p:spPr>
      </p:pic>
      <p:pic>
        <p:nvPicPr>
          <p:cNvPr id="206" name="Image" descr="Image"/>
          <p:cNvPicPr>
            <a:picLocks noChangeAspect="1"/>
          </p:cNvPicPr>
          <p:nvPr/>
        </p:nvPicPr>
        <p:blipFill>
          <a:blip r:embed="rId3">
            <a:extLst/>
          </a:blip>
          <a:srcRect l="0" t="42588" r="0" b="0"/>
          <a:stretch>
            <a:fillRect/>
          </a:stretch>
        </p:blipFill>
        <p:spPr>
          <a:xfrm>
            <a:off x="2960831" y="3500075"/>
            <a:ext cx="2298701" cy="53955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ZoneTexte 19"/>
          <p:cNvSpPr txBox="1"/>
          <p:nvPr/>
        </p:nvSpPr>
        <p:spPr>
          <a:xfrm>
            <a:off x="657091" y="381011"/>
            <a:ext cx="4459306" cy="450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Portée au niveau du module</a:t>
            </a:r>
          </a:p>
        </p:txBody>
      </p:sp>
      <p:sp>
        <p:nvSpPr>
          <p:cNvPr id="209" name="Chaque module a sa propre portée de niveau supérieur. En d'autres termes, les variables et fonctions de niveau supérieur d'un module ne sont pas visibles dans les autres scripts."/>
          <p:cNvSpPr txBox="1"/>
          <p:nvPr/>
        </p:nvSpPr>
        <p:spPr>
          <a:xfrm>
            <a:off x="643463" y="1084002"/>
            <a:ext cx="7857075" cy="51700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500"/>
            </a:lvl1pPr>
          </a:lstStyle>
          <a:p>
            <a:pPr/>
            <a:r>
              <a:t>Chaque module a sa propre portée de niveau supérieur. En d'autres termes, les variables et fonctions de niveau supérieur d'un module ne sont pas visibles dans les autres scripts.</a:t>
            </a:r>
          </a:p>
        </p:txBody>
      </p:sp>
      <p:pic>
        <p:nvPicPr>
          <p:cNvPr id="210" name="Image" descr="Image"/>
          <p:cNvPicPr>
            <a:picLocks noChangeAspect="1"/>
          </p:cNvPicPr>
          <p:nvPr/>
        </p:nvPicPr>
        <p:blipFill>
          <a:blip r:embed="rId2">
            <a:extLst/>
          </a:blip>
          <a:stretch>
            <a:fillRect/>
          </a:stretch>
        </p:blipFill>
        <p:spPr>
          <a:xfrm>
            <a:off x="720668" y="1838576"/>
            <a:ext cx="4742463" cy="721169"/>
          </a:xfrm>
          <a:prstGeom prst="rect">
            <a:avLst/>
          </a:prstGeom>
          <a:ln w="12700">
            <a:miter lim="400000"/>
          </a:ln>
        </p:spPr>
      </p:pic>
      <p:pic>
        <p:nvPicPr>
          <p:cNvPr id="211" name="Image" descr="Image"/>
          <p:cNvPicPr>
            <a:picLocks noChangeAspect="1"/>
          </p:cNvPicPr>
          <p:nvPr/>
        </p:nvPicPr>
        <p:blipFill>
          <a:blip r:embed="rId3">
            <a:extLst/>
          </a:blip>
          <a:stretch>
            <a:fillRect/>
          </a:stretch>
        </p:blipFill>
        <p:spPr>
          <a:xfrm>
            <a:off x="722419" y="2818557"/>
            <a:ext cx="3548692" cy="1310434"/>
          </a:xfrm>
          <a:prstGeom prst="rect">
            <a:avLst/>
          </a:prstGeom>
          <a:ln w="12700">
            <a:miter lim="400000"/>
          </a:ln>
        </p:spPr>
      </p:pic>
      <p:pic>
        <p:nvPicPr>
          <p:cNvPr id="212" name="Image" descr="Image"/>
          <p:cNvPicPr>
            <a:picLocks noChangeAspect="1"/>
          </p:cNvPicPr>
          <p:nvPr/>
        </p:nvPicPr>
        <p:blipFill>
          <a:blip r:embed="rId4">
            <a:extLst/>
          </a:blip>
          <a:stretch>
            <a:fillRect/>
          </a:stretch>
        </p:blipFill>
        <p:spPr>
          <a:xfrm>
            <a:off x="5439048" y="2797265"/>
            <a:ext cx="3132744" cy="201499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20"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5.</a:t>
            </a:r>
          </a:p>
        </p:txBody>
      </p:sp>
      <p:sp>
        <p:nvSpPr>
          <p:cNvPr id="121" name="Google Shape;119;p20"/>
          <p:cNvSpPr txBox="1"/>
          <p:nvPr/>
        </p:nvSpPr>
        <p:spPr>
          <a:xfrm>
            <a:off x="3783320" y="2387100"/>
            <a:ext cx="3101993"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Window</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ZoneTexte 19"/>
          <p:cNvSpPr txBox="1"/>
          <p:nvPr/>
        </p:nvSpPr>
        <p:spPr>
          <a:xfrm>
            <a:off x="657091" y="381011"/>
            <a:ext cx="5248566" cy="450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Importer un module plusieurs fois</a:t>
            </a:r>
          </a:p>
        </p:txBody>
      </p:sp>
      <p:sp>
        <p:nvSpPr>
          <p:cNvPr id="215" name="Si le même module est importé dans plusieurs autres modules, son code n'est exécuté qu'une seule fois, lors de la première importation. Ensuite, ses exportations sont données à tous les autres importateurs."/>
          <p:cNvSpPr txBox="1"/>
          <p:nvPr/>
        </p:nvSpPr>
        <p:spPr>
          <a:xfrm>
            <a:off x="771408" y="1158342"/>
            <a:ext cx="7919486" cy="85937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20000"/>
              </a:lnSpc>
              <a:defRPr sz="1600"/>
            </a:lvl1pPr>
          </a:lstStyle>
          <a:p>
            <a:pPr/>
            <a:r>
              <a:t>Si le même module est importé dans plusieurs autres modules, son code n'est exécuté qu'une seule fois, lors de la première importation. Ensuite, ses exportations sont données à tous les autres importateurs.</a:t>
            </a:r>
          </a:p>
        </p:txBody>
      </p:sp>
      <p:pic>
        <p:nvPicPr>
          <p:cNvPr id="216" name="Image" descr="Image"/>
          <p:cNvPicPr>
            <a:picLocks noChangeAspect="1"/>
          </p:cNvPicPr>
          <p:nvPr/>
        </p:nvPicPr>
        <p:blipFill>
          <a:blip r:embed="rId2">
            <a:extLst/>
          </a:blip>
          <a:stretch>
            <a:fillRect/>
          </a:stretch>
        </p:blipFill>
        <p:spPr>
          <a:xfrm>
            <a:off x="2717094" y="2255367"/>
            <a:ext cx="3445302" cy="204367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ZoneTexte 19"/>
          <p:cNvSpPr txBox="1"/>
          <p:nvPr/>
        </p:nvSpPr>
        <p:spPr>
          <a:xfrm>
            <a:off x="657091" y="381011"/>
            <a:ext cx="4459306" cy="450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Exporter avant déclaration</a:t>
            </a:r>
          </a:p>
        </p:txBody>
      </p:sp>
      <p:sp>
        <p:nvSpPr>
          <p:cNvPr id="219" name="Nous pouvons étiqueter n'importe quelle déclaration comme exportée en export la plaçant devant, qu'il s'agisse d'une variable, d'une fonction ou d'une classe."/>
          <p:cNvSpPr txBox="1"/>
          <p:nvPr/>
        </p:nvSpPr>
        <p:spPr>
          <a:xfrm>
            <a:off x="700690" y="949993"/>
            <a:ext cx="8341099" cy="5359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Nous pouvons étiqueter n'importe quelle déclaration comme exportée en </a:t>
            </a:r>
            <a:r>
              <a:rPr>
                <a:latin typeface="Menlo Regular"/>
                <a:ea typeface="Menlo Regular"/>
                <a:cs typeface="Menlo Regular"/>
                <a:sym typeface="Menlo Regular"/>
              </a:rPr>
              <a:t>export </a:t>
            </a:r>
            <a:r>
              <a:t>la plaçant devant, qu'il s'agisse d'une variable, d'une fonction ou d'une classe.</a:t>
            </a:r>
          </a:p>
        </p:txBody>
      </p:sp>
      <p:pic>
        <p:nvPicPr>
          <p:cNvPr id="220" name="Image" descr="Image"/>
          <p:cNvPicPr>
            <a:picLocks noChangeAspect="1"/>
          </p:cNvPicPr>
          <p:nvPr/>
        </p:nvPicPr>
        <p:blipFill>
          <a:blip r:embed="rId2">
            <a:extLst/>
          </a:blip>
          <a:stretch>
            <a:fillRect/>
          </a:stretch>
        </p:blipFill>
        <p:spPr>
          <a:xfrm>
            <a:off x="757925" y="1604016"/>
            <a:ext cx="3331268" cy="2494554"/>
          </a:xfrm>
          <a:prstGeom prst="rect">
            <a:avLst/>
          </a:prstGeom>
          <a:ln w="12700">
            <a:miter lim="400000"/>
          </a:ln>
        </p:spPr>
      </p:pic>
      <p:pic>
        <p:nvPicPr>
          <p:cNvPr id="221" name="Image" descr="Image"/>
          <p:cNvPicPr>
            <a:picLocks noChangeAspect="1"/>
          </p:cNvPicPr>
          <p:nvPr/>
        </p:nvPicPr>
        <p:blipFill>
          <a:blip r:embed="rId3">
            <a:extLst/>
          </a:blip>
          <a:stretch>
            <a:fillRect/>
          </a:stretch>
        </p:blipFill>
        <p:spPr>
          <a:xfrm>
            <a:off x="4738703" y="1763362"/>
            <a:ext cx="3823607" cy="21758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ZoneTexte 19"/>
          <p:cNvSpPr txBox="1"/>
          <p:nvPr/>
        </p:nvSpPr>
        <p:spPr>
          <a:xfrm>
            <a:off x="657091" y="381011"/>
            <a:ext cx="4459306" cy="450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Exportation hors déclaration</a:t>
            </a:r>
          </a:p>
        </p:txBody>
      </p:sp>
      <p:sp>
        <p:nvSpPr>
          <p:cNvPr id="224" name="Nous pouvons mettre export séparément."/>
          <p:cNvSpPr txBox="1"/>
          <p:nvPr/>
        </p:nvSpPr>
        <p:spPr>
          <a:xfrm>
            <a:off x="705241" y="947491"/>
            <a:ext cx="4077852" cy="3327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Nous pouvons mettre </a:t>
            </a:r>
            <a:r>
              <a:rPr b="1">
                <a:latin typeface="Menlo Regular"/>
                <a:ea typeface="Menlo Regular"/>
                <a:cs typeface="Menlo Regular"/>
                <a:sym typeface="Menlo Regular"/>
              </a:rPr>
              <a:t>export</a:t>
            </a:r>
            <a:r>
              <a:rPr>
                <a:latin typeface="Menlo Regular"/>
                <a:ea typeface="Menlo Regular"/>
                <a:cs typeface="Menlo Regular"/>
                <a:sym typeface="Menlo Regular"/>
              </a:rPr>
              <a:t> </a:t>
            </a:r>
            <a:r>
              <a:t>séparément.</a:t>
            </a:r>
          </a:p>
        </p:txBody>
      </p:sp>
      <p:pic>
        <p:nvPicPr>
          <p:cNvPr id="225" name="Image" descr="Image"/>
          <p:cNvPicPr>
            <a:picLocks noChangeAspect="1"/>
          </p:cNvPicPr>
          <p:nvPr/>
        </p:nvPicPr>
        <p:blipFill>
          <a:blip r:embed="rId2">
            <a:extLst/>
          </a:blip>
          <a:stretch>
            <a:fillRect/>
          </a:stretch>
        </p:blipFill>
        <p:spPr>
          <a:xfrm>
            <a:off x="2876486" y="1395813"/>
            <a:ext cx="3092361" cy="304834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ZoneTexte 19"/>
          <p:cNvSpPr txBox="1"/>
          <p:nvPr/>
        </p:nvSpPr>
        <p:spPr>
          <a:xfrm>
            <a:off x="657091" y="381011"/>
            <a:ext cx="4459306" cy="450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Import as</a:t>
            </a:r>
          </a:p>
        </p:txBody>
      </p:sp>
      <p:sp>
        <p:nvSpPr>
          <p:cNvPr id="228" name="Nous pouvons également utiliser as pour importer sous différents noms."/>
          <p:cNvSpPr txBox="1"/>
          <p:nvPr/>
        </p:nvSpPr>
        <p:spPr>
          <a:xfrm>
            <a:off x="693546" y="978279"/>
            <a:ext cx="6668156" cy="3327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Nous pouvons également utiliser </a:t>
            </a:r>
            <a:r>
              <a:rPr b="1">
                <a:solidFill>
                  <a:srgbClr val="FF8F1E"/>
                </a:solidFill>
                <a:latin typeface="Menlo Regular"/>
                <a:ea typeface="Menlo Regular"/>
                <a:cs typeface="Menlo Regular"/>
                <a:sym typeface="Menlo Regular"/>
              </a:rPr>
              <a:t>as</a:t>
            </a:r>
            <a:r>
              <a:rPr>
                <a:latin typeface="Menlo Regular"/>
                <a:ea typeface="Menlo Regular"/>
                <a:cs typeface="Menlo Regular"/>
                <a:sym typeface="Menlo Regular"/>
              </a:rPr>
              <a:t> </a:t>
            </a:r>
            <a:r>
              <a:t>pour importer sous différents noms.</a:t>
            </a:r>
          </a:p>
        </p:txBody>
      </p:sp>
      <p:pic>
        <p:nvPicPr>
          <p:cNvPr id="229" name="Image" descr="Image"/>
          <p:cNvPicPr>
            <a:picLocks noChangeAspect="1"/>
          </p:cNvPicPr>
          <p:nvPr/>
        </p:nvPicPr>
        <p:blipFill>
          <a:blip r:embed="rId2">
            <a:extLst/>
          </a:blip>
          <a:stretch>
            <a:fillRect/>
          </a:stretch>
        </p:blipFill>
        <p:spPr>
          <a:xfrm>
            <a:off x="1496020" y="1810539"/>
            <a:ext cx="6152030" cy="211520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ZoneTexte 19"/>
          <p:cNvSpPr txBox="1"/>
          <p:nvPr/>
        </p:nvSpPr>
        <p:spPr>
          <a:xfrm>
            <a:off x="657091" y="381011"/>
            <a:ext cx="4459306" cy="450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Export default</a:t>
            </a:r>
          </a:p>
        </p:txBody>
      </p:sp>
      <p:sp>
        <p:nvSpPr>
          <p:cNvPr id="232" name="En pratique, il existe principalement deux types de modules.…"/>
          <p:cNvSpPr txBox="1"/>
          <p:nvPr/>
        </p:nvSpPr>
        <p:spPr>
          <a:xfrm>
            <a:off x="640694" y="1024399"/>
            <a:ext cx="8261652" cy="122779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En pratique, il existe principalement deux types de modules.</a:t>
            </a:r>
          </a:p>
          <a:p>
            <a:pPr>
              <a:defRPr sz="1600"/>
            </a:pPr>
          </a:p>
          <a:p>
            <a:pPr marL="187157" indent="-187157">
              <a:buSzPct val="100000"/>
              <a:buAutoNum type="arabicPeriod" startAt="1"/>
              <a:defRPr sz="1600"/>
            </a:pPr>
            <a:r>
              <a:t>Modules qui contiennent une bibliothèque, pack de fonctions.</a:t>
            </a:r>
          </a:p>
          <a:p>
            <a:pPr marL="187157" indent="-187157">
              <a:buSzPct val="100000"/>
              <a:buAutoNum type="arabicPeriod" startAt="1"/>
              <a:defRPr sz="1600"/>
            </a:pPr>
            <a:r>
              <a:t>Les modules qui déclarent une seule entité</a:t>
            </a:r>
          </a:p>
        </p:txBody>
      </p:sp>
      <p:sp>
        <p:nvSpPr>
          <p:cNvPr id="233" name="Les modules fournissent une syntaxe spéciale export default (&quot;l'exportation par défaut&quot;) pour améliorer l'apparence de la méthode &quot;une chose par module&quot;."/>
          <p:cNvSpPr txBox="1"/>
          <p:nvPr/>
        </p:nvSpPr>
        <p:spPr>
          <a:xfrm>
            <a:off x="660577" y="2191771"/>
            <a:ext cx="7822846" cy="5613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Les modules fournissent une syntaxe spéciale </a:t>
            </a:r>
            <a:r>
              <a:rPr b="1">
                <a:solidFill>
                  <a:srgbClr val="FF9319"/>
                </a:solidFill>
                <a:latin typeface="Menlo Regular"/>
                <a:ea typeface="Menlo Regular"/>
                <a:cs typeface="Menlo Regular"/>
                <a:sym typeface="Menlo Regular"/>
              </a:rPr>
              <a:t>export default</a:t>
            </a:r>
            <a:r>
              <a:rPr>
                <a:latin typeface="Menlo Regular"/>
                <a:ea typeface="Menlo Regular"/>
                <a:cs typeface="Menlo Regular"/>
                <a:sym typeface="Menlo Regular"/>
              </a:rPr>
              <a:t> </a:t>
            </a:r>
            <a:r>
              <a:t>("l'exportation par défaut") pour améliorer l'apparence de la méthode "une chose par module".</a:t>
            </a:r>
          </a:p>
        </p:txBody>
      </p:sp>
      <p:pic>
        <p:nvPicPr>
          <p:cNvPr id="234" name="Image" descr="Image"/>
          <p:cNvPicPr>
            <a:picLocks noChangeAspect="1"/>
          </p:cNvPicPr>
          <p:nvPr/>
        </p:nvPicPr>
        <p:blipFill>
          <a:blip r:embed="rId2">
            <a:extLst/>
          </a:blip>
          <a:stretch>
            <a:fillRect/>
          </a:stretch>
        </p:blipFill>
        <p:spPr>
          <a:xfrm>
            <a:off x="750069" y="3571778"/>
            <a:ext cx="4601009" cy="439423"/>
          </a:xfrm>
          <a:prstGeom prst="rect">
            <a:avLst/>
          </a:prstGeom>
          <a:ln w="12700">
            <a:miter lim="400000"/>
          </a:ln>
        </p:spPr>
      </p:pic>
      <p:pic>
        <p:nvPicPr>
          <p:cNvPr id="235" name="Image" descr="Image"/>
          <p:cNvPicPr>
            <a:picLocks noChangeAspect="1"/>
          </p:cNvPicPr>
          <p:nvPr/>
        </p:nvPicPr>
        <p:blipFill>
          <a:blip r:embed="rId3">
            <a:extLst/>
          </a:blip>
          <a:stretch>
            <a:fillRect/>
          </a:stretch>
        </p:blipFill>
        <p:spPr>
          <a:xfrm>
            <a:off x="5477099" y="3144542"/>
            <a:ext cx="3192547" cy="129392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ZoneTexte 19"/>
          <p:cNvSpPr txBox="1"/>
          <p:nvPr/>
        </p:nvSpPr>
        <p:spPr>
          <a:xfrm>
            <a:off x="657091" y="381011"/>
            <a:ext cx="7210292" cy="4508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EF8600"/>
                </a:solidFill>
                <a:latin typeface="Helvetica Neue"/>
                <a:ea typeface="Helvetica Neue"/>
                <a:cs typeface="Helvetica Neue"/>
                <a:sym typeface="Helvetica Neue"/>
              </a:defRPr>
            </a:lvl1pPr>
          </a:lstStyle>
          <a:p>
            <a:pPr/>
            <a:r>
              <a:t>Importer toutes les bibliothèques d’un module</a:t>
            </a:r>
          </a:p>
        </p:txBody>
      </p:sp>
      <p:pic>
        <p:nvPicPr>
          <p:cNvPr id="238" name="Image" descr="Image"/>
          <p:cNvPicPr>
            <a:picLocks noChangeAspect="1"/>
          </p:cNvPicPr>
          <p:nvPr/>
        </p:nvPicPr>
        <p:blipFill>
          <a:blip r:embed="rId2">
            <a:extLst/>
          </a:blip>
          <a:stretch>
            <a:fillRect/>
          </a:stretch>
        </p:blipFill>
        <p:spPr>
          <a:xfrm>
            <a:off x="1924883" y="1411495"/>
            <a:ext cx="4949892" cy="271777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40"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7.</a:t>
            </a:r>
          </a:p>
        </p:txBody>
      </p:sp>
      <p:sp>
        <p:nvSpPr>
          <p:cNvPr id="241" name="Google Shape;119;p20"/>
          <p:cNvSpPr txBox="1"/>
          <p:nvPr/>
        </p:nvSpPr>
        <p:spPr>
          <a:xfrm>
            <a:off x="3595392" y="2342325"/>
            <a:ext cx="3998844" cy="4588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Stockage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localStorage et sesslonstorage</a:t>
            </a:r>
          </a:p>
        </p:txBody>
      </p:sp>
      <p:sp>
        <p:nvSpPr>
          <p:cNvPr id="244" name="Objets de stockage Web localStorage et sessionStorage permettent d'enregistrer des paires clé/valeur dans le navigateur."/>
          <p:cNvSpPr txBox="1"/>
          <p:nvPr/>
        </p:nvSpPr>
        <p:spPr>
          <a:xfrm>
            <a:off x="709642" y="1161060"/>
            <a:ext cx="8056568" cy="6529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50000"/>
              </a:lnSpc>
              <a:defRPr sz="1600">
                <a:solidFill>
                  <a:srgbClr val="313130"/>
                </a:solidFill>
              </a:defRPr>
            </a:pPr>
            <a:r>
              <a:t>Objets de stockage Web </a:t>
            </a:r>
            <a:r>
              <a:rPr b="1">
                <a:solidFill>
                  <a:srgbClr val="FF8421"/>
                </a:solidFill>
              </a:rPr>
              <a:t>localStorage</a:t>
            </a:r>
            <a:r>
              <a:rPr>
                <a:solidFill>
                  <a:srgbClr val="000000"/>
                </a:solidFill>
              </a:rPr>
              <a:t> </a:t>
            </a:r>
            <a:r>
              <a:t>et </a:t>
            </a:r>
            <a:r>
              <a:rPr b="1">
                <a:solidFill>
                  <a:srgbClr val="FF8B27"/>
                </a:solidFill>
              </a:rPr>
              <a:t>sessionStorage</a:t>
            </a:r>
            <a:r>
              <a:rPr>
                <a:solidFill>
                  <a:srgbClr val="000000"/>
                </a:solidFill>
              </a:rPr>
              <a:t> </a:t>
            </a:r>
            <a:r>
              <a:t>permettent d'enregistrer des paires clé/valeur dans le navigateur.</a:t>
            </a:r>
          </a:p>
        </p:txBody>
      </p:sp>
      <p:sp>
        <p:nvSpPr>
          <p:cNvPr id="245" name="Ce qui est intéressant à leur sujet, c'est que les données survivent à une actualisation de la page (pour sessionStorage) et même à un redémarrage complet du navigateur (pour localStorage). Nous verrons cela très bientôt."/>
          <p:cNvSpPr txBox="1"/>
          <p:nvPr/>
        </p:nvSpPr>
        <p:spPr>
          <a:xfrm>
            <a:off x="705157" y="2162889"/>
            <a:ext cx="7874957" cy="9925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ct val="150000"/>
              </a:lnSpc>
              <a:defRPr sz="1600">
                <a:solidFill>
                  <a:srgbClr val="313130"/>
                </a:solidFill>
              </a:defRPr>
            </a:pPr>
            <a:r>
              <a:t>Ce qui est intéressant à leur sujet, c'est que les données survivent à une actualisation de la page (pour </a:t>
            </a:r>
            <a:r>
              <a:rPr b="1">
                <a:solidFill>
                  <a:srgbClr val="000000"/>
                </a:solidFill>
              </a:rPr>
              <a:t>sessionStorage</a:t>
            </a:r>
            <a:r>
              <a:t>) et même à un redémarrage complet du navigateur (pour </a:t>
            </a:r>
            <a:r>
              <a:rPr b="1">
                <a:solidFill>
                  <a:srgbClr val="000000"/>
                </a:solidFill>
              </a:rPr>
              <a:t>localStorage</a:t>
            </a:r>
            <a:r>
              <a:t>). Nous verrons cela très bientôt.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Methodes</a:t>
            </a:r>
          </a:p>
        </p:txBody>
      </p:sp>
      <p:sp>
        <p:nvSpPr>
          <p:cNvPr id="248" name="Les deux objets de stockage fournissent les mêmes méthodes et propriétés :"/>
          <p:cNvSpPr txBox="1"/>
          <p:nvPr/>
        </p:nvSpPr>
        <p:spPr>
          <a:xfrm>
            <a:off x="724978" y="958349"/>
            <a:ext cx="7016711"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600">
                <a:solidFill>
                  <a:srgbClr val="313130"/>
                </a:solidFill>
              </a:defRPr>
            </a:lvl1pPr>
          </a:lstStyle>
          <a:p>
            <a:pPr/>
            <a:r>
              <a:t>Les deux objets de stockage fournissent les mêmes méthodes et propriétés :</a:t>
            </a:r>
          </a:p>
        </p:txBody>
      </p:sp>
      <p:sp>
        <p:nvSpPr>
          <p:cNvPr id="249" name="setItem(key, value) : stocker la paire clé/valeur.…"/>
          <p:cNvSpPr txBox="1"/>
          <p:nvPr/>
        </p:nvSpPr>
        <p:spPr>
          <a:xfrm>
            <a:off x="580326" y="1581678"/>
            <a:ext cx="5649080" cy="231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317500" defTabSz="457200">
              <a:lnSpc>
                <a:spcPct val="120000"/>
              </a:lnSpc>
              <a:spcBef>
                <a:spcPts val="400"/>
              </a:spcBef>
              <a:buClr>
                <a:srgbClr val="313130"/>
              </a:buClr>
              <a:buSzPct val="100000"/>
              <a:buFont typeface="Menlo Regular"/>
              <a:buChar char="•"/>
              <a:defRPr sz="1600">
                <a:solidFill>
                  <a:srgbClr val="313130"/>
                </a:solidFill>
              </a:defRPr>
            </a:pPr>
            <a:r>
              <a:t>	</a:t>
            </a:r>
            <a:r>
              <a:rPr b="1">
                <a:solidFill>
                  <a:srgbClr val="FF8C26"/>
                </a:solidFill>
              </a:rPr>
              <a:t>setItem</a:t>
            </a:r>
            <a:r>
              <a:rPr b="1"/>
              <a:t>(key, value) </a:t>
            </a:r>
            <a:r>
              <a:t>: stocker la paire clé/valeur.</a:t>
            </a:r>
          </a:p>
          <a:p>
            <a:pPr marL="457200" indent="-317500" defTabSz="457200">
              <a:lnSpc>
                <a:spcPct val="120000"/>
              </a:lnSpc>
              <a:spcBef>
                <a:spcPts val="400"/>
              </a:spcBef>
              <a:buClr>
                <a:srgbClr val="313130"/>
              </a:buClr>
              <a:buSzPct val="100000"/>
              <a:buFont typeface="Menlo Regular"/>
              <a:buChar char="•"/>
              <a:defRPr sz="1600">
                <a:solidFill>
                  <a:srgbClr val="313130"/>
                </a:solidFill>
              </a:defRPr>
            </a:pPr>
            <a:r>
              <a:t>	</a:t>
            </a:r>
            <a:r>
              <a:rPr b="1">
                <a:solidFill>
                  <a:srgbClr val="FF8823"/>
                </a:solidFill>
              </a:rPr>
              <a:t>getItem</a:t>
            </a:r>
            <a:r>
              <a:rPr b="1"/>
              <a:t>(key)</a:t>
            </a:r>
            <a:r>
              <a:t> : obtenir la valeur par clé.</a:t>
            </a:r>
          </a:p>
          <a:p>
            <a:pPr marL="457200" indent="-317500" defTabSz="457200">
              <a:lnSpc>
                <a:spcPct val="120000"/>
              </a:lnSpc>
              <a:spcBef>
                <a:spcPts val="400"/>
              </a:spcBef>
              <a:buClr>
                <a:srgbClr val="313130"/>
              </a:buClr>
              <a:buSzPct val="100000"/>
              <a:buFont typeface="Menlo Regular"/>
              <a:buChar char="•"/>
              <a:defRPr sz="1600">
                <a:solidFill>
                  <a:srgbClr val="313130"/>
                </a:solidFill>
              </a:defRPr>
            </a:pPr>
            <a:r>
              <a:t>	</a:t>
            </a:r>
            <a:r>
              <a:rPr b="1">
                <a:solidFill>
                  <a:srgbClr val="FF8320"/>
                </a:solidFill>
              </a:rPr>
              <a:t>removeItem</a:t>
            </a:r>
            <a:r>
              <a:rPr b="1"/>
              <a:t>(key)</a:t>
            </a:r>
            <a:r>
              <a:t> : supprimer la clé avec sa valeur.</a:t>
            </a:r>
          </a:p>
          <a:p>
            <a:pPr marL="457200" indent="-317500" defTabSz="457200">
              <a:lnSpc>
                <a:spcPct val="120000"/>
              </a:lnSpc>
              <a:spcBef>
                <a:spcPts val="400"/>
              </a:spcBef>
              <a:buClr>
                <a:srgbClr val="313130"/>
              </a:buClr>
              <a:buSzPct val="100000"/>
              <a:buFont typeface="Menlo Regular"/>
              <a:buChar char="•"/>
              <a:defRPr sz="1600">
                <a:solidFill>
                  <a:srgbClr val="313130"/>
                </a:solidFill>
              </a:defRPr>
            </a:pPr>
            <a:r>
              <a:t>	</a:t>
            </a:r>
            <a:r>
              <a:rPr b="1">
                <a:solidFill>
                  <a:srgbClr val="FF8826"/>
                </a:solidFill>
              </a:rPr>
              <a:t>clear</a:t>
            </a:r>
            <a:r>
              <a:rPr b="1"/>
              <a:t>()</a:t>
            </a:r>
            <a:r>
              <a:t> : tout supprimer.</a:t>
            </a:r>
          </a:p>
          <a:p>
            <a:pPr marL="457200" indent="-317500" defTabSz="457200">
              <a:lnSpc>
                <a:spcPct val="120000"/>
              </a:lnSpc>
              <a:spcBef>
                <a:spcPts val="400"/>
              </a:spcBef>
              <a:buClr>
                <a:srgbClr val="313130"/>
              </a:buClr>
              <a:buSzPct val="100000"/>
              <a:buFont typeface="Menlo Regular"/>
              <a:buChar char="•"/>
              <a:defRPr sz="1600">
                <a:solidFill>
                  <a:srgbClr val="313130"/>
                </a:solidFill>
              </a:defRPr>
            </a:pPr>
            <a:r>
              <a:t>	</a:t>
            </a:r>
            <a:r>
              <a:rPr b="1">
                <a:solidFill>
                  <a:srgbClr val="FF8F27"/>
                </a:solidFill>
              </a:rPr>
              <a:t>key</a:t>
            </a:r>
            <a:r>
              <a:rPr b="1"/>
              <a:t>(index)</a:t>
            </a:r>
            <a:r>
              <a:t> : obtenir la clé sur une position donnée.</a:t>
            </a:r>
          </a:p>
          <a:p>
            <a:pPr marL="457200" indent="-317500" defTabSz="457200">
              <a:lnSpc>
                <a:spcPct val="120000"/>
              </a:lnSpc>
              <a:spcBef>
                <a:spcPts val="400"/>
              </a:spcBef>
              <a:buClr>
                <a:srgbClr val="313130"/>
              </a:buClr>
              <a:buSzPct val="100000"/>
              <a:buFont typeface="Menlo Regular"/>
              <a:buChar char="•"/>
              <a:defRPr sz="1600">
                <a:solidFill>
                  <a:srgbClr val="313130"/>
                </a:solidFill>
              </a:defRPr>
            </a:pPr>
            <a:r>
              <a:t>	</a:t>
            </a:r>
            <a:r>
              <a:rPr b="1">
                <a:solidFill>
                  <a:srgbClr val="FF8B25"/>
                </a:solidFill>
              </a:rPr>
              <a:t>length</a:t>
            </a:r>
            <a:r>
              <a:t> : le nombre d'éléments stockés.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localStorage</a:t>
            </a:r>
          </a:p>
        </p:txBody>
      </p:sp>
      <p:sp>
        <p:nvSpPr>
          <p:cNvPr id="252" name="Les principales caractéristiques de localStorage sont :…"/>
          <p:cNvSpPr txBox="1"/>
          <p:nvPr/>
        </p:nvSpPr>
        <p:spPr>
          <a:xfrm>
            <a:off x="710933" y="984539"/>
            <a:ext cx="7890746" cy="15734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1200"/>
              </a:spcBef>
              <a:defRPr sz="1600">
                <a:solidFill>
                  <a:srgbClr val="313130"/>
                </a:solidFill>
                <a:latin typeface="+mj-lt"/>
                <a:ea typeface="+mj-ea"/>
                <a:cs typeface="+mj-cs"/>
                <a:sym typeface="Helvetica"/>
              </a:defRPr>
            </a:pPr>
            <a:r>
              <a:t>Les principales caractéristiques de </a:t>
            </a:r>
            <a:r>
              <a:rPr b="1">
                <a:latin typeface="Menlo Regular"/>
                <a:ea typeface="Menlo Regular"/>
                <a:cs typeface="Menlo Regular"/>
                <a:sym typeface="Menlo Regular"/>
              </a:rPr>
              <a:t>localStorage</a:t>
            </a:r>
            <a:r>
              <a:rPr>
                <a:latin typeface="Menlo Regular"/>
                <a:ea typeface="Menlo Regular"/>
                <a:cs typeface="Menlo Regular"/>
                <a:sym typeface="Menlo Regular"/>
              </a:rPr>
              <a:t> </a:t>
            </a:r>
            <a:r>
              <a:t>sont :</a:t>
            </a:r>
          </a:p>
          <a:p>
            <a:pPr marL="457200" indent="-317500" algn="just" defTabSz="457200">
              <a:spcBef>
                <a:spcPts val="400"/>
              </a:spcBef>
              <a:buClr>
                <a:srgbClr val="313130"/>
              </a:buClr>
              <a:buSzPct val="100000"/>
              <a:buFont typeface="Times-Roman"/>
              <a:buChar char="•"/>
              <a:defRPr sz="1600">
                <a:solidFill>
                  <a:srgbClr val="313130"/>
                </a:solidFill>
                <a:latin typeface="+mj-lt"/>
                <a:ea typeface="+mj-ea"/>
                <a:cs typeface="+mj-cs"/>
                <a:sym typeface="Helvetica"/>
              </a:defRPr>
            </a:pPr>
            <a:r>
              <a:t>Partagé entre tous les onglets et fenêtres d'une même origine.</a:t>
            </a:r>
          </a:p>
          <a:p>
            <a:pPr marL="457200" indent="-317500" algn="just" defTabSz="457200">
              <a:spcBef>
                <a:spcPts val="400"/>
              </a:spcBef>
              <a:buClr>
                <a:srgbClr val="313130"/>
              </a:buClr>
              <a:buSzPct val="100000"/>
              <a:buFont typeface="Times-Roman"/>
              <a:buChar char="•"/>
              <a:defRPr sz="1600">
                <a:solidFill>
                  <a:srgbClr val="313130"/>
                </a:solidFill>
                <a:latin typeface="+mj-lt"/>
                <a:ea typeface="+mj-ea"/>
                <a:cs typeface="+mj-cs"/>
                <a:sym typeface="Helvetica"/>
              </a:defRPr>
            </a:pPr>
            <a:r>
              <a:t>Les données n'expirent pas. Il reste après le redémarrage du navigateur et même le redémarrage du système d'exploitation.</a:t>
            </a:r>
          </a:p>
        </p:txBody>
      </p:sp>
      <p:pic>
        <p:nvPicPr>
          <p:cNvPr id="253" name="Image" descr="Image"/>
          <p:cNvPicPr>
            <a:picLocks noChangeAspect="1"/>
          </p:cNvPicPr>
          <p:nvPr/>
        </p:nvPicPr>
        <p:blipFill>
          <a:blip r:embed="rId2">
            <a:extLst/>
          </a:blip>
          <a:stretch>
            <a:fillRect/>
          </a:stretch>
        </p:blipFill>
        <p:spPr>
          <a:xfrm>
            <a:off x="738559" y="2363033"/>
            <a:ext cx="3746562" cy="1755664"/>
          </a:xfrm>
          <a:prstGeom prst="rect">
            <a:avLst/>
          </a:prstGeom>
          <a:ln w="12700">
            <a:miter lim="400000"/>
          </a:ln>
        </p:spPr>
      </p:pic>
      <p:pic>
        <p:nvPicPr>
          <p:cNvPr id="254" name="Image" descr="Image"/>
          <p:cNvPicPr>
            <a:picLocks noChangeAspect="1"/>
          </p:cNvPicPr>
          <p:nvPr/>
        </p:nvPicPr>
        <p:blipFill>
          <a:blip r:embed="rId3">
            <a:extLst/>
          </a:blip>
          <a:stretch>
            <a:fillRect/>
          </a:stretch>
        </p:blipFill>
        <p:spPr>
          <a:xfrm>
            <a:off x="4769731" y="2870071"/>
            <a:ext cx="3565912" cy="50839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ScrollBy</a:t>
            </a:r>
          </a:p>
        </p:txBody>
      </p:sp>
      <p:sp>
        <p:nvSpPr>
          <p:cNvPr id="124" name="La méthode scrollBy() fait défiler le document du nombre de pixels spécifié."/>
          <p:cNvSpPr txBox="1"/>
          <p:nvPr/>
        </p:nvSpPr>
        <p:spPr>
          <a:xfrm>
            <a:off x="884884" y="927561"/>
            <a:ext cx="7666982" cy="3327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500">
                <a:latin typeface="Verdana"/>
                <a:ea typeface="Verdana"/>
                <a:cs typeface="Verdana"/>
                <a:sym typeface="Verdana"/>
              </a:defRPr>
            </a:pPr>
            <a:r>
              <a:t>La méthode </a:t>
            </a:r>
            <a:r>
              <a:rPr b="1" sz="1575">
                <a:solidFill>
                  <a:srgbClr val="FF9219"/>
                </a:solidFill>
                <a:latin typeface="Menlo Regular"/>
                <a:ea typeface="Menlo Regular"/>
                <a:cs typeface="Menlo Regular"/>
                <a:sym typeface="Menlo Regular"/>
              </a:rPr>
              <a:t>scrollBy()</a:t>
            </a:r>
            <a:r>
              <a:t> fait défiler le document du nombre de pixels spécifié.</a:t>
            </a:r>
          </a:p>
        </p:txBody>
      </p:sp>
      <p:pic>
        <p:nvPicPr>
          <p:cNvPr id="125" name="Image" descr="Image"/>
          <p:cNvPicPr>
            <a:picLocks noChangeAspect="1"/>
          </p:cNvPicPr>
          <p:nvPr/>
        </p:nvPicPr>
        <p:blipFill>
          <a:blip r:embed="rId2">
            <a:extLst/>
          </a:blip>
          <a:stretch>
            <a:fillRect/>
          </a:stretch>
        </p:blipFill>
        <p:spPr>
          <a:xfrm>
            <a:off x="714984" y="1747659"/>
            <a:ext cx="2063133" cy="1795845"/>
          </a:xfrm>
          <a:prstGeom prst="rect">
            <a:avLst/>
          </a:prstGeom>
          <a:ln w="12700">
            <a:miter lim="400000"/>
          </a:ln>
        </p:spPr>
      </p:pic>
      <p:pic>
        <p:nvPicPr>
          <p:cNvPr id="126" name="Image" descr="Image"/>
          <p:cNvPicPr>
            <a:picLocks noChangeAspect="1"/>
          </p:cNvPicPr>
          <p:nvPr/>
        </p:nvPicPr>
        <p:blipFill>
          <a:blip r:embed="rId3">
            <a:extLst/>
          </a:blip>
          <a:stretch>
            <a:fillRect/>
          </a:stretch>
        </p:blipFill>
        <p:spPr>
          <a:xfrm>
            <a:off x="4114564" y="1932386"/>
            <a:ext cx="4137336" cy="2245195"/>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sessionStorage</a:t>
            </a:r>
          </a:p>
        </p:txBody>
      </p:sp>
      <p:sp>
        <p:nvSpPr>
          <p:cNvPr id="257" name="L'objet sessionStorage est beaucoup moins utilisé que localStorage."/>
          <p:cNvSpPr txBox="1"/>
          <p:nvPr/>
        </p:nvSpPr>
        <p:spPr>
          <a:xfrm>
            <a:off x="704591" y="968016"/>
            <a:ext cx="6893283" cy="3339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600">
                <a:solidFill>
                  <a:srgbClr val="313130"/>
                </a:solidFill>
                <a:latin typeface="+mj-lt"/>
                <a:ea typeface="+mj-ea"/>
                <a:cs typeface="+mj-cs"/>
                <a:sym typeface="Helvetica"/>
              </a:defRPr>
            </a:pPr>
            <a:r>
              <a:t>L'objet </a:t>
            </a:r>
            <a:r>
              <a:rPr b="1">
                <a:solidFill>
                  <a:srgbClr val="FF8D23"/>
                </a:solidFill>
                <a:latin typeface="Menlo Regular"/>
                <a:ea typeface="Menlo Regular"/>
                <a:cs typeface="Menlo Regular"/>
                <a:sym typeface="Menlo Regular"/>
              </a:rPr>
              <a:t>sessionStorage</a:t>
            </a:r>
            <a:r>
              <a:t> est beaucoup moins utilisé que </a:t>
            </a:r>
            <a:r>
              <a:rPr b="1">
                <a:solidFill>
                  <a:srgbClr val="FF8D21"/>
                </a:solidFill>
                <a:latin typeface="Menlo Regular"/>
                <a:ea typeface="Menlo Regular"/>
                <a:cs typeface="Menlo Regular"/>
                <a:sym typeface="Menlo Regular"/>
              </a:rPr>
              <a:t>localStorage</a:t>
            </a:r>
            <a:r>
              <a:t>.</a:t>
            </a:r>
          </a:p>
        </p:txBody>
      </p:sp>
      <p:sp>
        <p:nvSpPr>
          <p:cNvPr id="258" name="Les propriétés et les méthodes sont les mêmes, mais c'est beaucoup plus limité :"/>
          <p:cNvSpPr txBox="1"/>
          <p:nvPr/>
        </p:nvSpPr>
        <p:spPr>
          <a:xfrm>
            <a:off x="710877" y="1338066"/>
            <a:ext cx="739384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600">
                <a:solidFill>
                  <a:srgbClr val="313130"/>
                </a:solidFill>
                <a:latin typeface="+mj-lt"/>
                <a:ea typeface="+mj-ea"/>
                <a:cs typeface="+mj-cs"/>
                <a:sym typeface="Helvetica"/>
              </a:defRPr>
            </a:lvl1pPr>
          </a:lstStyle>
          <a:p>
            <a:pPr/>
            <a:r>
              <a:t>Les propriétés et les méthodes sont les mêmes, mais c'est beaucoup plus limité :</a:t>
            </a:r>
          </a:p>
        </p:txBody>
      </p:sp>
      <p:sp>
        <p:nvSpPr>
          <p:cNvPr id="259" name="La sessionStorage n'existe que dans l'onglet actuel du navigateur.…"/>
          <p:cNvSpPr txBox="1"/>
          <p:nvPr/>
        </p:nvSpPr>
        <p:spPr>
          <a:xfrm>
            <a:off x="614640" y="1890488"/>
            <a:ext cx="7738933" cy="20255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317500" defTabSz="457200">
              <a:spcBef>
                <a:spcPts val="400"/>
              </a:spcBef>
              <a:buClr>
                <a:srgbClr val="313130"/>
              </a:buClr>
              <a:buSzPct val="100000"/>
              <a:buFont typeface="Times-Roman"/>
              <a:buChar char="•"/>
              <a:defRPr sz="1600">
                <a:solidFill>
                  <a:srgbClr val="313130"/>
                </a:solidFill>
                <a:latin typeface="+mj-lt"/>
                <a:ea typeface="+mj-ea"/>
                <a:cs typeface="+mj-cs"/>
                <a:sym typeface="Helvetica"/>
              </a:defRPr>
            </a:pPr>
            <a:r>
              <a:t>La </a:t>
            </a:r>
            <a:r>
              <a:rPr b="1">
                <a:latin typeface="Menlo Regular"/>
                <a:ea typeface="Menlo Regular"/>
                <a:cs typeface="Menlo Regular"/>
                <a:sym typeface="Menlo Regular"/>
              </a:rPr>
              <a:t>sessionStorage</a:t>
            </a:r>
            <a:r>
              <a:rPr>
                <a:latin typeface="Menlo Regular"/>
                <a:ea typeface="Menlo Regular"/>
                <a:cs typeface="Menlo Regular"/>
                <a:sym typeface="Menlo Regular"/>
              </a:rPr>
              <a:t> </a:t>
            </a:r>
            <a:r>
              <a:t>n'existe que dans l'onglet actuel du navigateur.</a:t>
            </a:r>
          </a:p>
          <a:p>
            <a:pPr lvl="1" marL="914400" indent="-317500" defTabSz="457200">
              <a:spcBef>
                <a:spcPts val="400"/>
              </a:spcBef>
              <a:buClr>
                <a:srgbClr val="313130"/>
              </a:buClr>
              <a:buSzPct val="100000"/>
              <a:buFont typeface="Times-Roman"/>
              <a:buChar char="•"/>
              <a:defRPr sz="1600">
                <a:solidFill>
                  <a:srgbClr val="313130"/>
                </a:solidFill>
                <a:latin typeface="+mj-lt"/>
                <a:ea typeface="+mj-ea"/>
                <a:cs typeface="+mj-cs"/>
                <a:sym typeface="Helvetica"/>
              </a:defRPr>
            </a:pPr>
            <a:r>
              <a:t>Un autre onglet avec la même page aura un stockage différent.</a:t>
            </a:r>
          </a:p>
          <a:p>
            <a:pPr lvl="1" marL="914400" indent="-317500" defTabSz="457200">
              <a:spcBef>
                <a:spcPts val="400"/>
              </a:spcBef>
              <a:buClr>
                <a:srgbClr val="313130"/>
              </a:buClr>
              <a:buSzPct val="100000"/>
              <a:buFont typeface="Times-Roman"/>
              <a:buChar char="•"/>
              <a:defRPr sz="1600">
                <a:solidFill>
                  <a:srgbClr val="313130"/>
                </a:solidFill>
                <a:latin typeface="+mj-lt"/>
                <a:ea typeface="+mj-ea"/>
                <a:cs typeface="+mj-cs"/>
                <a:sym typeface="Helvetica"/>
              </a:defRPr>
            </a:pPr>
            <a:r>
              <a:t>Mais il est partagé entre les iframes du même onglet (en supposant qu'ils proviennent de la même origine).</a:t>
            </a:r>
          </a:p>
          <a:p>
            <a:pPr marL="457200" indent="-317500" defTabSz="457200">
              <a:spcBef>
                <a:spcPts val="400"/>
              </a:spcBef>
              <a:buClr>
                <a:srgbClr val="313130"/>
              </a:buClr>
              <a:buSzPct val="100000"/>
              <a:buFont typeface="Times-Roman"/>
              <a:buChar char="•"/>
              <a:defRPr sz="1600">
                <a:solidFill>
                  <a:srgbClr val="313130"/>
                </a:solidFill>
                <a:latin typeface="+mj-lt"/>
                <a:ea typeface="+mj-ea"/>
                <a:cs typeface="+mj-cs"/>
                <a:sym typeface="Helvetica"/>
              </a:defRPr>
            </a:pPr>
            <a:r>
              <a:t>Les données survivent à l'actualisation de la page, mais ne ferment/ouvrent pas l'onglet.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Exemple</a:t>
            </a:r>
          </a:p>
        </p:txBody>
      </p:sp>
      <p:pic>
        <p:nvPicPr>
          <p:cNvPr id="262" name="Image" descr="Image"/>
          <p:cNvPicPr>
            <a:picLocks noChangeAspect="1"/>
          </p:cNvPicPr>
          <p:nvPr/>
        </p:nvPicPr>
        <p:blipFill>
          <a:blip r:embed="rId2">
            <a:extLst/>
          </a:blip>
          <a:stretch>
            <a:fillRect/>
          </a:stretch>
        </p:blipFill>
        <p:spPr>
          <a:xfrm>
            <a:off x="1984970" y="1104304"/>
            <a:ext cx="5174156" cy="293504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64"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8.</a:t>
            </a:r>
          </a:p>
        </p:txBody>
      </p:sp>
      <p:sp>
        <p:nvSpPr>
          <p:cNvPr id="265" name="Google Shape;119;p20"/>
          <p:cNvSpPr txBox="1"/>
          <p:nvPr/>
        </p:nvSpPr>
        <p:spPr>
          <a:xfrm>
            <a:off x="2883703" y="2540962"/>
            <a:ext cx="3641215"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Librairie : SheeJS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Introduction</a:t>
            </a:r>
          </a:p>
        </p:txBody>
      </p:sp>
      <p:sp>
        <p:nvSpPr>
          <p:cNvPr id="268" name="sheetJS est une librairie qui nous permet d'exportation de données vers des feuilles de calcul."/>
          <p:cNvSpPr txBox="1"/>
          <p:nvPr/>
        </p:nvSpPr>
        <p:spPr>
          <a:xfrm>
            <a:off x="844377" y="1009662"/>
            <a:ext cx="7949746"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solidFill>
                  <a:srgbClr val="1C1E21"/>
                </a:solidFill>
                <a:latin typeface="+mj-lt"/>
                <a:ea typeface="+mj-ea"/>
                <a:cs typeface="+mj-cs"/>
                <a:sym typeface="Helvetica"/>
              </a:defRPr>
            </a:pPr>
            <a:r>
              <a:rPr b="1">
                <a:solidFill>
                  <a:srgbClr val="FF7B16"/>
                </a:solidFill>
              </a:rPr>
              <a:t>sheetJS</a:t>
            </a:r>
            <a:r>
              <a:t> est une librairie qui nous permet d'exportation de données vers des feuilles de calcul.</a:t>
            </a:r>
          </a:p>
        </p:txBody>
      </p:sp>
      <p:sp>
        <p:nvSpPr>
          <p:cNvPr id="269" name="&lt;script lang=&quot;javascript&quot; src=&quot;https://cdn.sheetjs.com/xlsx-0.19.3/package/dist/xlsx.full.min.js&quot;&gt;&lt;/script&gt;"/>
          <p:cNvSpPr txBox="1"/>
          <p:nvPr/>
        </p:nvSpPr>
        <p:spPr>
          <a:xfrm>
            <a:off x="897319" y="1919675"/>
            <a:ext cx="7545845" cy="4420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p>
          <a:p>
            <a:pPr>
              <a:defRPr sz="1200"/>
            </a:pPr>
            <a:r>
              <a:t>&lt;</a:t>
            </a:r>
            <a:r>
              <a:rPr b="1"/>
              <a:t>script</a:t>
            </a:r>
            <a:r>
              <a:t> lang="javascript" </a:t>
            </a:r>
            <a:r>
              <a:rPr b="1"/>
              <a:t>src</a:t>
            </a:r>
            <a:r>
              <a:t>="</a:t>
            </a:r>
            <a:r>
              <a:rPr b="1"/>
              <a:t>https://cdn.sheetjs.com/xlsx-0.19.3/package/dist/xlsx.full.min.js</a:t>
            </a:r>
            <a:r>
              <a:t>"&gt;&lt;/</a:t>
            </a:r>
            <a:r>
              <a:rPr b="1"/>
              <a:t>script</a:t>
            </a:r>
            <a:r>
              <a:t>&gt;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Exemple</a:t>
            </a:r>
          </a:p>
        </p:txBody>
      </p:sp>
      <p:pic>
        <p:nvPicPr>
          <p:cNvPr id="272" name="Image" descr="Image"/>
          <p:cNvPicPr>
            <a:picLocks noChangeAspect="1"/>
          </p:cNvPicPr>
          <p:nvPr/>
        </p:nvPicPr>
        <p:blipFill>
          <a:blip r:embed="rId2">
            <a:extLst/>
          </a:blip>
          <a:stretch>
            <a:fillRect/>
          </a:stretch>
        </p:blipFill>
        <p:spPr>
          <a:xfrm>
            <a:off x="909144" y="1332507"/>
            <a:ext cx="5847894" cy="2478319"/>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74"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9.</a:t>
            </a:r>
          </a:p>
        </p:txBody>
      </p:sp>
      <p:sp>
        <p:nvSpPr>
          <p:cNvPr id="275" name="Google Shape;119;p20"/>
          <p:cNvSpPr txBox="1"/>
          <p:nvPr/>
        </p:nvSpPr>
        <p:spPr>
          <a:xfrm>
            <a:off x="3112727" y="2058618"/>
            <a:ext cx="4876299" cy="4588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Librairie : Jquery</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Google Shape;164;p25"/>
          <p:cNvSpPr txBox="1"/>
          <p:nvPr/>
        </p:nvSpPr>
        <p:spPr>
          <a:xfrm>
            <a:off x="858547" y="427120"/>
            <a:ext cx="7434847"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Introduction</a:t>
            </a:r>
          </a:p>
        </p:txBody>
      </p:sp>
      <p:sp>
        <p:nvSpPr>
          <p:cNvPr id="278" name="jQuery est une bibliothèque JavaScript rapide, petite et riche en fonctionnalités. Il rend les choses comme la traversée et la manipulation de documents HTML, la gestion des événements, l'animation et Ajax beaucoup plus simples avec une API facile à util"/>
          <p:cNvSpPr txBox="1"/>
          <p:nvPr/>
        </p:nvSpPr>
        <p:spPr>
          <a:xfrm>
            <a:off x="808849" y="1024260"/>
            <a:ext cx="7740173" cy="19268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lnSpc>
                <a:spcPct val="150000"/>
              </a:lnSpc>
              <a:defRPr sz="1500">
                <a:solidFill>
                  <a:srgbClr val="333333"/>
                </a:solidFill>
                <a:latin typeface="Helvetica Neue"/>
                <a:ea typeface="Helvetica Neue"/>
                <a:cs typeface="Helvetica Neue"/>
                <a:sym typeface="Helvetica Neue"/>
              </a:defRPr>
            </a:pPr>
            <a:r>
              <a:rPr b="1"/>
              <a:t>jQuery</a:t>
            </a:r>
            <a:r>
              <a:t> est une bibliothèque JavaScript rapide, petite et riche en fonctionnalités. Il rend les choses comme la traversée et la manipulation de documents HTML, la gestion des événements, l'animation et Ajax beaucoup plus simples avec une API facile à utiliser qui fonctionne sur une multitude de navigateurs. Avec une combinaison de polyvalence et d'extensibilité, jQuery a changé la façon dont des millions de personnes écrivent JavaScript.</a:t>
            </a:r>
          </a:p>
        </p:txBody>
      </p:sp>
      <p:pic>
        <p:nvPicPr>
          <p:cNvPr id="279" name="Image" descr="Image"/>
          <p:cNvPicPr>
            <a:picLocks noChangeAspect="1"/>
          </p:cNvPicPr>
          <p:nvPr/>
        </p:nvPicPr>
        <p:blipFill>
          <a:blip r:embed="rId2">
            <a:extLst/>
          </a:blip>
          <a:stretch>
            <a:fillRect/>
          </a:stretch>
        </p:blipFill>
        <p:spPr>
          <a:xfrm>
            <a:off x="2563293" y="3188816"/>
            <a:ext cx="4231286" cy="520629"/>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81"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10.</a:t>
            </a:r>
          </a:p>
        </p:txBody>
      </p:sp>
      <p:sp>
        <p:nvSpPr>
          <p:cNvPr id="282" name="Google Shape;119;p20"/>
          <p:cNvSpPr txBox="1"/>
          <p:nvPr/>
        </p:nvSpPr>
        <p:spPr>
          <a:xfrm>
            <a:off x="3055591" y="2454792"/>
            <a:ext cx="4876299" cy="5455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600">
                <a:solidFill>
                  <a:srgbClr val="FFFFFF"/>
                </a:solidFill>
                <a:latin typeface="Helvetica Neue"/>
                <a:ea typeface="Helvetica Neue"/>
                <a:cs typeface="Helvetica Neue"/>
                <a:sym typeface="Helvetica Neue"/>
              </a:defRPr>
            </a:lvl1pPr>
          </a:lstStyle>
          <a:p>
            <a:pPr/>
            <a:r>
              <a:t>Librairie : Jquery ui</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Google Shape;157;p24"/>
          <p:cNvSpPr txBox="1"/>
          <p:nvPr/>
        </p:nvSpPr>
        <p:spPr>
          <a:xfrm>
            <a:off x="3549503" y="2387100"/>
            <a:ext cx="41487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Évènements</a:t>
            </a:r>
          </a:p>
        </p:txBody>
      </p:sp>
      <p:sp>
        <p:nvSpPr>
          <p:cNvPr id="285" name="Google Shape;91;p17"/>
          <p:cNvSpPr txBox="1"/>
          <p:nvPr/>
        </p:nvSpPr>
        <p:spPr>
          <a:xfrm>
            <a:off x="713180" y="329881"/>
            <a:ext cx="2082252"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Introduction </a:t>
            </a:r>
          </a:p>
        </p:txBody>
      </p:sp>
      <p:sp>
        <p:nvSpPr>
          <p:cNvPr id="286" name="jQuery UI est un ensemble organisé d'interactions, d'effets, de widgets et de thèmes d'interface utilisateur construits au-dessus de la bibliothèque JavaScript jQuery. Que vous créiez des applications Web hautement interactives ou que vous ayez simplemen"/>
          <p:cNvSpPr txBox="1"/>
          <p:nvPr/>
        </p:nvSpPr>
        <p:spPr>
          <a:xfrm>
            <a:off x="713840" y="977847"/>
            <a:ext cx="7716320" cy="89842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p>
            <a:pPr algn="just"/>
            <a:r>
              <a:rPr b="1">
                <a:solidFill>
                  <a:srgbClr val="FF9026"/>
                </a:solidFill>
              </a:rPr>
              <a:t>jQuery UI</a:t>
            </a:r>
            <a:r>
              <a:t> est un ensemble organisé d'interactions, d'effets, de widgets et de thèmes d'interface utilisateur construits au-dessus de la bibliothèque JavaScript jQuery. Que vous créiez des applications Web hautement interactives ou que vous ayez simplement besoin d'ajouter un sélecteur de date à un contrôle de formulaire, jQuery UI est le choix parfait.</a:t>
            </a:r>
          </a:p>
        </p:txBody>
      </p:sp>
      <p:pic>
        <p:nvPicPr>
          <p:cNvPr id="287" name="Image" descr="Image"/>
          <p:cNvPicPr>
            <a:picLocks noChangeAspect="1"/>
          </p:cNvPicPr>
          <p:nvPr/>
        </p:nvPicPr>
        <p:blipFill>
          <a:blip r:embed="rId2">
            <a:extLst/>
          </a:blip>
          <a:stretch>
            <a:fillRect/>
          </a:stretch>
        </p:blipFill>
        <p:spPr>
          <a:xfrm>
            <a:off x="785648" y="2421823"/>
            <a:ext cx="4206563" cy="1661777"/>
          </a:xfrm>
          <a:prstGeom prst="rect">
            <a:avLst/>
          </a:prstGeom>
          <a:ln w="12700">
            <a:miter lim="400000"/>
          </a:ln>
        </p:spPr>
      </p:pic>
      <p:pic>
        <p:nvPicPr>
          <p:cNvPr id="288" name="Image" descr="Image"/>
          <p:cNvPicPr>
            <a:picLocks noChangeAspect="1"/>
          </p:cNvPicPr>
          <p:nvPr/>
        </p:nvPicPr>
        <p:blipFill>
          <a:blip r:embed="rId3">
            <a:extLst/>
          </a:blip>
          <a:stretch>
            <a:fillRect/>
          </a:stretch>
        </p:blipFill>
        <p:spPr>
          <a:xfrm>
            <a:off x="5843686" y="2077732"/>
            <a:ext cx="2259537" cy="234991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scrollTo</a:t>
            </a:r>
          </a:p>
        </p:txBody>
      </p:sp>
      <p:sp>
        <p:nvSpPr>
          <p:cNvPr id="129" name="La méthode scrollTo() fait défiler le document jusqu'aux coordonnées spécifiées."/>
          <p:cNvSpPr txBox="1"/>
          <p:nvPr/>
        </p:nvSpPr>
        <p:spPr>
          <a:xfrm>
            <a:off x="827921" y="1050713"/>
            <a:ext cx="7149636"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500">
                <a:latin typeface="Verdana"/>
                <a:ea typeface="Verdana"/>
                <a:cs typeface="Verdana"/>
                <a:sym typeface="Verdana"/>
              </a:defRPr>
            </a:pPr>
            <a:r>
              <a:t>La méthode </a:t>
            </a:r>
            <a:r>
              <a:rPr b="1" sz="1575">
                <a:solidFill>
                  <a:srgbClr val="FF901F"/>
                </a:solidFill>
                <a:latin typeface="Menlo Regular"/>
                <a:ea typeface="Menlo Regular"/>
                <a:cs typeface="Menlo Regular"/>
                <a:sym typeface="Menlo Regular"/>
              </a:rPr>
              <a:t>scrollTo()</a:t>
            </a:r>
            <a:r>
              <a:t> fait défiler le document jusqu'aux coordonnées spécifiées.</a:t>
            </a:r>
          </a:p>
        </p:txBody>
      </p:sp>
      <p:pic>
        <p:nvPicPr>
          <p:cNvPr id="130" name="Image" descr="Image"/>
          <p:cNvPicPr>
            <a:picLocks noChangeAspect="1"/>
          </p:cNvPicPr>
          <p:nvPr/>
        </p:nvPicPr>
        <p:blipFill>
          <a:blip r:embed="rId2">
            <a:extLst/>
          </a:blip>
          <a:stretch>
            <a:fillRect/>
          </a:stretch>
        </p:blipFill>
        <p:spPr>
          <a:xfrm>
            <a:off x="1702196" y="2251555"/>
            <a:ext cx="5739415" cy="110806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scrollX et scrollY</a:t>
            </a:r>
          </a:p>
        </p:txBody>
      </p:sp>
      <p:sp>
        <p:nvSpPr>
          <p:cNvPr id="133" name="La propriété scrollX renvoie les pixels qu'un document a défilé depuis le coin supérieur gauche de la fenêtre."/>
          <p:cNvSpPr txBox="1"/>
          <p:nvPr/>
        </p:nvSpPr>
        <p:spPr>
          <a:xfrm>
            <a:off x="747158" y="1131403"/>
            <a:ext cx="8073779"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500">
                <a:latin typeface="Verdana"/>
                <a:ea typeface="Verdana"/>
                <a:cs typeface="Verdana"/>
                <a:sym typeface="Verdana"/>
              </a:defRPr>
            </a:pPr>
            <a:r>
              <a:t>La propriété </a:t>
            </a:r>
            <a:r>
              <a:rPr b="1" sz="1575">
                <a:solidFill>
                  <a:srgbClr val="FF8916"/>
                </a:solidFill>
                <a:latin typeface="Menlo Regular"/>
                <a:ea typeface="Menlo Regular"/>
                <a:cs typeface="Menlo Regular"/>
                <a:sym typeface="Menlo Regular"/>
              </a:rPr>
              <a:t>scrollX</a:t>
            </a:r>
            <a:r>
              <a:t> renvoie les pixels qu'un document a défilé depuis le coin supérieur gauche de la fenêtre.</a:t>
            </a:r>
          </a:p>
        </p:txBody>
      </p:sp>
      <p:sp>
        <p:nvSpPr>
          <p:cNvPr id="134" name="La propriété scrollY renvoie les pixels qu'un document a défilé depuis le coin supérieur gauche de la fenêtre."/>
          <p:cNvSpPr txBox="1"/>
          <p:nvPr/>
        </p:nvSpPr>
        <p:spPr>
          <a:xfrm>
            <a:off x="805406" y="2291079"/>
            <a:ext cx="8073779"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500">
                <a:latin typeface="Verdana"/>
                <a:ea typeface="Verdana"/>
                <a:cs typeface="Verdana"/>
                <a:sym typeface="Verdana"/>
              </a:defRPr>
            </a:pPr>
            <a:r>
              <a:t>La propriété </a:t>
            </a:r>
            <a:r>
              <a:rPr b="1" sz="1575">
                <a:solidFill>
                  <a:srgbClr val="FF8311"/>
                </a:solidFill>
                <a:latin typeface="Menlo Regular"/>
                <a:ea typeface="Menlo Regular"/>
                <a:cs typeface="Menlo Regular"/>
                <a:sym typeface="Menlo Regular"/>
              </a:rPr>
              <a:t>scrollY</a:t>
            </a:r>
            <a:r>
              <a:t> renvoie les pixels qu'un document a défilé depuis le coin supérieur gauche de la fenêtre.</a:t>
            </a:r>
          </a:p>
        </p:txBody>
      </p:sp>
      <p:pic>
        <p:nvPicPr>
          <p:cNvPr id="135" name="Image" descr="Image"/>
          <p:cNvPicPr>
            <a:picLocks noChangeAspect="1"/>
          </p:cNvPicPr>
          <p:nvPr/>
        </p:nvPicPr>
        <p:blipFill>
          <a:blip r:embed="rId2">
            <a:extLst/>
          </a:blip>
          <a:stretch>
            <a:fillRect/>
          </a:stretch>
        </p:blipFill>
        <p:spPr>
          <a:xfrm>
            <a:off x="3331825" y="3450756"/>
            <a:ext cx="2054251" cy="56116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Window.open()</a:t>
            </a:r>
          </a:p>
        </p:txBody>
      </p:sp>
      <p:sp>
        <p:nvSpPr>
          <p:cNvPr id="138" name="La méthode open() ouvre une nouvelle fenêtre de navigateur ou un nouvel onglet, selon les paramètres de votre navigateur et les valeurs des paramètres."/>
          <p:cNvSpPr txBox="1"/>
          <p:nvPr/>
        </p:nvSpPr>
        <p:spPr>
          <a:xfrm>
            <a:off x="716054" y="1131403"/>
            <a:ext cx="797523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500">
                <a:latin typeface="Verdana"/>
                <a:ea typeface="Verdana"/>
                <a:cs typeface="Verdana"/>
                <a:sym typeface="Verdana"/>
              </a:defRPr>
            </a:pPr>
            <a:r>
              <a:t>La méthode </a:t>
            </a:r>
            <a:r>
              <a:rPr b="1">
                <a:solidFill>
                  <a:srgbClr val="FF911C"/>
                </a:solidFill>
              </a:rPr>
              <a:t>open()</a:t>
            </a:r>
            <a:r>
              <a:t> ouvre une nouvelle fenêtre de navigateur ou un nouvel onglet, selon les paramètres de votre navigateur et les valeurs des paramètres.</a:t>
            </a:r>
          </a:p>
        </p:txBody>
      </p:sp>
      <p:pic>
        <p:nvPicPr>
          <p:cNvPr id="139" name="Image" descr="Image"/>
          <p:cNvPicPr>
            <a:picLocks noChangeAspect="1"/>
          </p:cNvPicPr>
          <p:nvPr/>
        </p:nvPicPr>
        <p:blipFill>
          <a:blip r:embed="rId2">
            <a:extLst/>
          </a:blip>
          <a:stretch>
            <a:fillRect/>
          </a:stretch>
        </p:blipFill>
        <p:spPr>
          <a:xfrm>
            <a:off x="2307487" y="2023387"/>
            <a:ext cx="3970113" cy="609008"/>
          </a:xfrm>
          <a:prstGeom prst="rect">
            <a:avLst/>
          </a:prstGeom>
          <a:ln w="12700">
            <a:miter lim="400000"/>
          </a:ln>
        </p:spPr>
      </p:pic>
      <p:pic>
        <p:nvPicPr>
          <p:cNvPr id="140" name="Image" descr="Image"/>
          <p:cNvPicPr>
            <a:picLocks noChangeAspect="1"/>
          </p:cNvPicPr>
          <p:nvPr/>
        </p:nvPicPr>
        <p:blipFill>
          <a:blip r:embed="rId3">
            <a:extLst/>
          </a:blip>
          <a:stretch>
            <a:fillRect/>
          </a:stretch>
        </p:blipFill>
        <p:spPr>
          <a:xfrm>
            <a:off x="685094" y="3194216"/>
            <a:ext cx="2760951" cy="927564"/>
          </a:xfrm>
          <a:prstGeom prst="rect">
            <a:avLst/>
          </a:prstGeom>
          <a:ln w="12700">
            <a:miter lim="400000"/>
          </a:ln>
        </p:spPr>
      </p:pic>
      <p:pic>
        <p:nvPicPr>
          <p:cNvPr id="141" name="Image" descr="Image"/>
          <p:cNvPicPr>
            <a:picLocks noChangeAspect="1"/>
          </p:cNvPicPr>
          <p:nvPr/>
        </p:nvPicPr>
        <p:blipFill>
          <a:blip r:embed="rId4">
            <a:extLst/>
          </a:blip>
          <a:srcRect l="0" t="0" r="0" b="0"/>
          <a:stretch>
            <a:fillRect/>
          </a:stretch>
        </p:blipFill>
        <p:spPr>
          <a:xfrm>
            <a:off x="3862772" y="2975934"/>
            <a:ext cx="4517769" cy="121035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Window.open()</a:t>
            </a:r>
          </a:p>
        </p:txBody>
      </p:sp>
      <p:sp>
        <p:nvSpPr>
          <p:cNvPr id="144" name="Ouvrez une page about:blank dans une nouvelle fenêtre/onglet :"/>
          <p:cNvSpPr txBox="1"/>
          <p:nvPr/>
        </p:nvSpPr>
        <p:spPr>
          <a:xfrm>
            <a:off x="731328" y="995487"/>
            <a:ext cx="5165277" cy="28882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r>
              <a:t>Ouvrez une page about:blank dans une nouvelle fenêtre/onglet :</a:t>
            </a:r>
          </a:p>
        </p:txBody>
      </p:sp>
      <p:pic>
        <p:nvPicPr>
          <p:cNvPr id="145" name="Image" descr="Image"/>
          <p:cNvPicPr>
            <a:picLocks noChangeAspect="1"/>
          </p:cNvPicPr>
          <p:nvPr/>
        </p:nvPicPr>
        <p:blipFill>
          <a:blip r:embed="rId2">
            <a:extLst/>
          </a:blip>
          <a:stretch>
            <a:fillRect/>
          </a:stretch>
        </p:blipFill>
        <p:spPr>
          <a:xfrm>
            <a:off x="1161586" y="1762094"/>
            <a:ext cx="6656626" cy="237417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Window.print()</a:t>
            </a:r>
          </a:p>
        </p:txBody>
      </p:sp>
      <p:sp>
        <p:nvSpPr>
          <p:cNvPr id="148" name="La méthode print() imprime le contenu de la fenêtre courante."/>
          <p:cNvSpPr txBox="1"/>
          <p:nvPr/>
        </p:nvSpPr>
        <p:spPr>
          <a:xfrm>
            <a:off x="732169" y="933911"/>
            <a:ext cx="6200885"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500">
                <a:latin typeface="Verdana"/>
                <a:ea typeface="Verdana"/>
                <a:cs typeface="Verdana"/>
                <a:sym typeface="Verdana"/>
              </a:defRPr>
            </a:pPr>
            <a:r>
              <a:t>La méthode </a:t>
            </a:r>
            <a:r>
              <a:rPr b="1">
                <a:solidFill>
                  <a:srgbClr val="FF8A29"/>
                </a:solidFill>
              </a:rPr>
              <a:t>print()</a:t>
            </a:r>
            <a:r>
              <a:t> imprime le contenu de la fenêtre courante.</a:t>
            </a:r>
          </a:p>
        </p:txBody>
      </p:sp>
      <p:sp>
        <p:nvSpPr>
          <p:cNvPr id="149" name="La méthode print() ouvre la boîte de dialogue d'impression, qui permet à l'utilisateur de sélectionner les options d'impression préférées."/>
          <p:cNvSpPr txBox="1"/>
          <p:nvPr/>
        </p:nvSpPr>
        <p:spPr>
          <a:xfrm>
            <a:off x="730947" y="1375662"/>
            <a:ext cx="811598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defRPr sz="1500">
                <a:latin typeface="Verdana"/>
                <a:ea typeface="Verdana"/>
                <a:cs typeface="Verdana"/>
                <a:sym typeface="Verdana"/>
              </a:defRPr>
            </a:pPr>
            <a:r>
              <a:t>La méthode </a:t>
            </a:r>
            <a:r>
              <a:rPr b="1">
                <a:solidFill>
                  <a:srgbClr val="FF8A17"/>
                </a:solidFill>
              </a:rPr>
              <a:t>print()</a:t>
            </a:r>
            <a:r>
              <a:t> ouvre la boîte de dialogue d'impression, qui permet à l'utilisateur de sélectionner les options d'impression préférées.</a:t>
            </a:r>
          </a:p>
        </p:txBody>
      </p:sp>
      <p:pic>
        <p:nvPicPr>
          <p:cNvPr id="150" name="Image" descr="Image"/>
          <p:cNvPicPr>
            <a:picLocks noChangeAspect="1"/>
          </p:cNvPicPr>
          <p:nvPr/>
        </p:nvPicPr>
        <p:blipFill>
          <a:blip r:embed="rId2">
            <a:extLst/>
          </a:blip>
          <a:stretch>
            <a:fillRect/>
          </a:stretch>
        </p:blipFill>
        <p:spPr>
          <a:xfrm>
            <a:off x="2114562" y="2683897"/>
            <a:ext cx="5161180" cy="100874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64;p25"/>
          <p:cNvSpPr txBox="1"/>
          <p:nvPr/>
        </p:nvSpPr>
        <p:spPr>
          <a:xfrm>
            <a:off x="733646" y="452741"/>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innerWidth et innerHeight</a:t>
            </a:r>
          </a:p>
        </p:txBody>
      </p:sp>
      <p:sp>
        <p:nvSpPr>
          <p:cNvPr id="153" name="La propriété innerWidth renvoie la largeur de la zone de contenu d'une fenêtre."/>
          <p:cNvSpPr txBox="1"/>
          <p:nvPr/>
        </p:nvSpPr>
        <p:spPr>
          <a:xfrm>
            <a:off x="727159" y="1019925"/>
            <a:ext cx="7879806"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500">
                <a:latin typeface="Verdana"/>
                <a:ea typeface="Verdana"/>
                <a:cs typeface="Verdana"/>
                <a:sym typeface="Verdana"/>
              </a:defRPr>
            </a:pPr>
            <a:r>
              <a:t>La propriété </a:t>
            </a:r>
            <a:r>
              <a:rPr b="1" sz="1575">
                <a:solidFill>
                  <a:srgbClr val="FF871C"/>
                </a:solidFill>
                <a:latin typeface="Menlo Regular"/>
                <a:ea typeface="Menlo Regular"/>
                <a:cs typeface="Menlo Regular"/>
                <a:sym typeface="Menlo Regular"/>
              </a:rPr>
              <a:t>innerWidth</a:t>
            </a:r>
            <a:r>
              <a:t> renvoie la largeur de la zone de contenu d'une fenêtre.</a:t>
            </a:r>
          </a:p>
        </p:txBody>
      </p:sp>
      <p:sp>
        <p:nvSpPr>
          <p:cNvPr id="154" name="La propriété innerHeight renvoie la hauteur de la zone de contenu d'une fenêtre."/>
          <p:cNvSpPr txBox="1"/>
          <p:nvPr/>
        </p:nvSpPr>
        <p:spPr>
          <a:xfrm>
            <a:off x="747884" y="1430430"/>
            <a:ext cx="8064134"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500">
                <a:latin typeface="Verdana"/>
                <a:ea typeface="Verdana"/>
                <a:cs typeface="Verdana"/>
                <a:sym typeface="Verdana"/>
              </a:defRPr>
            </a:pPr>
            <a:r>
              <a:t>La propriété </a:t>
            </a:r>
            <a:r>
              <a:rPr b="1" sz="1575">
                <a:solidFill>
                  <a:srgbClr val="FF8A25"/>
                </a:solidFill>
                <a:latin typeface="Menlo Regular"/>
                <a:ea typeface="Menlo Regular"/>
                <a:cs typeface="Menlo Regular"/>
                <a:sym typeface="Menlo Regular"/>
              </a:rPr>
              <a:t>innerHeight</a:t>
            </a:r>
            <a:r>
              <a:t> renvoie la hauteur de la zone de contenu d'une fenêtre.</a:t>
            </a:r>
          </a:p>
        </p:txBody>
      </p:sp>
      <p:pic>
        <p:nvPicPr>
          <p:cNvPr id="155" name="Image" descr="Image"/>
          <p:cNvPicPr>
            <a:picLocks noChangeAspect="1"/>
          </p:cNvPicPr>
          <p:nvPr/>
        </p:nvPicPr>
        <p:blipFill>
          <a:blip r:embed="rId2">
            <a:extLst/>
          </a:blip>
          <a:stretch>
            <a:fillRect/>
          </a:stretch>
        </p:blipFill>
        <p:spPr>
          <a:xfrm>
            <a:off x="831329" y="2343892"/>
            <a:ext cx="7481342" cy="37285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