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291" r:id="rId3"/>
    <p:sldId id="314" r:id="rId4"/>
    <p:sldId id="311" r:id="rId5"/>
    <p:sldId id="315" r:id="rId6"/>
    <p:sldId id="308" r:id="rId7"/>
    <p:sldId id="317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orient="horz" pos="3045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593"/>
    <a:srgbClr val="142A3F"/>
    <a:srgbClr val="21AB82"/>
    <a:srgbClr val="A7DCDE"/>
    <a:srgbClr val="1A92A2"/>
    <a:srgbClr val="152F47"/>
    <a:srgbClr val="05BAC8"/>
    <a:srgbClr val="92D050"/>
    <a:srgbClr val="94CAA8"/>
    <a:srgbClr val="EE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>
        <p:guide orient="horz" pos="2160"/>
        <p:guide orient="horz" pos="30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9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http://chesmontsports.com/wp-content/uploads/2015/10/soccer22.jpg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22238-0D60-46EB-948E-7DCC2ACE64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2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22238-0D60-46EB-948E-7DCC2ACE64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3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7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4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0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7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2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3143017">
            <a:off x="3942760" y="3917482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20114524">
            <a:off x="5648133" y="3794638"/>
            <a:ext cx="800961" cy="80096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18236843">
            <a:off x="7915621" y="3810405"/>
            <a:ext cx="341658" cy="34165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2545045">
            <a:off x="7467667" y="260177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5060273" y="2018863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3703725" y="1814770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3736472">
            <a:off x="8338350" y="1516541"/>
            <a:ext cx="446935" cy="44693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4" descr="Image result for soccer pictures">
            <a:extLst>
              <a:ext uri="{FF2B5EF4-FFF2-40B4-BE49-F238E27FC236}">
                <a16:creationId xmlns:a16="http://schemas.microsoft.com/office/drawing/2014/main" id="{F39579AC-5524-48F3-9A1E-34BC1296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" y="-20320"/>
            <a:ext cx="10105370" cy="6736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7D5F39C-7CDB-4BAC-8D06-F2CCF0563796}"/>
              </a:ext>
            </a:extLst>
          </p:cNvPr>
          <p:cNvSpPr/>
          <p:nvPr/>
        </p:nvSpPr>
        <p:spPr>
          <a:xfrm>
            <a:off x="314367" y="4899781"/>
            <a:ext cx="831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Goalkeeper Success Rate Simulation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56">
            <a:extLst>
              <a:ext uri="{FF2B5EF4-FFF2-40B4-BE49-F238E27FC236}">
                <a16:creationId xmlns:a16="http://schemas.microsoft.com/office/drawing/2014/main" id="{82C21030-9AE4-4B3B-9B69-7EBAD4C5AC1B}"/>
              </a:ext>
            </a:extLst>
          </p:cNvPr>
          <p:cNvSpPr txBox="1"/>
          <p:nvPr/>
        </p:nvSpPr>
        <p:spPr>
          <a:xfrm>
            <a:off x="314367" y="5882421"/>
            <a:ext cx="570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Claire </a:t>
            </a:r>
            <a:r>
              <a:rPr lang="en-US" sz="2400" b="1" dirty="0" err="1">
                <a:solidFill>
                  <a:schemeClr val="bg1"/>
                </a:solidFill>
              </a:rPr>
              <a:t>Wu|Salonee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Shah|Samuel</a:t>
            </a:r>
            <a:r>
              <a:rPr lang="en-US" sz="2400" b="1" dirty="0">
                <a:solidFill>
                  <a:schemeClr val="bg1"/>
                </a:solidFill>
              </a:rPr>
              <a:t> John</a:t>
            </a:r>
          </a:p>
        </p:txBody>
      </p:sp>
      <p:cxnSp>
        <p:nvCxnSpPr>
          <p:cNvPr id="23" name="直接连接符 43">
            <a:extLst>
              <a:ext uri="{FF2B5EF4-FFF2-40B4-BE49-F238E27FC236}">
                <a16:creationId xmlns:a16="http://schemas.microsoft.com/office/drawing/2014/main" id="{3957CACF-C38B-4191-99B7-7370C47D0608}"/>
              </a:ext>
            </a:extLst>
          </p:cNvPr>
          <p:cNvCxnSpPr>
            <a:cxnSpLocks/>
          </p:cNvCxnSpPr>
          <p:nvPr/>
        </p:nvCxnSpPr>
        <p:spPr>
          <a:xfrm flipV="1">
            <a:off x="416413" y="5603998"/>
            <a:ext cx="5781633" cy="1581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7615262" y="212278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7615261" y="3407613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8005651" y="1985004"/>
            <a:ext cx="3920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A</a:t>
            </a:r>
            <a:r>
              <a:rPr lang="en-US" altLang="zh-CN" sz="2000" b="1" dirty="0">
                <a:latin typeface="Century Gothic" panose="020B0502020202020204" pitchFamily="34" charset="0"/>
              </a:rPr>
              <a:t>warded to opponent when a direct kick foul is committed within penalty area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7615261" y="4766486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8001797" y="3232326"/>
            <a:ext cx="4286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Shot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is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taken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from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the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Penalty Mark, which is 12 yards from the goal line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8005651" y="4685848"/>
            <a:ext cx="3920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Defended only by the opposing team’s goal keeper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5029297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is Penalty Kick? 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6540C2F-C1BE-462D-B2C4-DFD833D9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4" y="1646005"/>
            <a:ext cx="6897286" cy="38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D69180-114E-4EF6-B4D8-BF333B248405}"/>
              </a:ext>
            </a:extLst>
          </p:cNvPr>
          <p:cNvSpPr/>
          <p:nvPr/>
        </p:nvSpPr>
        <p:spPr>
          <a:xfrm>
            <a:off x="331712" y="6367051"/>
            <a:ext cx="3470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https://i.ytimg.com/vi/Rv3v7ZfYp-g/maxresdefault.jpg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7827F-5AE3-439E-8322-5CE40CB45358}"/>
              </a:ext>
            </a:extLst>
          </p:cNvPr>
          <p:cNvSpPr/>
          <p:nvPr/>
        </p:nvSpPr>
        <p:spPr>
          <a:xfrm>
            <a:off x="331712" y="652746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https://en.wikipedia.org/wiki/Penalty_shot#Association_football</a:t>
            </a:r>
          </a:p>
        </p:txBody>
      </p:sp>
    </p:spTree>
    <p:extLst>
      <p:ext uri="{BB962C8B-B14F-4D97-AF65-F5344CB8AC3E}">
        <p14:creationId xmlns:p14="http://schemas.microsoft.com/office/powerpoint/2010/main" val="2289347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67643" y="898800"/>
            <a:ext cx="5278035" cy="707886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Objective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07673" y="2160845"/>
            <a:ext cx="459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a random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CA51FC-31E3-46C2-A48B-301E2E6E0250}"/>
              </a:ext>
            </a:extLst>
          </p:cNvPr>
          <p:cNvSpPr txBox="1"/>
          <p:nvPr/>
        </p:nvSpPr>
        <p:spPr>
          <a:xfrm>
            <a:off x="6470201" y="898800"/>
            <a:ext cx="5278035" cy="707886"/>
          </a:xfrm>
          <a:prstGeom prst="rect">
            <a:avLst/>
          </a:prstGeom>
          <a:solidFill>
            <a:srgbClr val="21AB82">
              <a:alpha val="81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Scenario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4231" y="2350437"/>
            <a:ext cx="4496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Simulate the success percentage of a goalkeeper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721CEB-E1FC-4AC9-83CE-B1335A7C3EA9}"/>
              </a:ext>
            </a:extLst>
          </p:cNvPr>
          <p:cNvSpPr txBox="1"/>
          <p:nvPr/>
        </p:nvSpPr>
        <p:spPr>
          <a:xfrm>
            <a:off x="934230" y="3629948"/>
            <a:ext cx="44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Check if using strategies can improve the success rate or not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等腰三角形 19">
            <a:extLst>
              <a:ext uri="{FF2B5EF4-FFF2-40B4-BE49-F238E27FC236}">
                <a16:creationId xmlns:a16="http://schemas.microsoft.com/office/drawing/2014/main" id="{1586AA1F-A34E-4875-B2D2-ED2392F5D78F}"/>
              </a:ext>
            </a:extLst>
          </p:cNvPr>
          <p:cNvSpPr/>
          <p:nvPr/>
        </p:nvSpPr>
        <p:spPr>
          <a:xfrm rot="5400000">
            <a:off x="6422729" y="2284590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1">
            <a:extLst>
              <a:ext uri="{FF2B5EF4-FFF2-40B4-BE49-F238E27FC236}">
                <a16:creationId xmlns:a16="http://schemas.microsoft.com/office/drawing/2014/main" id="{AC2A83B7-3E2F-4246-9973-0365ABCB707A}"/>
              </a:ext>
            </a:extLst>
          </p:cNvPr>
          <p:cNvSpPr/>
          <p:nvPr/>
        </p:nvSpPr>
        <p:spPr>
          <a:xfrm rot="5400000">
            <a:off x="431263" y="2515931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>
            <a:extLst>
              <a:ext uri="{FF2B5EF4-FFF2-40B4-BE49-F238E27FC236}">
                <a16:creationId xmlns:a16="http://schemas.microsoft.com/office/drawing/2014/main" id="{07142556-DBA7-4B71-BC5D-F9717AA20D0B}"/>
              </a:ext>
            </a:extLst>
          </p:cNvPr>
          <p:cNvSpPr/>
          <p:nvPr/>
        </p:nvSpPr>
        <p:spPr>
          <a:xfrm rot="5400000">
            <a:off x="420171" y="3630155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28">
            <a:extLst>
              <a:ext uri="{FF2B5EF4-FFF2-40B4-BE49-F238E27FC236}">
                <a16:creationId xmlns:a16="http://schemas.microsoft.com/office/drawing/2014/main" id="{DE585AD9-B2E7-41D6-9314-6459B3BB7122}"/>
              </a:ext>
            </a:extLst>
          </p:cNvPr>
          <p:cNvSpPr txBox="1"/>
          <p:nvPr/>
        </p:nvSpPr>
        <p:spPr>
          <a:xfrm>
            <a:off x="6907673" y="3330868"/>
            <a:ext cx="5154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the opponent team’s most frequent shoot direction(</a:t>
            </a:r>
            <a:r>
              <a:rPr lang="en-US" altLang="zh-CN" sz="2400" b="1" dirty="0">
                <a:highlight>
                  <a:srgbClr val="FFFF00"/>
                </a:highlight>
                <a:latin typeface="Century Gothic" panose="020B0502020202020204" pitchFamily="34" charset="0"/>
              </a:rPr>
              <a:t>pending</a:t>
            </a:r>
            <a:r>
              <a:rPr lang="en-US" altLang="zh-CN" sz="2400" b="1" dirty="0">
                <a:latin typeface="Century Gothic" panose="020B0502020202020204" pitchFamily="34" charset="0"/>
              </a:rPr>
              <a:t>)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等腰三角形 19">
            <a:extLst>
              <a:ext uri="{FF2B5EF4-FFF2-40B4-BE49-F238E27FC236}">
                <a16:creationId xmlns:a16="http://schemas.microsoft.com/office/drawing/2014/main" id="{42A1FE22-1BC6-4B26-B4E7-B410CC04E981}"/>
              </a:ext>
            </a:extLst>
          </p:cNvPr>
          <p:cNvSpPr/>
          <p:nvPr/>
        </p:nvSpPr>
        <p:spPr>
          <a:xfrm rot="5400000">
            <a:off x="6422729" y="345461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8">
            <a:extLst>
              <a:ext uri="{FF2B5EF4-FFF2-40B4-BE49-F238E27FC236}">
                <a16:creationId xmlns:a16="http://schemas.microsoft.com/office/drawing/2014/main" id="{8C940FE7-C340-4A7C-82FB-2FE23E1C28DA}"/>
              </a:ext>
            </a:extLst>
          </p:cNvPr>
          <p:cNvSpPr txBox="1"/>
          <p:nvPr/>
        </p:nvSpPr>
        <p:spPr>
          <a:xfrm>
            <a:off x="6907673" y="4830277"/>
            <a:ext cx="484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each opponent’s most frequent shoot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EB79C31-A503-42EA-A835-78C6D7A54FC1}"/>
              </a:ext>
            </a:extLst>
          </p:cNvPr>
          <p:cNvSpPr/>
          <p:nvPr/>
        </p:nvSpPr>
        <p:spPr>
          <a:xfrm rot="5400000">
            <a:off x="6445568" y="4978695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3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632800" y="4224512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8CBDA7-C9DE-46FF-9816-9A0BDAD91189}"/>
              </a:ext>
            </a:extLst>
          </p:cNvPr>
          <p:cNvSpPr txBox="1"/>
          <p:nvPr/>
        </p:nvSpPr>
        <p:spPr>
          <a:xfrm>
            <a:off x="569385" y="142547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Hypothesis: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632799" y="2902603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1128810" y="2103443"/>
            <a:ext cx="10514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Saving the ball based on Striker’s most frequent kicking direction can increase the success percentage of a goalie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632800" y="5320000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569385" y="3574125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Assumption: 	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FD083385-1C79-4A23-8DE0-408FF54E337B}"/>
              </a:ext>
            </a:extLst>
          </p:cNvPr>
          <p:cNvSpPr/>
          <p:nvPr/>
        </p:nvSpPr>
        <p:spPr>
          <a:xfrm rot="5400000">
            <a:off x="632801" y="2283653"/>
            <a:ext cx="357177" cy="30791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1024824" y="4185345"/>
            <a:ext cx="926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 If goalie's direction is the same as striker's direction, then the goalie wins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6677123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Hypothesis &amp; Assumptions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24">
            <a:extLst>
              <a:ext uri="{FF2B5EF4-FFF2-40B4-BE49-F238E27FC236}">
                <a16:creationId xmlns:a16="http://schemas.microsoft.com/office/drawing/2014/main" id="{17765B57-89D3-4C9A-9E7D-982C5FFB62FA}"/>
              </a:ext>
            </a:extLst>
          </p:cNvPr>
          <p:cNvSpPr txBox="1"/>
          <p:nvPr/>
        </p:nvSpPr>
        <p:spPr>
          <a:xfrm>
            <a:off x="1128810" y="5222099"/>
            <a:ext cx="1031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Striker’s kicking direction will not be changed based on Goalie behavior(In Scenario 2, If Goalie found a player’s frequent direction, and always save the ball in that direction, striker’s kick will not be affected or changed)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16" name="文本框 24">
            <a:extLst>
              <a:ext uri="{FF2B5EF4-FFF2-40B4-BE49-F238E27FC236}">
                <a16:creationId xmlns:a16="http://schemas.microsoft.com/office/drawing/2014/main" id="{47992901-B9DE-4326-8216-EFEDF3F57EE8}"/>
              </a:ext>
            </a:extLst>
          </p:cNvPr>
          <p:cNvSpPr txBox="1"/>
          <p:nvPr/>
        </p:nvSpPr>
        <p:spPr>
          <a:xfrm>
            <a:off x="1128810" y="2827307"/>
            <a:ext cx="105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Century Gothic" panose="020B0502020202020204" pitchFamily="34" charset="0"/>
              </a:rPr>
              <a:t>To be added</a:t>
            </a:r>
            <a:endParaRPr lang="zh-CN" altLang="en-US" sz="2000" b="1" dirty="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7" name="等腰三角形 21">
            <a:extLst>
              <a:ext uri="{FF2B5EF4-FFF2-40B4-BE49-F238E27FC236}">
                <a16:creationId xmlns:a16="http://schemas.microsoft.com/office/drawing/2014/main" id="{4BA0EFD8-5ECB-4CF8-8856-9227F8FCCF34}"/>
              </a:ext>
            </a:extLst>
          </p:cNvPr>
          <p:cNvSpPr/>
          <p:nvPr/>
        </p:nvSpPr>
        <p:spPr>
          <a:xfrm rot="5400000">
            <a:off x="632800" y="4762727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32">
            <a:extLst>
              <a:ext uri="{FF2B5EF4-FFF2-40B4-BE49-F238E27FC236}">
                <a16:creationId xmlns:a16="http://schemas.microsoft.com/office/drawing/2014/main" id="{66AB9691-1F95-4697-B75F-C0C66D00944E}"/>
              </a:ext>
            </a:extLst>
          </p:cNvPr>
          <p:cNvSpPr txBox="1"/>
          <p:nvPr/>
        </p:nvSpPr>
        <p:spPr>
          <a:xfrm>
            <a:off x="1128810" y="4733989"/>
            <a:ext cx="6114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Striker’s kick directions are left, middle and right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1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8" y="615949"/>
            <a:ext cx="2171798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Process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B3CC45B4-04DF-44E9-8EC7-47223238C938}"/>
              </a:ext>
            </a:extLst>
          </p:cNvPr>
          <p:cNvSpPr txBox="1"/>
          <p:nvPr/>
        </p:nvSpPr>
        <p:spPr>
          <a:xfrm>
            <a:off x="1743822" y="1751673"/>
            <a:ext cx="965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1) Find Dataset(A 16/17 English Premier League Penalty Dataset)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1E694988-27C2-422C-B8BA-A78077B96571}"/>
              </a:ext>
            </a:extLst>
          </p:cNvPr>
          <p:cNvSpPr txBox="1"/>
          <p:nvPr/>
        </p:nvSpPr>
        <p:spPr>
          <a:xfrm>
            <a:off x="1743822" y="3013501"/>
            <a:ext cx="910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2) Determine Variables/Scenarios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(Variables: striker kick direction, goalie save direction) 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8ADE12C7-1808-4385-AA1F-49C38E41C626}"/>
              </a:ext>
            </a:extLst>
          </p:cNvPr>
          <p:cNvSpPr txBox="1"/>
          <p:nvPr/>
        </p:nvSpPr>
        <p:spPr>
          <a:xfrm>
            <a:off x="1743823" y="4458640"/>
            <a:ext cx="954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3) Use Monte Carlo to realize the Simulation for Three Scenarios</a:t>
            </a: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1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2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3 To be done soon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3" name="箭头: 下 37">
            <a:extLst>
              <a:ext uri="{FF2B5EF4-FFF2-40B4-BE49-F238E27FC236}">
                <a16:creationId xmlns:a16="http://schemas.microsoft.com/office/drawing/2014/main" id="{72592E1F-38F4-4001-A8C7-01F8949AD29C}"/>
              </a:ext>
            </a:extLst>
          </p:cNvPr>
          <p:cNvSpPr/>
          <p:nvPr/>
        </p:nvSpPr>
        <p:spPr>
          <a:xfrm>
            <a:off x="3490009" y="2458002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42">
            <a:extLst>
              <a:ext uri="{FF2B5EF4-FFF2-40B4-BE49-F238E27FC236}">
                <a16:creationId xmlns:a16="http://schemas.microsoft.com/office/drawing/2014/main" id="{D8A5A151-5C84-4745-97B8-76BA27E63E28}"/>
              </a:ext>
            </a:extLst>
          </p:cNvPr>
          <p:cNvSpPr/>
          <p:nvPr/>
        </p:nvSpPr>
        <p:spPr>
          <a:xfrm>
            <a:off x="3490009" y="4090286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9">
            <a:extLst>
              <a:ext uri="{FF2B5EF4-FFF2-40B4-BE49-F238E27FC236}">
                <a16:creationId xmlns:a16="http://schemas.microsoft.com/office/drawing/2014/main" id="{AB8CA162-4315-40B1-B60E-BB81F39F9BA1}"/>
              </a:ext>
            </a:extLst>
          </p:cNvPr>
          <p:cNvSpPr/>
          <p:nvPr/>
        </p:nvSpPr>
        <p:spPr>
          <a:xfrm rot="5400000">
            <a:off x="1156467" y="1880794"/>
            <a:ext cx="357177" cy="30791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21">
            <a:extLst>
              <a:ext uri="{FF2B5EF4-FFF2-40B4-BE49-F238E27FC236}">
                <a16:creationId xmlns:a16="http://schemas.microsoft.com/office/drawing/2014/main" id="{42337D57-D69C-4665-9919-EFA296FD7CCF}"/>
              </a:ext>
            </a:extLst>
          </p:cNvPr>
          <p:cNvSpPr/>
          <p:nvPr/>
        </p:nvSpPr>
        <p:spPr>
          <a:xfrm rot="5400000">
            <a:off x="1156467" y="3176704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9">
            <a:extLst>
              <a:ext uri="{FF2B5EF4-FFF2-40B4-BE49-F238E27FC236}">
                <a16:creationId xmlns:a16="http://schemas.microsoft.com/office/drawing/2014/main" id="{B5B01D97-6AF6-47FE-BC45-EBE19AC798CC}"/>
              </a:ext>
            </a:extLst>
          </p:cNvPr>
          <p:cNvSpPr/>
          <p:nvPr/>
        </p:nvSpPr>
        <p:spPr>
          <a:xfrm rot="5400000">
            <a:off x="1156467" y="448327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92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704415" y="4686300"/>
            <a:ext cx="350520" cy="350520"/>
          </a:xfrm>
          <a:prstGeom prst="triangle">
            <a:avLst>
              <a:gd name="adj" fmla="val 3985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11816924" y="226872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10651707" y="669566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1940981" y="1148347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272235" y="297917"/>
            <a:ext cx="4697283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Result for Scenario 1&amp;2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77174-F2BC-4474-9867-BCA3AFD4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38" y="1175081"/>
            <a:ext cx="7414122" cy="53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4095411" y="3380520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6380510" y="2267671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6545301" y="1172585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4710261" y="1442322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243840" y="635290"/>
            <a:ext cx="2907671" cy="592332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745D19A4-96DB-4DBD-8F73-D6680BABFE69}"/>
              </a:ext>
            </a:extLst>
          </p:cNvPr>
          <p:cNvSpPr/>
          <p:nvPr/>
        </p:nvSpPr>
        <p:spPr>
          <a:xfrm>
            <a:off x="243840" y="1433254"/>
            <a:ext cx="6128337" cy="4493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Current Dataset do not have a large amount of data to be used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Historic moves may not be a true representation of future striker’s move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Striker’s kicking direction is randomly simulated, but strikers may change their striking strategy based on Goalie past behavior</a:t>
            </a:r>
          </a:p>
        </p:txBody>
      </p:sp>
      <p:sp>
        <p:nvSpPr>
          <p:cNvPr id="22" name="文本框 18">
            <a:extLst>
              <a:ext uri="{FF2B5EF4-FFF2-40B4-BE49-F238E27FC236}">
                <a16:creationId xmlns:a16="http://schemas.microsoft.com/office/drawing/2014/main" id="{4643A431-A9F2-46A4-A885-B99F5D019D00}"/>
              </a:ext>
            </a:extLst>
          </p:cNvPr>
          <p:cNvSpPr txBox="1"/>
          <p:nvPr/>
        </p:nvSpPr>
        <p:spPr>
          <a:xfrm>
            <a:off x="7008434" y="484203"/>
            <a:ext cx="2701836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2A1E0F4A-A7CF-47E6-83A5-4CAFDBAF8619}"/>
              </a:ext>
            </a:extLst>
          </p:cNvPr>
          <p:cNvSpPr/>
          <p:nvPr/>
        </p:nvSpPr>
        <p:spPr>
          <a:xfrm>
            <a:off x="6949873" y="1390614"/>
            <a:ext cx="4998287" cy="4493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In the future, we can consider another scenario: instead of randomly selecting a striker, create two teams and run a penalty shootout scenario and select winning team</a:t>
            </a:r>
          </a:p>
        </p:txBody>
      </p:sp>
    </p:spTree>
    <p:extLst>
      <p:ext uri="{BB962C8B-B14F-4D97-AF65-F5344CB8AC3E}">
        <p14:creationId xmlns:p14="http://schemas.microsoft.com/office/powerpoint/2010/main" val="176152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037764"/>
            <a:ext cx="12192000" cy="2820236"/>
          </a:xfrm>
          <a:prstGeom prst="rect">
            <a:avLst/>
          </a:prstGeom>
          <a:gradFill>
            <a:gsLst>
              <a:gs pos="0">
                <a:srgbClr val="163048"/>
              </a:gs>
              <a:gs pos="100000">
                <a:srgbClr val="09161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499385" y="2820236"/>
            <a:ext cx="5352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152E44"/>
                </a:solidFill>
                <a:latin typeface="+mn-ea"/>
              </a:rPr>
              <a:t>Thank You!</a:t>
            </a:r>
          </a:p>
          <a:p>
            <a:endParaRPr lang="zh-CN" altLang="en-US" sz="7200" b="1" dirty="0">
              <a:solidFill>
                <a:srgbClr val="152E44"/>
              </a:solidFill>
              <a:latin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4712" y="2708425"/>
            <a:ext cx="907071" cy="1329339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973785" y="3288666"/>
            <a:ext cx="944288" cy="74909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1922324" y="3463070"/>
            <a:ext cx="1046741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9793576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10649822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11419800" y="2757609"/>
            <a:ext cx="772200" cy="1280155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8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2014书籍报告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spcFirstLastPara="0" vert="horz" wrap="square" lIns="662666" tIns="761613" rIns="662666" bIns="813735" numCol="1" spcCol="1270" anchor="ctr" anchorCtr="0">
        <a:noAutofit/>
      </a:bodyPr>
      <a:lstStyle>
        <a:defPPr algn="ctr" defTabSz="2222500">
          <a:lnSpc>
            <a:spcPct val="90000"/>
          </a:lnSpc>
          <a:spcBef>
            <a:spcPct val="0"/>
          </a:spcBef>
          <a:spcAft>
            <a:spcPct val="35000"/>
          </a:spcAft>
          <a:defRPr sz="50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391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微软雅黑</vt:lpstr>
      <vt:lpstr>宋体</vt:lpstr>
      <vt:lpstr>Arial</vt:lpstr>
      <vt:lpstr>Calibri</vt:lpstr>
      <vt:lpstr>Century Gothic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Wu Xueying</cp:lastModifiedBy>
  <cp:revision>379</cp:revision>
  <dcterms:created xsi:type="dcterms:W3CDTF">2013-12-03T13:52:46Z</dcterms:created>
  <dcterms:modified xsi:type="dcterms:W3CDTF">2018-11-29T22:53:12Z</dcterms:modified>
</cp:coreProperties>
</file>