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3" r:id="rId2"/>
    <p:sldId id="291" r:id="rId3"/>
    <p:sldId id="314" r:id="rId4"/>
    <p:sldId id="311" r:id="rId5"/>
    <p:sldId id="315" r:id="rId6"/>
    <p:sldId id="308" r:id="rId7"/>
    <p:sldId id="317" r:id="rId8"/>
    <p:sldId id="27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orient="horz" pos="3045" userDrawn="1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593"/>
    <a:srgbClr val="142A3F"/>
    <a:srgbClr val="21AB82"/>
    <a:srgbClr val="A7DCDE"/>
    <a:srgbClr val="1A92A2"/>
    <a:srgbClr val="152F47"/>
    <a:srgbClr val="05BAC8"/>
    <a:srgbClr val="92D050"/>
    <a:srgbClr val="94CAA8"/>
    <a:srgbClr val="EE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2"/>
      </p:cViewPr>
      <p:guideLst>
        <p:guide orient="horz" pos="2160"/>
        <p:guide orient="horz" pos="304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22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C7728-3CF7-4ED8-BE73-4D9631C5AC35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2238-0D60-46EB-948E-7DCC2ACE6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69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http://chesmontsports.com/wp-content/uploads/2015/10/soccer22.jpg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22238-0D60-46EB-948E-7DCC2ACE64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72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7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0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386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245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81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26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52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50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7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0"/>
            <a:ext cx="6076710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rot="10800000">
            <a:off x="6115290" y="0"/>
            <a:ext cx="6076710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06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rot="10800000">
            <a:off x="6115290" y="0"/>
            <a:ext cx="6076710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3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2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78CE-FED0-4D13-BE88-F615B93848C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74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>
            <a:cxnSpLocks/>
          </p:cNvCxnSpPr>
          <p:nvPr/>
        </p:nvCxnSpPr>
        <p:spPr>
          <a:xfrm flipH="1">
            <a:off x="6052622" y="0"/>
            <a:ext cx="54691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>
            <a:off x="0" y="590306"/>
            <a:ext cx="4769374" cy="206526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flipV="1">
            <a:off x="879676" y="4861560"/>
            <a:ext cx="4326109" cy="1996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/>
          </p:cNvCxnSpPr>
          <p:nvPr/>
        </p:nvCxnSpPr>
        <p:spPr>
          <a:xfrm>
            <a:off x="6905605" y="3390900"/>
            <a:ext cx="5286395" cy="116952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cxnSpLocks/>
          </p:cNvCxnSpPr>
          <p:nvPr/>
        </p:nvCxnSpPr>
        <p:spPr>
          <a:xfrm>
            <a:off x="7321959" y="4126230"/>
            <a:ext cx="4870041" cy="273177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cxnSpLocks/>
          </p:cNvCxnSpPr>
          <p:nvPr/>
        </p:nvCxnSpPr>
        <p:spPr>
          <a:xfrm flipV="1">
            <a:off x="7332097" y="1553251"/>
            <a:ext cx="4859903" cy="110231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cxnSpLocks/>
          </p:cNvCxnSpPr>
          <p:nvPr/>
        </p:nvCxnSpPr>
        <p:spPr>
          <a:xfrm>
            <a:off x="3040644" y="0"/>
            <a:ext cx="2158994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cxnSpLocks/>
          </p:cNvCxnSpPr>
          <p:nvPr/>
        </p:nvCxnSpPr>
        <p:spPr>
          <a:xfrm flipV="1">
            <a:off x="6905604" y="0"/>
            <a:ext cx="2235944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cxnSpLocks/>
          </p:cNvCxnSpPr>
          <p:nvPr/>
        </p:nvCxnSpPr>
        <p:spPr>
          <a:xfrm flipV="1">
            <a:off x="0" y="3390897"/>
            <a:ext cx="5195866" cy="84543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cxnSpLocks/>
          </p:cNvCxnSpPr>
          <p:nvPr/>
        </p:nvCxnSpPr>
        <p:spPr>
          <a:xfrm>
            <a:off x="6052617" y="4861560"/>
            <a:ext cx="1273324" cy="1996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等腰三角形 81"/>
          <p:cNvSpPr/>
          <p:nvPr/>
        </p:nvSpPr>
        <p:spPr>
          <a:xfrm rot="3143017">
            <a:off x="3942760" y="3917482"/>
            <a:ext cx="350520" cy="350520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等腰三角形 85"/>
          <p:cNvSpPr/>
          <p:nvPr/>
        </p:nvSpPr>
        <p:spPr>
          <a:xfrm rot="20114524">
            <a:off x="5648133" y="3794638"/>
            <a:ext cx="800961" cy="800961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 rot="18236843">
            <a:off x="7915621" y="3810405"/>
            <a:ext cx="341658" cy="341658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12545045">
            <a:off x="7467667" y="2601774"/>
            <a:ext cx="171058" cy="171058"/>
          </a:xfrm>
          <a:prstGeom prst="triangle">
            <a:avLst/>
          </a:prstGeom>
          <a:solidFill>
            <a:srgbClr val="FED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等腰三角形 90"/>
          <p:cNvSpPr/>
          <p:nvPr/>
        </p:nvSpPr>
        <p:spPr>
          <a:xfrm rot="13354789">
            <a:off x="5060273" y="2018863"/>
            <a:ext cx="383872" cy="38387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/>
        </p:nvSpPr>
        <p:spPr>
          <a:xfrm rot="8100000">
            <a:off x="3703725" y="1814770"/>
            <a:ext cx="249666" cy="24966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等腰三角形 94"/>
          <p:cNvSpPr/>
          <p:nvPr/>
        </p:nvSpPr>
        <p:spPr>
          <a:xfrm rot="13736472">
            <a:off x="8338350" y="1516541"/>
            <a:ext cx="446935" cy="446935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14" descr="Image result for soccer pictures">
            <a:extLst>
              <a:ext uri="{FF2B5EF4-FFF2-40B4-BE49-F238E27FC236}">
                <a16:creationId xmlns:a16="http://schemas.microsoft.com/office/drawing/2014/main" id="{F39579AC-5524-48F3-9A1E-34BC1296E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" y="-20320"/>
            <a:ext cx="10105370" cy="67369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7D5F39C-7CDB-4BAC-8D06-F2CCF0563796}"/>
              </a:ext>
            </a:extLst>
          </p:cNvPr>
          <p:cNvSpPr/>
          <p:nvPr/>
        </p:nvSpPr>
        <p:spPr>
          <a:xfrm>
            <a:off x="314367" y="4899781"/>
            <a:ext cx="8315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Goalkeeper Success Rate Simulation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文本框 56">
            <a:extLst>
              <a:ext uri="{FF2B5EF4-FFF2-40B4-BE49-F238E27FC236}">
                <a16:creationId xmlns:a16="http://schemas.microsoft.com/office/drawing/2014/main" id="{82C21030-9AE4-4B3B-9B69-7EBAD4C5AC1B}"/>
              </a:ext>
            </a:extLst>
          </p:cNvPr>
          <p:cNvSpPr txBox="1"/>
          <p:nvPr/>
        </p:nvSpPr>
        <p:spPr>
          <a:xfrm>
            <a:off x="314367" y="5882421"/>
            <a:ext cx="570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Claire </a:t>
            </a:r>
            <a:r>
              <a:rPr lang="en-US" sz="2400" b="1" dirty="0" err="1">
                <a:solidFill>
                  <a:schemeClr val="bg1"/>
                </a:solidFill>
              </a:rPr>
              <a:t>Wu|Salonee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Shah|Samuel</a:t>
            </a:r>
            <a:r>
              <a:rPr lang="en-US" sz="2400" b="1" dirty="0">
                <a:solidFill>
                  <a:schemeClr val="bg1"/>
                </a:solidFill>
              </a:rPr>
              <a:t> John</a:t>
            </a:r>
          </a:p>
        </p:txBody>
      </p:sp>
      <p:cxnSp>
        <p:nvCxnSpPr>
          <p:cNvPr id="23" name="直接连接符 43">
            <a:extLst>
              <a:ext uri="{FF2B5EF4-FFF2-40B4-BE49-F238E27FC236}">
                <a16:creationId xmlns:a16="http://schemas.microsoft.com/office/drawing/2014/main" id="{3957CACF-C38B-4191-99B7-7370C47D0608}"/>
              </a:ext>
            </a:extLst>
          </p:cNvPr>
          <p:cNvCxnSpPr>
            <a:cxnSpLocks/>
          </p:cNvCxnSpPr>
          <p:nvPr/>
        </p:nvCxnSpPr>
        <p:spPr>
          <a:xfrm flipV="1">
            <a:off x="416413" y="5603998"/>
            <a:ext cx="5781633" cy="1581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6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rot="16200000">
            <a:off x="5836551" y="512152"/>
            <a:ext cx="518904" cy="12191999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16200000">
            <a:off x="6014983" y="-6014977"/>
            <a:ext cx="162046" cy="12191999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E2A0B743-4812-4120-B174-91F1285B10EE}"/>
              </a:ext>
            </a:extLst>
          </p:cNvPr>
          <p:cNvSpPr/>
          <p:nvPr/>
        </p:nvSpPr>
        <p:spPr>
          <a:xfrm rot="5400000">
            <a:off x="7615262" y="2122783"/>
            <a:ext cx="357177" cy="30791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C403EC31-4022-4F59-9936-3FAAC327593F}"/>
              </a:ext>
            </a:extLst>
          </p:cNvPr>
          <p:cNvSpPr/>
          <p:nvPr/>
        </p:nvSpPr>
        <p:spPr>
          <a:xfrm rot="5400000">
            <a:off x="7615261" y="3407613"/>
            <a:ext cx="357177" cy="30791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9539C4-E959-4C46-8A9A-9C13A4EFF5A0}"/>
              </a:ext>
            </a:extLst>
          </p:cNvPr>
          <p:cNvSpPr txBox="1"/>
          <p:nvPr/>
        </p:nvSpPr>
        <p:spPr>
          <a:xfrm>
            <a:off x="8005651" y="1985004"/>
            <a:ext cx="3920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A</a:t>
            </a:r>
            <a:r>
              <a:rPr lang="en-US" altLang="zh-CN" sz="2000" b="1" dirty="0">
                <a:latin typeface="Century Gothic" panose="020B0502020202020204" pitchFamily="34" charset="0"/>
              </a:rPr>
              <a:t>warded to opponent when a direct kick foul is committed within penalty area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5AC1F835-E9DF-49C2-B14B-FE9ABDEA7EDE}"/>
              </a:ext>
            </a:extLst>
          </p:cNvPr>
          <p:cNvSpPr/>
          <p:nvPr/>
        </p:nvSpPr>
        <p:spPr>
          <a:xfrm rot="5400000">
            <a:off x="7615261" y="4766486"/>
            <a:ext cx="357177" cy="307911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DAB7736-D43A-41CB-B9E8-988FBD0F25FE}"/>
              </a:ext>
            </a:extLst>
          </p:cNvPr>
          <p:cNvSpPr txBox="1"/>
          <p:nvPr/>
        </p:nvSpPr>
        <p:spPr>
          <a:xfrm>
            <a:off x="8001797" y="3232326"/>
            <a:ext cx="4286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entury Gothic" panose="020B0502020202020204" pitchFamily="34" charset="0"/>
              </a:rPr>
              <a:t>Shot</a:t>
            </a:r>
            <a:r>
              <a:rPr lang="zh-CN" altLang="en-US" sz="2000" b="1" dirty="0">
                <a:latin typeface="Century Gothic" panose="020B0502020202020204" pitchFamily="34" charset="0"/>
              </a:rPr>
              <a:t> </a:t>
            </a:r>
            <a:r>
              <a:rPr lang="en-US" altLang="zh-CN" sz="2000" b="1" dirty="0">
                <a:latin typeface="Century Gothic" panose="020B0502020202020204" pitchFamily="34" charset="0"/>
              </a:rPr>
              <a:t>is</a:t>
            </a:r>
            <a:r>
              <a:rPr lang="zh-CN" altLang="en-US" sz="2000" b="1" dirty="0">
                <a:latin typeface="Century Gothic" panose="020B0502020202020204" pitchFamily="34" charset="0"/>
              </a:rPr>
              <a:t> </a:t>
            </a:r>
            <a:r>
              <a:rPr lang="en-US" altLang="zh-CN" sz="2000" b="1" dirty="0">
                <a:latin typeface="Century Gothic" panose="020B0502020202020204" pitchFamily="34" charset="0"/>
              </a:rPr>
              <a:t>taken</a:t>
            </a:r>
            <a:r>
              <a:rPr lang="zh-CN" altLang="en-US" sz="2000" b="1" dirty="0">
                <a:latin typeface="Century Gothic" panose="020B0502020202020204" pitchFamily="34" charset="0"/>
              </a:rPr>
              <a:t> </a:t>
            </a:r>
            <a:r>
              <a:rPr lang="en-US" altLang="zh-CN" sz="2000" b="1" dirty="0">
                <a:latin typeface="Century Gothic" panose="020B0502020202020204" pitchFamily="34" charset="0"/>
              </a:rPr>
              <a:t>from</a:t>
            </a:r>
            <a:r>
              <a:rPr lang="zh-CN" altLang="en-US" sz="2000" b="1" dirty="0">
                <a:latin typeface="Century Gothic" panose="020B0502020202020204" pitchFamily="34" charset="0"/>
              </a:rPr>
              <a:t> </a:t>
            </a:r>
            <a:r>
              <a:rPr lang="en-US" altLang="zh-CN" sz="2000" b="1" dirty="0">
                <a:latin typeface="Century Gothic" panose="020B0502020202020204" pitchFamily="34" charset="0"/>
              </a:rPr>
              <a:t>the</a:t>
            </a:r>
            <a:r>
              <a:rPr lang="zh-CN" altLang="en-US" sz="2000" b="1" dirty="0">
                <a:latin typeface="Century Gothic" panose="020B0502020202020204" pitchFamily="34" charset="0"/>
              </a:rPr>
              <a:t> </a:t>
            </a:r>
            <a:r>
              <a:rPr lang="en-US" altLang="zh-CN" sz="2000" b="1" dirty="0">
                <a:latin typeface="Century Gothic" panose="020B0502020202020204" pitchFamily="34" charset="0"/>
              </a:rPr>
              <a:t>Penalty Mark, which is 12 yards from the goal line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63048F-95B6-452E-8896-E38070376ADA}"/>
              </a:ext>
            </a:extLst>
          </p:cNvPr>
          <p:cNvSpPr txBox="1"/>
          <p:nvPr/>
        </p:nvSpPr>
        <p:spPr>
          <a:xfrm>
            <a:off x="8005651" y="4685848"/>
            <a:ext cx="3920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entury Gothic" panose="020B0502020202020204" pitchFamily="34" charset="0"/>
              </a:rPr>
              <a:t>Defended only by the opposing team’s goal keeper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38" name="文本框 18">
            <a:extLst>
              <a:ext uri="{FF2B5EF4-FFF2-40B4-BE49-F238E27FC236}">
                <a16:creationId xmlns:a16="http://schemas.microsoft.com/office/drawing/2014/main" id="{5B4A12B2-31F1-43BA-AA8E-C618ADCF1ED8}"/>
              </a:ext>
            </a:extLst>
          </p:cNvPr>
          <p:cNvSpPr txBox="1"/>
          <p:nvPr/>
        </p:nvSpPr>
        <p:spPr>
          <a:xfrm>
            <a:off x="542827" y="615949"/>
            <a:ext cx="5029297" cy="584775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What is Penalty Kick? 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26540C2F-C1BE-462D-B2C4-DFD833D94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84" y="1646005"/>
            <a:ext cx="6897286" cy="387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D69180-114E-4EF6-B4D8-BF333B248405}"/>
              </a:ext>
            </a:extLst>
          </p:cNvPr>
          <p:cNvSpPr/>
          <p:nvPr/>
        </p:nvSpPr>
        <p:spPr>
          <a:xfrm>
            <a:off x="331712" y="6367051"/>
            <a:ext cx="34708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https://i.ytimg.com/vi/Rv3v7ZfYp-g/maxresdefault.jpg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67827F-5AE3-439E-8322-5CE40CB45358}"/>
              </a:ext>
            </a:extLst>
          </p:cNvPr>
          <p:cNvSpPr/>
          <p:nvPr/>
        </p:nvSpPr>
        <p:spPr>
          <a:xfrm>
            <a:off x="331712" y="6527468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https://en.wikipedia.org/wiki/Penalty_shot#Association_football</a:t>
            </a:r>
          </a:p>
        </p:txBody>
      </p:sp>
    </p:spTree>
    <p:extLst>
      <p:ext uri="{BB962C8B-B14F-4D97-AF65-F5344CB8AC3E}">
        <p14:creationId xmlns:p14="http://schemas.microsoft.com/office/powerpoint/2010/main" val="2289347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67643" y="898800"/>
            <a:ext cx="5278035" cy="707886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Objective</a:t>
            </a:r>
            <a:endParaRPr lang="zh-CN" altLang="en-US" sz="4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07673" y="2160845"/>
            <a:ext cx="4597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Goalie jumps in a random direction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1CA51FC-31E3-46C2-A48B-301E2E6E0250}"/>
              </a:ext>
            </a:extLst>
          </p:cNvPr>
          <p:cNvSpPr txBox="1"/>
          <p:nvPr/>
        </p:nvSpPr>
        <p:spPr>
          <a:xfrm>
            <a:off x="6470201" y="898800"/>
            <a:ext cx="5278035" cy="707886"/>
          </a:xfrm>
          <a:prstGeom prst="rect">
            <a:avLst/>
          </a:prstGeom>
          <a:solidFill>
            <a:srgbClr val="21AB82">
              <a:alpha val="81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Scenario</a:t>
            </a:r>
            <a:endParaRPr lang="zh-CN" altLang="en-US" sz="4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4231" y="2350437"/>
            <a:ext cx="4496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Simulate the success percentage of a goalkeeper</a:t>
            </a:r>
            <a:endParaRPr lang="zh-CN" alt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9721CEB-E1FC-4AC9-83CE-B1335A7C3EA9}"/>
              </a:ext>
            </a:extLst>
          </p:cNvPr>
          <p:cNvSpPr txBox="1"/>
          <p:nvPr/>
        </p:nvSpPr>
        <p:spPr>
          <a:xfrm>
            <a:off x="934230" y="3629948"/>
            <a:ext cx="4496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Check if using strategies can improve the success rate or not</a:t>
            </a:r>
            <a:endParaRPr lang="zh-CN" alt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等腰三角形 19">
            <a:extLst>
              <a:ext uri="{FF2B5EF4-FFF2-40B4-BE49-F238E27FC236}">
                <a16:creationId xmlns:a16="http://schemas.microsoft.com/office/drawing/2014/main" id="{1586AA1F-A34E-4875-B2D2-ED2392F5D78F}"/>
              </a:ext>
            </a:extLst>
          </p:cNvPr>
          <p:cNvSpPr/>
          <p:nvPr/>
        </p:nvSpPr>
        <p:spPr>
          <a:xfrm rot="5400000">
            <a:off x="6422729" y="2284590"/>
            <a:ext cx="357177" cy="30791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21">
            <a:extLst>
              <a:ext uri="{FF2B5EF4-FFF2-40B4-BE49-F238E27FC236}">
                <a16:creationId xmlns:a16="http://schemas.microsoft.com/office/drawing/2014/main" id="{AC2A83B7-3E2F-4246-9973-0365ABCB707A}"/>
              </a:ext>
            </a:extLst>
          </p:cNvPr>
          <p:cNvSpPr/>
          <p:nvPr/>
        </p:nvSpPr>
        <p:spPr>
          <a:xfrm rot="5400000">
            <a:off x="431263" y="2515931"/>
            <a:ext cx="357177" cy="30791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21">
            <a:extLst>
              <a:ext uri="{FF2B5EF4-FFF2-40B4-BE49-F238E27FC236}">
                <a16:creationId xmlns:a16="http://schemas.microsoft.com/office/drawing/2014/main" id="{07142556-DBA7-4B71-BC5D-F9717AA20D0B}"/>
              </a:ext>
            </a:extLst>
          </p:cNvPr>
          <p:cNvSpPr/>
          <p:nvPr/>
        </p:nvSpPr>
        <p:spPr>
          <a:xfrm rot="5400000">
            <a:off x="420171" y="3630155"/>
            <a:ext cx="357177" cy="30791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28">
            <a:extLst>
              <a:ext uri="{FF2B5EF4-FFF2-40B4-BE49-F238E27FC236}">
                <a16:creationId xmlns:a16="http://schemas.microsoft.com/office/drawing/2014/main" id="{DE585AD9-B2E7-41D6-9314-6459B3BB7122}"/>
              </a:ext>
            </a:extLst>
          </p:cNvPr>
          <p:cNvSpPr txBox="1"/>
          <p:nvPr/>
        </p:nvSpPr>
        <p:spPr>
          <a:xfrm>
            <a:off x="6907673" y="3330868"/>
            <a:ext cx="5154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Goalie jumps in the</a:t>
            </a:r>
            <a:r>
              <a:rPr lang="zh-CN" altLang="en-US" sz="2400" b="1" dirty="0"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latin typeface="Century Gothic" panose="020B0502020202020204" pitchFamily="34" charset="0"/>
              </a:rPr>
              <a:t>direction of</a:t>
            </a:r>
            <a:r>
              <a:rPr lang="zh-CN" altLang="en-US" sz="2400" b="1" dirty="0"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latin typeface="Century Gothic" panose="020B0502020202020204" pitchFamily="34" charset="0"/>
              </a:rPr>
              <a:t>the opponent team’s most frequent shoot direction(</a:t>
            </a:r>
            <a:r>
              <a:rPr lang="en-US" altLang="zh-CN" sz="2400" b="1" dirty="0">
                <a:highlight>
                  <a:srgbClr val="FFFF00"/>
                </a:highlight>
                <a:latin typeface="Century Gothic" panose="020B0502020202020204" pitchFamily="34" charset="0"/>
              </a:rPr>
              <a:t>pending</a:t>
            </a:r>
            <a:r>
              <a:rPr lang="en-US" altLang="zh-CN" sz="2400" b="1" dirty="0">
                <a:latin typeface="Century Gothic" panose="020B0502020202020204" pitchFamily="34" charset="0"/>
              </a:rPr>
              <a:t>)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17" name="等腰三角形 19">
            <a:extLst>
              <a:ext uri="{FF2B5EF4-FFF2-40B4-BE49-F238E27FC236}">
                <a16:creationId xmlns:a16="http://schemas.microsoft.com/office/drawing/2014/main" id="{42A1FE22-1BC6-4B26-B4E7-B410CC04E981}"/>
              </a:ext>
            </a:extLst>
          </p:cNvPr>
          <p:cNvSpPr/>
          <p:nvPr/>
        </p:nvSpPr>
        <p:spPr>
          <a:xfrm rot="5400000">
            <a:off x="6422729" y="3454613"/>
            <a:ext cx="357177" cy="30791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28">
            <a:extLst>
              <a:ext uri="{FF2B5EF4-FFF2-40B4-BE49-F238E27FC236}">
                <a16:creationId xmlns:a16="http://schemas.microsoft.com/office/drawing/2014/main" id="{8C940FE7-C340-4A7C-82FB-2FE23E1C28DA}"/>
              </a:ext>
            </a:extLst>
          </p:cNvPr>
          <p:cNvSpPr txBox="1"/>
          <p:nvPr/>
        </p:nvSpPr>
        <p:spPr>
          <a:xfrm>
            <a:off x="6907673" y="4830277"/>
            <a:ext cx="4840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Goalie jumps in the</a:t>
            </a:r>
            <a:r>
              <a:rPr lang="zh-CN" altLang="en-US" sz="2400" b="1" dirty="0"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latin typeface="Century Gothic" panose="020B0502020202020204" pitchFamily="34" charset="0"/>
              </a:rPr>
              <a:t>direction of</a:t>
            </a:r>
            <a:r>
              <a:rPr lang="zh-CN" altLang="en-US" sz="2400" b="1" dirty="0"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latin typeface="Century Gothic" panose="020B0502020202020204" pitchFamily="34" charset="0"/>
              </a:rPr>
              <a:t>each opponent’s most frequent shoot direction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BEB79C31-A503-42EA-A835-78C6D7A54FC1}"/>
              </a:ext>
            </a:extLst>
          </p:cNvPr>
          <p:cNvSpPr/>
          <p:nvPr/>
        </p:nvSpPr>
        <p:spPr>
          <a:xfrm rot="5400000">
            <a:off x="6445568" y="4978695"/>
            <a:ext cx="357177" cy="30791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333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rot="16200000">
            <a:off x="5836551" y="512152"/>
            <a:ext cx="518904" cy="12191999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16200000">
            <a:off x="6014983" y="-6014977"/>
            <a:ext cx="162046" cy="12191999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E2A0B743-4812-4120-B174-91F1285B10EE}"/>
              </a:ext>
            </a:extLst>
          </p:cNvPr>
          <p:cNvSpPr/>
          <p:nvPr/>
        </p:nvSpPr>
        <p:spPr>
          <a:xfrm rot="5400000">
            <a:off x="632800" y="4677705"/>
            <a:ext cx="357177" cy="30791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08CBDA7-C9DE-46FF-9816-9A0BDAD91189}"/>
              </a:ext>
            </a:extLst>
          </p:cNvPr>
          <p:cNvSpPr txBox="1"/>
          <p:nvPr/>
        </p:nvSpPr>
        <p:spPr>
          <a:xfrm>
            <a:off x="569385" y="1684553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Hypothesis: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C403EC31-4022-4F59-9936-3FAAC327593F}"/>
              </a:ext>
            </a:extLst>
          </p:cNvPr>
          <p:cNvSpPr/>
          <p:nvPr/>
        </p:nvSpPr>
        <p:spPr>
          <a:xfrm rot="5400000">
            <a:off x="632800" y="3191993"/>
            <a:ext cx="357177" cy="30791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9539C4-E959-4C46-8A9A-9C13A4EFF5A0}"/>
              </a:ext>
            </a:extLst>
          </p:cNvPr>
          <p:cNvSpPr txBox="1"/>
          <p:nvPr/>
        </p:nvSpPr>
        <p:spPr>
          <a:xfrm>
            <a:off x="1128810" y="2362526"/>
            <a:ext cx="10514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Saving the ball based on Striker’s most frequent kicking direction can increase the success percentage of a goalie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5AC1F835-E9DF-49C2-B14B-FE9ABDEA7EDE}"/>
              </a:ext>
            </a:extLst>
          </p:cNvPr>
          <p:cNvSpPr/>
          <p:nvPr/>
        </p:nvSpPr>
        <p:spPr>
          <a:xfrm rot="5400000">
            <a:off x="632800" y="5361534"/>
            <a:ext cx="357177" cy="307911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DAB7736-D43A-41CB-B9E8-988FBD0F25FE}"/>
              </a:ext>
            </a:extLst>
          </p:cNvPr>
          <p:cNvSpPr txBox="1"/>
          <p:nvPr/>
        </p:nvSpPr>
        <p:spPr>
          <a:xfrm>
            <a:off x="569385" y="4020137"/>
            <a:ext cx="2954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Assumption: 	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FD083385-1C79-4A23-8DE0-408FF54E337B}"/>
              </a:ext>
            </a:extLst>
          </p:cNvPr>
          <p:cNvSpPr/>
          <p:nvPr/>
        </p:nvSpPr>
        <p:spPr>
          <a:xfrm rot="5400000">
            <a:off x="632801" y="2542736"/>
            <a:ext cx="357177" cy="307911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63048F-95B6-452E-8896-E38070376ADA}"/>
              </a:ext>
            </a:extLst>
          </p:cNvPr>
          <p:cNvSpPr txBox="1"/>
          <p:nvPr/>
        </p:nvSpPr>
        <p:spPr>
          <a:xfrm>
            <a:off x="1024824" y="4638538"/>
            <a:ext cx="926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entury Gothic" panose="020B0502020202020204" pitchFamily="34" charset="0"/>
              </a:rPr>
              <a:t> If goalie's direction is the same as striker's direction, then the goalie wins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38" name="文本框 18">
            <a:extLst>
              <a:ext uri="{FF2B5EF4-FFF2-40B4-BE49-F238E27FC236}">
                <a16:creationId xmlns:a16="http://schemas.microsoft.com/office/drawing/2014/main" id="{5B4A12B2-31F1-43BA-AA8E-C618ADCF1ED8}"/>
              </a:ext>
            </a:extLst>
          </p:cNvPr>
          <p:cNvSpPr txBox="1"/>
          <p:nvPr/>
        </p:nvSpPr>
        <p:spPr>
          <a:xfrm>
            <a:off x="542827" y="615949"/>
            <a:ext cx="6677123" cy="584775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Hypothesis &amp; Assumptions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24">
            <a:extLst>
              <a:ext uri="{FF2B5EF4-FFF2-40B4-BE49-F238E27FC236}">
                <a16:creationId xmlns:a16="http://schemas.microsoft.com/office/drawing/2014/main" id="{17765B57-89D3-4C9A-9E7D-982C5FFB62FA}"/>
              </a:ext>
            </a:extLst>
          </p:cNvPr>
          <p:cNvSpPr txBox="1"/>
          <p:nvPr/>
        </p:nvSpPr>
        <p:spPr>
          <a:xfrm>
            <a:off x="1128810" y="5263633"/>
            <a:ext cx="10311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entury Gothic" panose="020B0502020202020204" pitchFamily="34" charset="0"/>
              </a:rPr>
              <a:t>Striker’s kicking direction will not be changed based on Goalie behavior(In Scenario 2, If Goalie found a player’s frequent direction, and always save the ball in that direction, striker’s kick will not be affected or changed)</a:t>
            </a:r>
            <a:endParaRPr lang="zh-CN" alt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16" name="文本框 24">
            <a:extLst>
              <a:ext uri="{FF2B5EF4-FFF2-40B4-BE49-F238E27FC236}">
                <a16:creationId xmlns:a16="http://schemas.microsoft.com/office/drawing/2014/main" id="{47992901-B9DE-4326-8216-EFEDF3F57EE8}"/>
              </a:ext>
            </a:extLst>
          </p:cNvPr>
          <p:cNvSpPr txBox="1"/>
          <p:nvPr/>
        </p:nvSpPr>
        <p:spPr>
          <a:xfrm>
            <a:off x="1128810" y="3086390"/>
            <a:ext cx="10514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  <a:latin typeface="Century Gothic" panose="020B0502020202020204" pitchFamily="34" charset="0"/>
              </a:rPr>
              <a:t>To be added</a:t>
            </a:r>
            <a:endParaRPr lang="zh-CN" altLang="en-US" sz="2000" b="1" dirty="0">
              <a:highlight>
                <a:srgbClr val="FFFF00"/>
              </a:highligh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916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rot="16200000">
            <a:off x="5836551" y="512152"/>
            <a:ext cx="518904" cy="12191999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16200000">
            <a:off x="6014983" y="-6014977"/>
            <a:ext cx="162046" cy="12191999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18">
            <a:extLst>
              <a:ext uri="{FF2B5EF4-FFF2-40B4-BE49-F238E27FC236}">
                <a16:creationId xmlns:a16="http://schemas.microsoft.com/office/drawing/2014/main" id="{5B4A12B2-31F1-43BA-AA8E-C618ADCF1ED8}"/>
              </a:ext>
            </a:extLst>
          </p:cNvPr>
          <p:cNvSpPr txBox="1"/>
          <p:nvPr/>
        </p:nvSpPr>
        <p:spPr>
          <a:xfrm>
            <a:off x="542828" y="615949"/>
            <a:ext cx="2171798" cy="584775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Process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文本框 17">
            <a:extLst>
              <a:ext uri="{FF2B5EF4-FFF2-40B4-BE49-F238E27FC236}">
                <a16:creationId xmlns:a16="http://schemas.microsoft.com/office/drawing/2014/main" id="{B3CC45B4-04DF-44E9-8EC7-47223238C938}"/>
              </a:ext>
            </a:extLst>
          </p:cNvPr>
          <p:cNvSpPr txBox="1"/>
          <p:nvPr/>
        </p:nvSpPr>
        <p:spPr>
          <a:xfrm>
            <a:off x="1743822" y="1751673"/>
            <a:ext cx="965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1) Find Dataset(A 16/17 English Premier League Penalty Dataset)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17" name="文本框 18">
            <a:extLst>
              <a:ext uri="{FF2B5EF4-FFF2-40B4-BE49-F238E27FC236}">
                <a16:creationId xmlns:a16="http://schemas.microsoft.com/office/drawing/2014/main" id="{1E694988-27C2-422C-B8BA-A78077B96571}"/>
              </a:ext>
            </a:extLst>
          </p:cNvPr>
          <p:cNvSpPr txBox="1"/>
          <p:nvPr/>
        </p:nvSpPr>
        <p:spPr>
          <a:xfrm>
            <a:off x="1743822" y="3013501"/>
            <a:ext cx="9105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2) Determine Variables/Scenarios</a:t>
            </a:r>
          </a:p>
          <a:p>
            <a:r>
              <a:rPr lang="en-US" sz="2400" b="1" dirty="0">
                <a:latin typeface="Century Gothic" panose="020B0502020202020204" pitchFamily="34" charset="0"/>
              </a:rPr>
              <a:t>(Variables: kick direction, </a:t>
            </a:r>
            <a:r>
              <a:rPr lang="en-US" sz="2400" b="1" dirty="0">
                <a:highlight>
                  <a:srgbClr val="FFFF00"/>
                </a:highlight>
                <a:latin typeface="Century Gothic" panose="020B0502020202020204" pitchFamily="34" charset="0"/>
              </a:rPr>
              <a:t>to be added</a:t>
            </a:r>
            <a:r>
              <a:rPr lang="en-US" sz="2400" b="1" dirty="0">
                <a:latin typeface="Century Gothic" panose="020B0502020202020204" pitchFamily="34" charset="0"/>
              </a:rPr>
              <a:t> </a:t>
            </a:r>
            <a:r>
              <a:rPr lang="en-US" sz="2400" b="1" dirty="0" err="1">
                <a:latin typeface="Century Gothic" panose="020B0502020202020204" pitchFamily="34" charset="0"/>
              </a:rPr>
              <a:t>etcs</a:t>
            </a:r>
            <a:r>
              <a:rPr lang="en-US" sz="2400" b="1" dirty="0">
                <a:latin typeface="Century Gothic" panose="020B0502020202020204" pitchFamily="34" charset="0"/>
              </a:rPr>
              <a:t>) 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18" name="文本框 23">
            <a:extLst>
              <a:ext uri="{FF2B5EF4-FFF2-40B4-BE49-F238E27FC236}">
                <a16:creationId xmlns:a16="http://schemas.microsoft.com/office/drawing/2014/main" id="{8ADE12C7-1808-4385-AA1F-49C38E41C626}"/>
              </a:ext>
            </a:extLst>
          </p:cNvPr>
          <p:cNvSpPr txBox="1"/>
          <p:nvPr/>
        </p:nvSpPr>
        <p:spPr>
          <a:xfrm>
            <a:off x="1743823" y="4458640"/>
            <a:ext cx="95462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3) Use Monte Carlo to realize the Simulation for Three Scenarios</a:t>
            </a:r>
          </a:p>
          <a:p>
            <a:r>
              <a:rPr lang="en-US" altLang="zh-CN" sz="2400" b="1" dirty="0">
                <a:latin typeface="Century Gothic" panose="020B0502020202020204" pitchFamily="34" charset="0"/>
              </a:rPr>
              <a:t>Scenario 1 </a:t>
            </a:r>
            <a:r>
              <a:rPr lang="zh-CN" altLang="en-US" sz="2400" b="1" dirty="0">
                <a:latin typeface="Century Gothic" panose="020B0502020202020204" pitchFamily="34" charset="0"/>
              </a:rPr>
              <a:t>√</a:t>
            </a:r>
            <a:endParaRPr lang="en-US" altLang="zh-CN" sz="2400" b="1" dirty="0">
              <a:latin typeface="Century Gothic" panose="020B0502020202020204" pitchFamily="34" charset="0"/>
            </a:endParaRPr>
          </a:p>
          <a:p>
            <a:r>
              <a:rPr lang="en-US" altLang="zh-CN" sz="2400" b="1" dirty="0">
                <a:latin typeface="Century Gothic" panose="020B0502020202020204" pitchFamily="34" charset="0"/>
              </a:rPr>
              <a:t>Scenario 2 </a:t>
            </a:r>
            <a:r>
              <a:rPr lang="zh-CN" altLang="en-US" sz="2400" b="1" dirty="0">
                <a:latin typeface="Century Gothic" panose="020B0502020202020204" pitchFamily="34" charset="0"/>
              </a:rPr>
              <a:t>√</a:t>
            </a:r>
            <a:endParaRPr lang="en-US" altLang="zh-CN" sz="2400" b="1" dirty="0">
              <a:latin typeface="Century Gothic" panose="020B0502020202020204" pitchFamily="34" charset="0"/>
            </a:endParaRPr>
          </a:p>
          <a:p>
            <a:r>
              <a:rPr lang="en-US" altLang="zh-CN" sz="2400" b="1" dirty="0">
                <a:latin typeface="Century Gothic" panose="020B0502020202020204" pitchFamily="34" charset="0"/>
              </a:rPr>
              <a:t>Scenario 3 To be done soon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23" name="箭头: 下 37">
            <a:extLst>
              <a:ext uri="{FF2B5EF4-FFF2-40B4-BE49-F238E27FC236}">
                <a16:creationId xmlns:a16="http://schemas.microsoft.com/office/drawing/2014/main" id="{72592E1F-38F4-4001-A8C7-01F8949AD29C}"/>
              </a:ext>
            </a:extLst>
          </p:cNvPr>
          <p:cNvSpPr/>
          <p:nvPr/>
        </p:nvSpPr>
        <p:spPr>
          <a:xfrm>
            <a:off x="3490009" y="2458002"/>
            <a:ext cx="188780" cy="267956"/>
          </a:xfrm>
          <a:prstGeom prst="downArrow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42">
            <a:extLst>
              <a:ext uri="{FF2B5EF4-FFF2-40B4-BE49-F238E27FC236}">
                <a16:creationId xmlns:a16="http://schemas.microsoft.com/office/drawing/2014/main" id="{D8A5A151-5C84-4745-97B8-76BA27E63E28}"/>
              </a:ext>
            </a:extLst>
          </p:cNvPr>
          <p:cNvSpPr/>
          <p:nvPr/>
        </p:nvSpPr>
        <p:spPr>
          <a:xfrm>
            <a:off x="3490009" y="4090286"/>
            <a:ext cx="188780" cy="267956"/>
          </a:xfrm>
          <a:prstGeom prst="downArrow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9">
            <a:extLst>
              <a:ext uri="{FF2B5EF4-FFF2-40B4-BE49-F238E27FC236}">
                <a16:creationId xmlns:a16="http://schemas.microsoft.com/office/drawing/2014/main" id="{AB8CA162-4315-40B1-B60E-BB81F39F9BA1}"/>
              </a:ext>
            </a:extLst>
          </p:cNvPr>
          <p:cNvSpPr/>
          <p:nvPr/>
        </p:nvSpPr>
        <p:spPr>
          <a:xfrm rot="5400000">
            <a:off x="1156467" y="1880794"/>
            <a:ext cx="357177" cy="307911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21">
            <a:extLst>
              <a:ext uri="{FF2B5EF4-FFF2-40B4-BE49-F238E27FC236}">
                <a16:creationId xmlns:a16="http://schemas.microsoft.com/office/drawing/2014/main" id="{42337D57-D69C-4665-9919-EFA296FD7CCF}"/>
              </a:ext>
            </a:extLst>
          </p:cNvPr>
          <p:cNvSpPr/>
          <p:nvPr/>
        </p:nvSpPr>
        <p:spPr>
          <a:xfrm rot="5400000">
            <a:off x="1156467" y="3176704"/>
            <a:ext cx="357177" cy="30791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19">
            <a:extLst>
              <a:ext uri="{FF2B5EF4-FFF2-40B4-BE49-F238E27FC236}">
                <a16:creationId xmlns:a16="http://schemas.microsoft.com/office/drawing/2014/main" id="{B5B01D97-6AF6-47FE-BC45-EBE19AC798CC}"/>
              </a:ext>
            </a:extLst>
          </p:cNvPr>
          <p:cNvSpPr/>
          <p:nvPr/>
        </p:nvSpPr>
        <p:spPr>
          <a:xfrm rot="5400000">
            <a:off x="1156467" y="4483273"/>
            <a:ext cx="357177" cy="30791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92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>
            <a:cxnSpLocks/>
          </p:cNvCxnSpPr>
          <p:nvPr/>
        </p:nvCxnSpPr>
        <p:spPr>
          <a:xfrm flipH="1">
            <a:off x="6052622" y="0"/>
            <a:ext cx="54691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>
            <a:off x="0" y="590306"/>
            <a:ext cx="4769374" cy="206526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flipV="1">
            <a:off x="879676" y="4861560"/>
            <a:ext cx="4326109" cy="1996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/>
          </p:cNvCxnSpPr>
          <p:nvPr/>
        </p:nvCxnSpPr>
        <p:spPr>
          <a:xfrm>
            <a:off x="6905605" y="3390900"/>
            <a:ext cx="5286395" cy="116952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cxnSpLocks/>
          </p:cNvCxnSpPr>
          <p:nvPr/>
        </p:nvCxnSpPr>
        <p:spPr>
          <a:xfrm>
            <a:off x="7321959" y="4126230"/>
            <a:ext cx="4870041" cy="273177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cxnSpLocks/>
          </p:cNvCxnSpPr>
          <p:nvPr/>
        </p:nvCxnSpPr>
        <p:spPr>
          <a:xfrm flipV="1">
            <a:off x="7332097" y="1553251"/>
            <a:ext cx="4859903" cy="110231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cxnSpLocks/>
          </p:cNvCxnSpPr>
          <p:nvPr/>
        </p:nvCxnSpPr>
        <p:spPr>
          <a:xfrm>
            <a:off x="3040644" y="0"/>
            <a:ext cx="2158994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cxnSpLocks/>
          </p:cNvCxnSpPr>
          <p:nvPr/>
        </p:nvCxnSpPr>
        <p:spPr>
          <a:xfrm flipV="1">
            <a:off x="6905604" y="0"/>
            <a:ext cx="2235944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cxnSpLocks/>
          </p:cNvCxnSpPr>
          <p:nvPr/>
        </p:nvCxnSpPr>
        <p:spPr>
          <a:xfrm flipV="1">
            <a:off x="0" y="3390897"/>
            <a:ext cx="5195866" cy="84543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cxnSpLocks/>
          </p:cNvCxnSpPr>
          <p:nvPr/>
        </p:nvCxnSpPr>
        <p:spPr>
          <a:xfrm>
            <a:off x="6052617" y="4861560"/>
            <a:ext cx="1273324" cy="1996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等腰三角形 81"/>
          <p:cNvSpPr/>
          <p:nvPr/>
        </p:nvSpPr>
        <p:spPr>
          <a:xfrm rot="4618794">
            <a:off x="704415" y="4686300"/>
            <a:ext cx="350520" cy="350520"/>
          </a:xfrm>
          <a:prstGeom prst="triangle">
            <a:avLst>
              <a:gd name="adj" fmla="val 3985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15846274">
            <a:off x="11816924" y="2268724"/>
            <a:ext cx="171058" cy="171058"/>
          </a:xfrm>
          <a:prstGeom prst="triangle">
            <a:avLst/>
          </a:prstGeom>
          <a:solidFill>
            <a:srgbClr val="FED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等腰三角形 90"/>
          <p:cNvSpPr/>
          <p:nvPr/>
        </p:nvSpPr>
        <p:spPr>
          <a:xfrm rot="13354789">
            <a:off x="10651707" y="669566"/>
            <a:ext cx="383872" cy="38387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/>
        </p:nvSpPr>
        <p:spPr>
          <a:xfrm rot="8100000">
            <a:off x="1940981" y="1148347"/>
            <a:ext cx="249666" cy="24966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18">
            <a:extLst>
              <a:ext uri="{FF2B5EF4-FFF2-40B4-BE49-F238E27FC236}">
                <a16:creationId xmlns:a16="http://schemas.microsoft.com/office/drawing/2014/main" id="{115D0F91-84F6-4206-A11F-6EF9A5DAAFCE}"/>
              </a:ext>
            </a:extLst>
          </p:cNvPr>
          <p:cNvSpPr txBox="1"/>
          <p:nvPr/>
        </p:nvSpPr>
        <p:spPr>
          <a:xfrm>
            <a:off x="272235" y="297917"/>
            <a:ext cx="4697283" cy="584775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Result for Scenario 1&amp;2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777174-F2BC-4474-9867-BCA3AFD4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38" y="1175081"/>
            <a:ext cx="7414122" cy="539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7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>
            <a:cxnSpLocks/>
          </p:cNvCxnSpPr>
          <p:nvPr/>
        </p:nvCxnSpPr>
        <p:spPr>
          <a:xfrm flipH="1">
            <a:off x="6052622" y="0"/>
            <a:ext cx="54691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>
            <a:off x="0" y="590306"/>
            <a:ext cx="4769374" cy="206526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flipV="1">
            <a:off x="879676" y="4861560"/>
            <a:ext cx="4326109" cy="1996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/>
          </p:cNvCxnSpPr>
          <p:nvPr/>
        </p:nvCxnSpPr>
        <p:spPr>
          <a:xfrm>
            <a:off x="6905605" y="3390900"/>
            <a:ext cx="5286395" cy="116952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cxnSpLocks/>
          </p:cNvCxnSpPr>
          <p:nvPr/>
        </p:nvCxnSpPr>
        <p:spPr>
          <a:xfrm>
            <a:off x="7321959" y="4126230"/>
            <a:ext cx="4870041" cy="273177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cxnSpLocks/>
          </p:cNvCxnSpPr>
          <p:nvPr/>
        </p:nvCxnSpPr>
        <p:spPr>
          <a:xfrm flipV="1">
            <a:off x="7332097" y="1553251"/>
            <a:ext cx="4859903" cy="110231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cxnSpLocks/>
          </p:cNvCxnSpPr>
          <p:nvPr/>
        </p:nvCxnSpPr>
        <p:spPr>
          <a:xfrm>
            <a:off x="3040644" y="0"/>
            <a:ext cx="2158994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cxnSpLocks/>
          </p:cNvCxnSpPr>
          <p:nvPr/>
        </p:nvCxnSpPr>
        <p:spPr>
          <a:xfrm flipV="1">
            <a:off x="6905604" y="0"/>
            <a:ext cx="2235944" cy="19202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cxnSpLocks/>
          </p:cNvCxnSpPr>
          <p:nvPr/>
        </p:nvCxnSpPr>
        <p:spPr>
          <a:xfrm flipV="1">
            <a:off x="0" y="3390897"/>
            <a:ext cx="5195866" cy="84543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cxnSpLocks/>
          </p:cNvCxnSpPr>
          <p:nvPr/>
        </p:nvCxnSpPr>
        <p:spPr>
          <a:xfrm>
            <a:off x="6052617" y="4861560"/>
            <a:ext cx="1273324" cy="1996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等腰三角形 81"/>
          <p:cNvSpPr/>
          <p:nvPr/>
        </p:nvSpPr>
        <p:spPr>
          <a:xfrm rot="4618794">
            <a:off x="4095411" y="3380520"/>
            <a:ext cx="350520" cy="350520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15846274">
            <a:off x="6380510" y="2267671"/>
            <a:ext cx="171058" cy="171058"/>
          </a:xfrm>
          <a:prstGeom prst="triangle">
            <a:avLst/>
          </a:prstGeom>
          <a:solidFill>
            <a:srgbClr val="FED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等腰三角形 90"/>
          <p:cNvSpPr/>
          <p:nvPr/>
        </p:nvSpPr>
        <p:spPr>
          <a:xfrm rot="13354789">
            <a:off x="6545301" y="1172585"/>
            <a:ext cx="383872" cy="38387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/>
        </p:nvSpPr>
        <p:spPr>
          <a:xfrm rot="8100000">
            <a:off x="4710261" y="1442322"/>
            <a:ext cx="249666" cy="24966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18">
            <a:extLst>
              <a:ext uri="{FF2B5EF4-FFF2-40B4-BE49-F238E27FC236}">
                <a16:creationId xmlns:a16="http://schemas.microsoft.com/office/drawing/2014/main" id="{115D0F91-84F6-4206-A11F-6EF9A5DAAFCE}"/>
              </a:ext>
            </a:extLst>
          </p:cNvPr>
          <p:cNvSpPr txBox="1"/>
          <p:nvPr/>
        </p:nvSpPr>
        <p:spPr>
          <a:xfrm>
            <a:off x="243840" y="635290"/>
            <a:ext cx="2907671" cy="592332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Limitations</a:t>
            </a:r>
          </a:p>
        </p:txBody>
      </p:sp>
      <p:sp>
        <p:nvSpPr>
          <p:cNvPr id="21" name="矩形 24">
            <a:extLst>
              <a:ext uri="{FF2B5EF4-FFF2-40B4-BE49-F238E27FC236}">
                <a16:creationId xmlns:a16="http://schemas.microsoft.com/office/drawing/2014/main" id="{745D19A4-96DB-4DBD-8F73-D6680BABFE69}"/>
              </a:ext>
            </a:extLst>
          </p:cNvPr>
          <p:cNvSpPr/>
          <p:nvPr/>
        </p:nvSpPr>
        <p:spPr>
          <a:xfrm>
            <a:off x="243840" y="1433254"/>
            <a:ext cx="6128337" cy="44932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tx1"/>
                </a:solidFill>
              </a:rPr>
              <a:t>Current Dataset do not have a large amount of data to be used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tx1"/>
                </a:solidFill>
              </a:rPr>
              <a:t>Historic moves may not be a true representation of future striker’s move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tx1"/>
                </a:solidFill>
              </a:rPr>
              <a:t>Striker’s kicking direction is randomly simulated, but strikers may change their striking strategy based on Goalie past behavior</a:t>
            </a:r>
          </a:p>
        </p:txBody>
      </p:sp>
      <p:sp>
        <p:nvSpPr>
          <p:cNvPr id="22" name="文本框 18">
            <a:extLst>
              <a:ext uri="{FF2B5EF4-FFF2-40B4-BE49-F238E27FC236}">
                <a16:creationId xmlns:a16="http://schemas.microsoft.com/office/drawing/2014/main" id="{4643A431-A9F2-46A4-A885-B99F5D019D00}"/>
              </a:ext>
            </a:extLst>
          </p:cNvPr>
          <p:cNvSpPr txBox="1"/>
          <p:nvPr/>
        </p:nvSpPr>
        <p:spPr>
          <a:xfrm>
            <a:off x="7008434" y="484203"/>
            <a:ext cx="2701836" cy="584775"/>
          </a:xfrm>
          <a:prstGeom prst="rect">
            <a:avLst/>
          </a:prstGeom>
          <a:solidFill>
            <a:schemeClr val="accent2">
              <a:alpha val="81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0" name="矩形 24">
            <a:extLst>
              <a:ext uri="{FF2B5EF4-FFF2-40B4-BE49-F238E27FC236}">
                <a16:creationId xmlns:a16="http://schemas.microsoft.com/office/drawing/2014/main" id="{2A1E0F4A-A7CF-47E6-83A5-4CAFDBAF8619}"/>
              </a:ext>
            </a:extLst>
          </p:cNvPr>
          <p:cNvSpPr/>
          <p:nvPr/>
        </p:nvSpPr>
        <p:spPr>
          <a:xfrm>
            <a:off x="6949873" y="1390614"/>
            <a:ext cx="4998287" cy="44932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tx1"/>
                </a:solidFill>
              </a:rPr>
              <a:t>In the future, we can consider another scenario: instead of randomly selecting a striker, create two teams and run a penalty shootout scenario and select winning team</a:t>
            </a:r>
          </a:p>
        </p:txBody>
      </p:sp>
    </p:spTree>
    <p:extLst>
      <p:ext uri="{BB962C8B-B14F-4D97-AF65-F5344CB8AC3E}">
        <p14:creationId xmlns:p14="http://schemas.microsoft.com/office/powerpoint/2010/main" val="176152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0" y="4037764"/>
            <a:ext cx="12192000" cy="2820236"/>
          </a:xfrm>
          <a:prstGeom prst="rect">
            <a:avLst/>
          </a:prstGeom>
          <a:gradFill>
            <a:gsLst>
              <a:gs pos="0">
                <a:srgbClr val="163048"/>
              </a:gs>
              <a:gs pos="100000">
                <a:srgbClr val="09161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499385" y="2820236"/>
            <a:ext cx="53528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rgbClr val="152E44"/>
                </a:solidFill>
                <a:latin typeface="+mn-ea"/>
              </a:rPr>
              <a:t>Thank You!</a:t>
            </a:r>
          </a:p>
          <a:p>
            <a:endParaRPr lang="zh-CN" altLang="en-US" sz="7200" b="1" dirty="0">
              <a:solidFill>
                <a:srgbClr val="152E44"/>
              </a:solidFill>
              <a:latin typeface="+mn-ea"/>
            </a:endParaRPr>
          </a:p>
        </p:txBody>
      </p:sp>
      <p:sp>
        <p:nvSpPr>
          <p:cNvPr id="2" name="等腰三角形 1"/>
          <p:cNvSpPr/>
          <p:nvPr/>
        </p:nvSpPr>
        <p:spPr>
          <a:xfrm>
            <a:off x="24712" y="2708425"/>
            <a:ext cx="907071" cy="1329339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>
            <a:off x="973785" y="3288666"/>
            <a:ext cx="944288" cy="749098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>
            <a:off x="1922324" y="3463070"/>
            <a:ext cx="1046741" cy="574694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>
            <a:off x="9793576" y="3463070"/>
            <a:ext cx="791847" cy="574694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>
            <a:off x="10649822" y="3463070"/>
            <a:ext cx="791847" cy="574694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>
            <a:off x="11419800" y="2757609"/>
            <a:ext cx="772200" cy="1280155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81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2014书籍报告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91917"/>
      </a:accent1>
      <a:accent2>
        <a:srgbClr val="B12725"/>
      </a:accent2>
      <a:accent3>
        <a:srgbClr val="F58E2E"/>
      </a:accent3>
      <a:accent4>
        <a:srgbClr val="05BAC8"/>
      </a:accent4>
      <a:accent5>
        <a:srgbClr val="1A92A2"/>
      </a:accent5>
      <a:accent6>
        <a:srgbClr val="21AB82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spcFirstLastPara="0" vert="horz" wrap="square" lIns="662666" tIns="761613" rIns="662666" bIns="813735" numCol="1" spcCol="1270" anchor="ctr" anchorCtr="0">
        <a:noAutofit/>
      </a:bodyPr>
      <a:lstStyle>
        <a:defPPr algn="ctr" defTabSz="2222500">
          <a:lnSpc>
            <a:spcPct val="90000"/>
          </a:lnSpc>
          <a:spcBef>
            <a:spcPct val="0"/>
          </a:spcBef>
          <a:spcAft>
            <a:spcPct val="35000"/>
          </a:spcAft>
          <a:defRPr sz="5000" kern="1200"/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1">
            <a:hueOff val="0"/>
            <a:satOff val="0"/>
            <a:lumOff val="0"/>
            <a:alphaOff val="0"/>
          </a:schemeClr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4293</TotalTime>
  <Words>381</Words>
  <Application>Microsoft Office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微软雅黑</vt:lpstr>
      <vt:lpstr>宋体</vt:lpstr>
      <vt:lpstr>Arial</vt:lpstr>
      <vt:lpstr>Calibri</vt:lpstr>
      <vt:lpstr>Century Gothic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SIMON</dc:creator>
  <cp:lastModifiedBy>Wu Xueying</cp:lastModifiedBy>
  <cp:revision>376</cp:revision>
  <dcterms:created xsi:type="dcterms:W3CDTF">2013-12-03T13:52:46Z</dcterms:created>
  <dcterms:modified xsi:type="dcterms:W3CDTF">2018-11-29T16:08:42Z</dcterms:modified>
</cp:coreProperties>
</file>