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13" r:id="rId2"/>
    <p:sldId id="291" r:id="rId3"/>
    <p:sldId id="314" r:id="rId4"/>
    <p:sldId id="311" r:id="rId5"/>
    <p:sldId id="315" r:id="rId6"/>
    <p:sldId id="318" r:id="rId7"/>
    <p:sldId id="308" r:id="rId8"/>
    <p:sldId id="317" r:id="rId9"/>
    <p:sldId id="27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60" userDrawn="1">
          <p15:clr>
            <a:srgbClr val="A4A3A4"/>
          </p15:clr>
        </p15:guide>
        <p15:guide id="4" orient="horz" pos="3045" userDrawn="1">
          <p15:clr>
            <a:srgbClr val="A4A3A4"/>
          </p15:clr>
        </p15:guide>
        <p15:guide id="5"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593"/>
    <a:srgbClr val="142A3F"/>
    <a:srgbClr val="21AB82"/>
    <a:srgbClr val="A7DCDE"/>
    <a:srgbClr val="1A92A2"/>
    <a:srgbClr val="152F47"/>
    <a:srgbClr val="05BAC8"/>
    <a:srgbClr val="92D050"/>
    <a:srgbClr val="94CAA8"/>
    <a:srgbClr val="EE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8" d="100"/>
          <a:sy n="108" d="100"/>
        </p:scale>
        <p:origin x="678" y="108"/>
      </p:cViewPr>
      <p:guideLst>
        <p:guide orient="horz" pos="2160"/>
        <p:guide orient="horz" pos="3045"/>
        <p:guide pos="3840"/>
      </p:guideLst>
    </p:cSldViewPr>
  </p:slideViewPr>
  <p:notesTextViewPr>
    <p:cViewPr>
      <p:scale>
        <a:sx n="3" d="2"/>
        <a:sy n="3" d="2"/>
      </p:scale>
      <p:origin x="0" y="0"/>
    </p:cViewPr>
  </p:notesTextViewPr>
  <p:sorterViewPr>
    <p:cViewPr>
      <p:scale>
        <a:sx n="75" d="100"/>
        <a:sy n="75" d="100"/>
      </p:scale>
      <p:origin x="0" y="-223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C7728-3CF7-4ED8-BE73-4D9631C5AC35}" type="datetimeFigureOut">
              <a:rPr lang="zh-CN" altLang="en-US" smtClean="0"/>
              <a:t>2018/11/30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2238-0D60-46EB-948E-7DCC2ACE6459}" type="slidenum">
              <a:rPr lang="zh-CN" altLang="en-US" smtClean="0"/>
              <a:t>‹#›</a:t>
            </a:fld>
            <a:endParaRPr lang="zh-CN" altLang="en-US"/>
          </a:p>
        </p:txBody>
      </p:sp>
    </p:spTree>
    <p:extLst>
      <p:ext uri="{BB962C8B-B14F-4D97-AF65-F5344CB8AC3E}">
        <p14:creationId xmlns:p14="http://schemas.microsoft.com/office/powerpoint/2010/main" val="51469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http://chesmontsports.com/wp-content/uploads/2015/10/soccer22.jpg</a:t>
            </a:r>
          </a:p>
        </p:txBody>
      </p:sp>
      <p:sp>
        <p:nvSpPr>
          <p:cNvPr id="4" name="Slide Number Placeholder 3"/>
          <p:cNvSpPr>
            <a:spLocks noGrp="1"/>
          </p:cNvSpPr>
          <p:nvPr>
            <p:ph type="sldNum" sz="quarter" idx="5"/>
          </p:nvPr>
        </p:nvSpPr>
        <p:spPr/>
        <p:txBody>
          <a:bodyPr/>
          <a:lstStyle/>
          <a:p>
            <a:fld id="{B7522238-0D60-46EB-948E-7DCC2ACE6459}" type="slidenum">
              <a:rPr lang="zh-CN" altLang="en-US" smtClean="0"/>
              <a:t>1</a:t>
            </a:fld>
            <a:endParaRPr lang="zh-CN" altLang="en-US"/>
          </a:p>
        </p:txBody>
      </p:sp>
    </p:spTree>
    <p:extLst>
      <p:ext uri="{BB962C8B-B14F-4D97-AF65-F5344CB8AC3E}">
        <p14:creationId xmlns:p14="http://schemas.microsoft.com/office/powerpoint/2010/main" val="320872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22238-0D60-46EB-948E-7DCC2ACE6459}" type="slidenum">
              <a:rPr lang="zh-CN" altLang="en-US" smtClean="0"/>
              <a:t>5</a:t>
            </a:fld>
            <a:endParaRPr lang="zh-CN" altLang="en-US"/>
          </a:p>
        </p:txBody>
      </p:sp>
    </p:spTree>
    <p:extLst>
      <p:ext uri="{BB962C8B-B14F-4D97-AF65-F5344CB8AC3E}">
        <p14:creationId xmlns:p14="http://schemas.microsoft.com/office/powerpoint/2010/main" val="164243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522238-0D60-46EB-948E-7DCC2ACE6459}" type="slidenum">
              <a:rPr lang="zh-CN" altLang="en-US" smtClean="0"/>
              <a:t>8</a:t>
            </a:fld>
            <a:endParaRPr lang="zh-CN" altLang="en-US"/>
          </a:p>
        </p:txBody>
      </p:sp>
    </p:spTree>
    <p:extLst>
      <p:ext uri="{BB962C8B-B14F-4D97-AF65-F5344CB8AC3E}">
        <p14:creationId xmlns:p14="http://schemas.microsoft.com/office/powerpoint/2010/main" val="323186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270207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282310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970386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2256245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119881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193226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99452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301650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151247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userDrawn="1"/>
        </p:nvSpPr>
        <p:spPr>
          <a:xfrm>
            <a:off x="-1"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39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70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矩形 5"/>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423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0C78CE-FED0-4D13-BE88-F615B93848C4}" type="datetimeFigureOut">
              <a:rPr lang="zh-CN" altLang="en-US" smtClean="0"/>
              <a:t>2018/11/30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220912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C78CE-FED0-4D13-BE88-F615B93848C4}" type="datetimeFigureOut">
              <a:rPr lang="zh-CN" altLang="en-US" smtClean="0"/>
              <a:t>2018/11/30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F085E-C51B-4E4D-A83F-EA34A2593F4E}" type="slidenum">
              <a:rPr lang="zh-CN" altLang="en-US" smtClean="0"/>
              <a:t>‹#›</a:t>
            </a:fld>
            <a:endParaRPr lang="zh-CN" altLang="en-US"/>
          </a:p>
        </p:txBody>
      </p:sp>
    </p:spTree>
    <p:extLst>
      <p:ext uri="{BB962C8B-B14F-4D97-AF65-F5344CB8AC3E}">
        <p14:creationId xmlns:p14="http://schemas.microsoft.com/office/powerpoint/2010/main" val="4139741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6">
            <a:extLst>
              <a:ext uri="{FF2B5EF4-FFF2-40B4-BE49-F238E27FC236}">
                <a16:creationId xmlns:a16="http://schemas.microsoft.com/office/drawing/2014/main" id="{B829E998-99C3-4B9C-A593-F83D92C0BED5}"/>
              </a:ext>
            </a:extLst>
          </p:cNvPr>
          <p:cNvCxnSpPr>
            <a:cxnSpLocks/>
          </p:cNvCxnSpPr>
          <p:nvPr/>
        </p:nvCxnSpPr>
        <p:spPr>
          <a:xfrm flipH="1">
            <a:off x="6052622" y="0"/>
            <a:ext cx="54691"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7">
            <a:extLst>
              <a:ext uri="{FF2B5EF4-FFF2-40B4-BE49-F238E27FC236}">
                <a16:creationId xmlns:a16="http://schemas.microsoft.com/office/drawing/2014/main" id="{F916FE56-E1D5-4FA3-882B-18343656196A}"/>
              </a:ext>
            </a:extLst>
          </p:cNvPr>
          <p:cNvCxnSpPr>
            <a:cxnSpLocks/>
          </p:cNvCxnSpPr>
          <p:nvPr/>
        </p:nvCxnSpPr>
        <p:spPr>
          <a:xfrm>
            <a:off x="0" y="590306"/>
            <a:ext cx="4769374" cy="206526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0">
            <a:extLst>
              <a:ext uri="{FF2B5EF4-FFF2-40B4-BE49-F238E27FC236}">
                <a16:creationId xmlns:a16="http://schemas.microsoft.com/office/drawing/2014/main" id="{266F751C-2696-4790-99C1-DB3AF875283C}"/>
              </a:ext>
            </a:extLst>
          </p:cNvPr>
          <p:cNvCxnSpPr>
            <a:cxnSpLocks/>
          </p:cNvCxnSpPr>
          <p:nvPr/>
        </p:nvCxnSpPr>
        <p:spPr>
          <a:xfrm flipV="1">
            <a:off x="879676" y="4861560"/>
            <a:ext cx="4326109" cy="19964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33">
            <a:extLst>
              <a:ext uri="{FF2B5EF4-FFF2-40B4-BE49-F238E27FC236}">
                <a16:creationId xmlns:a16="http://schemas.microsoft.com/office/drawing/2014/main" id="{5D45786E-4E55-4F79-8F5F-17D8A44BDBF4}"/>
              </a:ext>
            </a:extLst>
          </p:cNvPr>
          <p:cNvCxnSpPr>
            <a:cxnSpLocks/>
          </p:cNvCxnSpPr>
          <p:nvPr/>
        </p:nvCxnSpPr>
        <p:spPr>
          <a:xfrm>
            <a:off x="6905605" y="3390900"/>
            <a:ext cx="5286395" cy="11695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39">
            <a:extLst>
              <a:ext uri="{FF2B5EF4-FFF2-40B4-BE49-F238E27FC236}">
                <a16:creationId xmlns:a16="http://schemas.microsoft.com/office/drawing/2014/main" id="{D2122552-066C-4A1C-AEFD-08FBF084904A}"/>
              </a:ext>
            </a:extLst>
          </p:cNvPr>
          <p:cNvCxnSpPr>
            <a:cxnSpLocks/>
          </p:cNvCxnSpPr>
          <p:nvPr/>
        </p:nvCxnSpPr>
        <p:spPr>
          <a:xfrm>
            <a:off x="7321959" y="4126230"/>
            <a:ext cx="4870041" cy="273177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42">
            <a:extLst>
              <a:ext uri="{FF2B5EF4-FFF2-40B4-BE49-F238E27FC236}">
                <a16:creationId xmlns:a16="http://schemas.microsoft.com/office/drawing/2014/main" id="{12237722-752D-4280-8BF9-A397C3C7674D}"/>
              </a:ext>
            </a:extLst>
          </p:cNvPr>
          <p:cNvCxnSpPr>
            <a:cxnSpLocks/>
          </p:cNvCxnSpPr>
          <p:nvPr/>
        </p:nvCxnSpPr>
        <p:spPr>
          <a:xfrm flipV="1">
            <a:off x="7332097" y="1553251"/>
            <a:ext cx="4859903" cy="1102319"/>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47">
            <a:extLst>
              <a:ext uri="{FF2B5EF4-FFF2-40B4-BE49-F238E27FC236}">
                <a16:creationId xmlns:a16="http://schemas.microsoft.com/office/drawing/2014/main" id="{134E77FB-B3DC-4BFC-8434-38EC480E7FA4}"/>
              </a:ext>
            </a:extLst>
          </p:cNvPr>
          <p:cNvCxnSpPr>
            <a:cxnSpLocks/>
          </p:cNvCxnSpPr>
          <p:nvPr/>
        </p:nvCxnSpPr>
        <p:spPr>
          <a:xfrm>
            <a:off x="3040644" y="0"/>
            <a:ext cx="2158994"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50">
            <a:extLst>
              <a:ext uri="{FF2B5EF4-FFF2-40B4-BE49-F238E27FC236}">
                <a16:creationId xmlns:a16="http://schemas.microsoft.com/office/drawing/2014/main" id="{EB36802A-8EA7-4D39-AA32-6FE051C0DE72}"/>
              </a:ext>
            </a:extLst>
          </p:cNvPr>
          <p:cNvCxnSpPr>
            <a:cxnSpLocks/>
          </p:cNvCxnSpPr>
          <p:nvPr/>
        </p:nvCxnSpPr>
        <p:spPr>
          <a:xfrm flipV="1">
            <a:off x="6905604" y="0"/>
            <a:ext cx="2235944"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70">
            <a:extLst>
              <a:ext uri="{FF2B5EF4-FFF2-40B4-BE49-F238E27FC236}">
                <a16:creationId xmlns:a16="http://schemas.microsoft.com/office/drawing/2014/main" id="{7C8E347E-EF4C-4E42-8221-5ED63BFFC462}"/>
              </a:ext>
            </a:extLst>
          </p:cNvPr>
          <p:cNvCxnSpPr>
            <a:cxnSpLocks/>
          </p:cNvCxnSpPr>
          <p:nvPr/>
        </p:nvCxnSpPr>
        <p:spPr>
          <a:xfrm flipV="1">
            <a:off x="0" y="3390897"/>
            <a:ext cx="5195866" cy="84543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75">
            <a:extLst>
              <a:ext uri="{FF2B5EF4-FFF2-40B4-BE49-F238E27FC236}">
                <a16:creationId xmlns:a16="http://schemas.microsoft.com/office/drawing/2014/main" id="{329C3F99-A14F-4CEF-9AD8-A16C658B3BC2}"/>
              </a:ext>
            </a:extLst>
          </p:cNvPr>
          <p:cNvCxnSpPr>
            <a:cxnSpLocks/>
          </p:cNvCxnSpPr>
          <p:nvPr/>
        </p:nvCxnSpPr>
        <p:spPr>
          <a:xfrm>
            <a:off x="6052617" y="4861560"/>
            <a:ext cx="1273324" cy="19964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等腰三角形 81">
            <a:extLst>
              <a:ext uri="{FF2B5EF4-FFF2-40B4-BE49-F238E27FC236}">
                <a16:creationId xmlns:a16="http://schemas.microsoft.com/office/drawing/2014/main" id="{03C304E9-526D-46C5-9140-32FF8E88E930}"/>
              </a:ext>
            </a:extLst>
          </p:cNvPr>
          <p:cNvSpPr/>
          <p:nvPr/>
        </p:nvSpPr>
        <p:spPr>
          <a:xfrm rot="3143017">
            <a:off x="3942760" y="3917482"/>
            <a:ext cx="350520" cy="350520"/>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85">
            <a:extLst>
              <a:ext uri="{FF2B5EF4-FFF2-40B4-BE49-F238E27FC236}">
                <a16:creationId xmlns:a16="http://schemas.microsoft.com/office/drawing/2014/main" id="{55884D75-C6C7-42B9-BF78-96A61A42F1FD}"/>
              </a:ext>
            </a:extLst>
          </p:cNvPr>
          <p:cNvSpPr/>
          <p:nvPr/>
        </p:nvSpPr>
        <p:spPr>
          <a:xfrm rot="20114524">
            <a:off x="5648133" y="3794638"/>
            <a:ext cx="800961" cy="800961"/>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86">
            <a:extLst>
              <a:ext uri="{FF2B5EF4-FFF2-40B4-BE49-F238E27FC236}">
                <a16:creationId xmlns:a16="http://schemas.microsoft.com/office/drawing/2014/main" id="{F86CCD5A-2D20-4D39-A918-5C34732CD693}"/>
              </a:ext>
            </a:extLst>
          </p:cNvPr>
          <p:cNvSpPr/>
          <p:nvPr/>
        </p:nvSpPr>
        <p:spPr>
          <a:xfrm rot="18236843">
            <a:off x="7915621" y="3810405"/>
            <a:ext cx="341658" cy="341658"/>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87">
            <a:extLst>
              <a:ext uri="{FF2B5EF4-FFF2-40B4-BE49-F238E27FC236}">
                <a16:creationId xmlns:a16="http://schemas.microsoft.com/office/drawing/2014/main" id="{F94F5A36-11AA-48A7-AA5F-0F630D30EB5E}"/>
              </a:ext>
            </a:extLst>
          </p:cNvPr>
          <p:cNvSpPr/>
          <p:nvPr/>
        </p:nvSpPr>
        <p:spPr>
          <a:xfrm rot="12545045">
            <a:off x="7467667" y="2601774"/>
            <a:ext cx="171058" cy="171058"/>
          </a:xfrm>
          <a:prstGeom prst="triangle">
            <a:avLst/>
          </a:prstGeom>
          <a:solidFill>
            <a:srgbClr val="FED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90">
            <a:extLst>
              <a:ext uri="{FF2B5EF4-FFF2-40B4-BE49-F238E27FC236}">
                <a16:creationId xmlns:a16="http://schemas.microsoft.com/office/drawing/2014/main" id="{1CFEB43A-613A-4E47-B868-FE2BF2DDB56E}"/>
              </a:ext>
            </a:extLst>
          </p:cNvPr>
          <p:cNvSpPr/>
          <p:nvPr/>
        </p:nvSpPr>
        <p:spPr>
          <a:xfrm rot="13354789">
            <a:off x="5060273" y="2018863"/>
            <a:ext cx="383872" cy="38387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92">
            <a:extLst>
              <a:ext uri="{FF2B5EF4-FFF2-40B4-BE49-F238E27FC236}">
                <a16:creationId xmlns:a16="http://schemas.microsoft.com/office/drawing/2014/main" id="{0D2FA7B9-A620-4DD1-9B05-E8F792BCC63C}"/>
              </a:ext>
            </a:extLst>
          </p:cNvPr>
          <p:cNvSpPr/>
          <p:nvPr/>
        </p:nvSpPr>
        <p:spPr>
          <a:xfrm rot="8100000">
            <a:off x="3703725" y="1814770"/>
            <a:ext cx="249666" cy="24966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94">
            <a:extLst>
              <a:ext uri="{FF2B5EF4-FFF2-40B4-BE49-F238E27FC236}">
                <a16:creationId xmlns:a16="http://schemas.microsoft.com/office/drawing/2014/main" id="{404F01D6-D8D9-4ABD-BD08-160D8ACB9AE1}"/>
              </a:ext>
            </a:extLst>
          </p:cNvPr>
          <p:cNvSpPr/>
          <p:nvPr/>
        </p:nvSpPr>
        <p:spPr>
          <a:xfrm rot="13736472">
            <a:off x="8338350" y="1516541"/>
            <a:ext cx="446935" cy="446935"/>
          </a:xfrm>
          <a:prstGeom prs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Picture 14" descr="Image result for soccer pictures">
            <a:extLst>
              <a:ext uri="{FF2B5EF4-FFF2-40B4-BE49-F238E27FC236}">
                <a16:creationId xmlns:a16="http://schemas.microsoft.com/office/drawing/2014/main" id="{620FB265-6B0A-4417-B499-76D1A60BFC5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2226428" y="825604"/>
            <a:ext cx="7648615" cy="5130585"/>
          </a:xfrm>
          <a:prstGeom prst="rect">
            <a:avLst/>
          </a:prstGeom>
          <a:ln>
            <a:noFill/>
          </a:ln>
          <a:effectLst>
            <a:outerShdw blurRad="190500" algn="tl" rotWithShape="0">
              <a:srgbClr val="000000">
                <a:alpha val="70000"/>
              </a:srgbClr>
            </a:outerShdw>
            <a:softEdge rad="635000"/>
          </a:effectLst>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ED1E415F-B810-4553-B699-695AD92B469C}"/>
              </a:ext>
            </a:extLst>
          </p:cNvPr>
          <p:cNvSpPr/>
          <p:nvPr/>
        </p:nvSpPr>
        <p:spPr>
          <a:xfrm>
            <a:off x="1938450" y="5016470"/>
            <a:ext cx="8315097" cy="646331"/>
          </a:xfrm>
          <a:prstGeom prst="rect">
            <a:avLst/>
          </a:prstGeom>
        </p:spPr>
        <p:txBody>
          <a:bodyPr wrap="none">
            <a:spAutoFit/>
          </a:bodyPr>
          <a:lstStyle/>
          <a:p>
            <a:pPr algn="ctr"/>
            <a:r>
              <a:rPr lang="en-US" sz="3600" b="1" dirty="0">
                <a:solidFill>
                  <a:schemeClr val="bg1"/>
                </a:solidFill>
              </a:rPr>
              <a:t>Goalkeeper Success Rate Simulation</a:t>
            </a:r>
            <a:endParaRPr lang="zh-CN" altLang="en-US" sz="3600" b="1" dirty="0">
              <a:solidFill>
                <a:schemeClr val="bg1"/>
              </a:solidFill>
              <a:effectLst>
                <a:outerShdw blurRad="38100" dist="38100" dir="2700000" algn="tl">
                  <a:srgbClr val="000000">
                    <a:alpha val="43137"/>
                  </a:srgbClr>
                </a:outerShdw>
              </a:effectLst>
            </a:endParaRPr>
          </a:p>
        </p:txBody>
      </p:sp>
      <p:sp>
        <p:nvSpPr>
          <p:cNvPr id="50" name="文本框 56">
            <a:extLst>
              <a:ext uri="{FF2B5EF4-FFF2-40B4-BE49-F238E27FC236}">
                <a16:creationId xmlns:a16="http://schemas.microsoft.com/office/drawing/2014/main" id="{76D0D4E4-9BEB-4BCA-9598-DF4A329E942C}"/>
              </a:ext>
            </a:extLst>
          </p:cNvPr>
          <p:cNvSpPr txBox="1"/>
          <p:nvPr/>
        </p:nvSpPr>
        <p:spPr>
          <a:xfrm>
            <a:off x="2965649" y="5935509"/>
            <a:ext cx="6041269" cy="461665"/>
          </a:xfrm>
          <a:prstGeom prst="rect">
            <a:avLst/>
          </a:prstGeom>
          <a:noFill/>
        </p:spPr>
        <p:txBody>
          <a:bodyPr wrap="none" rtlCol="0">
            <a:spAutoFit/>
          </a:bodyPr>
          <a:lstStyle/>
          <a:p>
            <a:pPr algn="ctr"/>
            <a:r>
              <a:rPr lang="en-US" sz="2400" b="1" dirty="0">
                <a:solidFill>
                  <a:schemeClr val="bg1"/>
                </a:solidFill>
              </a:rPr>
              <a:t>Claire Wu | </a:t>
            </a:r>
            <a:r>
              <a:rPr lang="en-US" sz="2400" b="1" dirty="0" err="1">
                <a:solidFill>
                  <a:schemeClr val="bg1"/>
                </a:solidFill>
              </a:rPr>
              <a:t>Salonee</a:t>
            </a:r>
            <a:r>
              <a:rPr lang="en-US" sz="2400" b="1" dirty="0">
                <a:solidFill>
                  <a:schemeClr val="bg1"/>
                </a:solidFill>
              </a:rPr>
              <a:t> Shah | Samuel John</a:t>
            </a:r>
          </a:p>
        </p:txBody>
      </p:sp>
      <p:cxnSp>
        <p:nvCxnSpPr>
          <p:cNvPr id="52" name="直接连接符 43">
            <a:extLst>
              <a:ext uri="{FF2B5EF4-FFF2-40B4-BE49-F238E27FC236}">
                <a16:creationId xmlns:a16="http://schemas.microsoft.com/office/drawing/2014/main" id="{E34E433B-D6A3-49D2-92EA-301098F3C28E}"/>
              </a:ext>
            </a:extLst>
          </p:cNvPr>
          <p:cNvCxnSpPr>
            <a:cxnSpLocks/>
          </p:cNvCxnSpPr>
          <p:nvPr/>
        </p:nvCxnSpPr>
        <p:spPr>
          <a:xfrm flipV="1">
            <a:off x="3095468" y="5738859"/>
            <a:ext cx="5781633" cy="15814"/>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sp>
        <p:nvSpPr>
          <p:cNvPr id="53" name="Rectangle 52">
            <a:extLst>
              <a:ext uri="{FF2B5EF4-FFF2-40B4-BE49-F238E27FC236}">
                <a16:creationId xmlns:a16="http://schemas.microsoft.com/office/drawing/2014/main" id="{4D84C7AA-00AD-4FD8-B7DF-89AEF7BAF1DB}"/>
              </a:ext>
            </a:extLst>
          </p:cNvPr>
          <p:cNvSpPr/>
          <p:nvPr/>
        </p:nvSpPr>
        <p:spPr>
          <a:xfrm>
            <a:off x="1917612" y="301603"/>
            <a:ext cx="8356775" cy="1015663"/>
          </a:xfrm>
          <a:prstGeom prst="rect">
            <a:avLst/>
          </a:prstGeom>
        </p:spPr>
        <p:txBody>
          <a:bodyPr wrap="none">
            <a:spAutoFit/>
          </a:bodyPr>
          <a:lstStyle/>
          <a:p>
            <a:pPr algn="ctr"/>
            <a:r>
              <a:rPr lang="en-US" sz="2800" b="1" dirty="0">
                <a:solidFill>
                  <a:schemeClr val="bg1"/>
                </a:solidFill>
              </a:rPr>
              <a:t>590 PR - Final Assignment</a:t>
            </a:r>
          </a:p>
          <a:p>
            <a:pPr algn="ctr"/>
            <a:r>
              <a:rPr lang="en-US" sz="3200" b="1" dirty="0">
                <a:solidFill>
                  <a:schemeClr val="bg1"/>
                </a:solidFill>
              </a:rPr>
              <a:t>Analytics through Monte Carlo Simulation</a:t>
            </a:r>
            <a:endParaRPr lang="zh-CN" altLang="en-US" sz="3200" b="1" dirty="0">
              <a:solidFill>
                <a:schemeClr val="bg1"/>
              </a:solidFill>
            </a:endParaRPr>
          </a:p>
        </p:txBody>
      </p:sp>
    </p:spTree>
    <p:extLst>
      <p:ext uri="{BB962C8B-B14F-4D97-AF65-F5344CB8AC3E}">
        <p14:creationId xmlns:p14="http://schemas.microsoft.com/office/powerpoint/2010/main" val="33246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6200000">
            <a:off x="5836551" y="512152"/>
            <a:ext cx="518904" cy="12191999"/>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rot="16200000">
            <a:off x="6014983" y="-6014977"/>
            <a:ext cx="162046" cy="12191999"/>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2A0B743-4812-4120-B174-91F1285B10EE}"/>
              </a:ext>
            </a:extLst>
          </p:cNvPr>
          <p:cNvSpPr/>
          <p:nvPr/>
        </p:nvSpPr>
        <p:spPr>
          <a:xfrm rot="5400000">
            <a:off x="7615259" y="1493462"/>
            <a:ext cx="357177" cy="3079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03EC31-4022-4F59-9936-3FAAC327593F}"/>
              </a:ext>
            </a:extLst>
          </p:cNvPr>
          <p:cNvSpPr/>
          <p:nvPr/>
        </p:nvSpPr>
        <p:spPr>
          <a:xfrm rot="5400000">
            <a:off x="7615259" y="2793316"/>
            <a:ext cx="357177" cy="30791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69539C4-E959-4C46-8A9A-9C13A4EFF5A0}"/>
              </a:ext>
            </a:extLst>
          </p:cNvPr>
          <p:cNvSpPr txBox="1"/>
          <p:nvPr/>
        </p:nvSpPr>
        <p:spPr>
          <a:xfrm>
            <a:off x="8005651" y="1399579"/>
            <a:ext cx="3920431" cy="1323439"/>
          </a:xfrm>
          <a:prstGeom prst="rect">
            <a:avLst/>
          </a:prstGeom>
          <a:noFill/>
        </p:spPr>
        <p:txBody>
          <a:bodyPr wrap="square" rtlCol="0">
            <a:spAutoFit/>
          </a:bodyPr>
          <a:lstStyle/>
          <a:p>
            <a:r>
              <a:rPr lang="en-US" altLang="zh-CN" sz="2000" b="1" dirty="0">
                <a:latin typeface="Century Gothic" panose="020B0502020202020204" pitchFamily="34" charset="0"/>
              </a:rPr>
              <a:t>A penalty is awarded to a team  when the opponent team commits a foul within the penalty area</a:t>
            </a:r>
            <a:endParaRPr lang="zh-CN" altLang="en-US" sz="2000" b="1" dirty="0">
              <a:latin typeface="Century Gothic" panose="020B0502020202020204" pitchFamily="34" charset="0"/>
            </a:endParaRPr>
          </a:p>
        </p:txBody>
      </p:sp>
      <p:sp>
        <p:nvSpPr>
          <p:cNvPr id="26" name="等腰三角形 25">
            <a:extLst>
              <a:ext uri="{FF2B5EF4-FFF2-40B4-BE49-F238E27FC236}">
                <a16:creationId xmlns:a16="http://schemas.microsoft.com/office/drawing/2014/main" id="{5AC1F835-E9DF-49C2-B14B-FE9ABDEA7EDE}"/>
              </a:ext>
            </a:extLst>
          </p:cNvPr>
          <p:cNvSpPr/>
          <p:nvPr/>
        </p:nvSpPr>
        <p:spPr>
          <a:xfrm rot="5400000">
            <a:off x="7615259" y="4018142"/>
            <a:ext cx="357177" cy="307911"/>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DAB7736-D43A-41CB-B9E8-988FBD0F25FE}"/>
              </a:ext>
            </a:extLst>
          </p:cNvPr>
          <p:cNvSpPr txBox="1"/>
          <p:nvPr/>
        </p:nvSpPr>
        <p:spPr>
          <a:xfrm>
            <a:off x="7947057" y="2797308"/>
            <a:ext cx="4286187" cy="1015663"/>
          </a:xfrm>
          <a:prstGeom prst="rect">
            <a:avLst/>
          </a:prstGeom>
          <a:noFill/>
        </p:spPr>
        <p:txBody>
          <a:bodyPr wrap="square" rtlCol="0">
            <a:spAutoFit/>
          </a:bodyPr>
          <a:lstStyle/>
          <a:p>
            <a:r>
              <a:rPr lang="en-US" altLang="zh-CN" sz="2000" b="1" dirty="0">
                <a:latin typeface="Century Gothic" panose="020B0502020202020204" pitchFamily="34" charset="0"/>
              </a:rPr>
              <a:t>The shot</a:t>
            </a:r>
            <a:r>
              <a:rPr lang="zh-CN" altLang="en-US" sz="2000" b="1" dirty="0">
                <a:latin typeface="Century Gothic" panose="020B0502020202020204" pitchFamily="34" charset="0"/>
              </a:rPr>
              <a:t> </a:t>
            </a:r>
            <a:r>
              <a:rPr lang="en-US" altLang="zh-CN" sz="2000" b="1" dirty="0">
                <a:latin typeface="Century Gothic" panose="020B0502020202020204" pitchFamily="34" charset="0"/>
              </a:rPr>
              <a:t>is</a:t>
            </a:r>
            <a:r>
              <a:rPr lang="zh-CN" altLang="en-US" sz="2000" b="1" dirty="0">
                <a:latin typeface="Century Gothic" panose="020B0502020202020204" pitchFamily="34" charset="0"/>
              </a:rPr>
              <a:t> </a:t>
            </a:r>
            <a:r>
              <a:rPr lang="en-US" altLang="zh-CN" sz="2000" b="1" dirty="0">
                <a:latin typeface="Century Gothic" panose="020B0502020202020204" pitchFamily="34" charset="0"/>
              </a:rPr>
              <a:t>taken</a:t>
            </a:r>
            <a:r>
              <a:rPr lang="zh-CN" altLang="en-US" sz="2000" b="1" dirty="0">
                <a:latin typeface="Century Gothic" panose="020B0502020202020204" pitchFamily="34" charset="0"/>
              </a:rPr>
              <a:t> </a:t>
            </a:r>
            <a:r>
              <a:rPr lang="en-US" altLang="zh-CN" sz="2000" b="1" dirty="0">
                <a:latin typeface="Century Gothic" panose="020B0502020202020204" pitchFamily="34" charset="0"/>
              </a:rPr>
              <a:t>from</a:t>
            </a:r>
            <a:r>
              <a:rPr lang="zh-CN" altLang="en-US" sz="2000" b="1" dirty="0">
                <a:latin typeface="Century Gothic" panose="020B0502020202020204" pitchFamily="34" charset="0"/>
              </a:rPr>
              <a:t> </a:t>
            </a:r>
            <a:r>
              <a:rPr lang="en-US" altLang="zh-CN" sz="2000" b="1" dirty="0">
                <a:latin typeface="Century Gothic" panose="020B0502020202020204" pitchFamily="34" charset="0"/>
              </a:rPr>
              <a:t>the</a:t>
            </a:r>
            <a:r>
              <a:rPr lang="zh-CN" altLang="en-US" sz="2000" b="1" dirty="0">
                <a:latin typeface="Century Gothic" panose="020B0502020202020204" pitchFamily="34" charset="0"/>
              </a:rPr>
              <a:t> </a:t>
            </a:r>
            <a:r>
              <a:rPr lang="en-US" altLang="zh-CN" sz="2000" b="1" dirty="0">
                <a:latin typeface="Century Gothic" panose="020B0502020202020204" pitchFamily="34" charset="0"/>
              </a:rPr>
              <a:t>Penalty Mark, which is 12 yards from the goal line</a:t>
            </a:r>
            <a:endParaRPr lang="zh-CN" altLang="en-US" sz="2000" b="1" dirty="0">
              <a:latin typeface="Century Gothic" panose="020B0502020202020204" pitchFamily="34" charset="0"/>
            </a:endParaRPr>
          </a:p>
        </p:txBody>
      </p:sp>
      <p:sp>
        <p:nvSpPr>
          <p:cNvPr id="33" name="文本框 32">
            <a:extLst>
              <a:ext uri="{FF2B5EF4-FFF2-40B4-BE49-F238E27FC236}">
                <a16:creationId xmlns:a16="http://schemas.microsoft.com/office/drawing/2014/main" id="{C163048F-95B6-452E-8896-E38070376ADA}"/>
              </a:ext>
            </a:extLst>
          </p:cNvPr>
          <p:cNvSpPr txBox="1"/>
          <p:nvPr/>
        </p:nvSpPr>
        <p:spPr>
          <a:xfrm>
            <a:off x="8005651" y="3960147"/>
            <a:ext cx="3920431" cy="707886"/>
          </a:xfrm>
          <a:prstGeom prst="rect">
            <a:avLst/>
          </a:prstGeom>
          <a:noFill/>
        </p:spPr>
        <p:txBody>
          <a:bodyPr wrap="square" rtlCol="0">
            <a:spAutoFit/>
          </a:bodyPr>
          <a:lstStyle/>
          <a:p>
            <a:r>
              <a:rPr lang="en-US" altLang="zh-CN" sz="2000" b="1" dirty="0">
                <a:latin typeface="Century Gothic" panose="020B0502020202020204" pitchFamily="34" charset="0"/>
              </a:rPr>
              <a:t>Defended only by the opposing team’s goal keeper</a:t>
            </a:r>
            <a:endParaRPr lang="zh-CN" altLang="en-US" sz="2000" b="1" dirty="0">
              <a:latin typeface="Century Gothic" panose="020B0502020202020204" pitchFamily="34" charset="0"/>
            </a:endParaRPr>
          </a:p>
        </p:txBody>
      </p:sp>
      <p:sp>
        <p:nvSpPr>
          <p:cNvPr id="38" name="文本框 18">
            <a:extLst>
              <a:ext uri="{FF2B5EF4-FFF2-40B4-BE49-F238E27FC236}">
                <a16:creationId xmlns:a16="http://schemas.microsoft.com/office/drawing/2014/main" id="{5B4A12B2-31F1-43BA-AA8E-C618ADCF1ED8}"/>
              </a:ext>
            </a:extLst>
          </p:cNvPr>
          <p:cNvSpPr txBox="1"/>
          <p:nvPr/>
        </p:nvSpPr>
        <p:spPr>
          <a:xfrm>
            <a:off x="542827" y="615949"/>
            <a:ext cx="10989266" cy="584775"/>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3200" b="1" dirty="0">
                <a:solidFill>
                  <a:schemeClr val="bg1"/>
                </a:solidFill>
                <a:latin typeface="Century Gothic" panose="020B0502020202020204" pitchFamily="34" charset="0"/>
              </a:rPr>
              <a:t>What is a Penalty Kick/Penalty Shootout? </a:t>
            </a:r>
            <a:endParaRPr lang="zh-CN" altLang="en-US" sz="6000" b="1" dirty="0">
              <a:solidFill>
                <a:schemeClr val="bg1"/>
              </a:solidFill>
              <a:latin typeface="Century Gothic" panose="020B0502020202020204" pitchFamily="34" charset="0"/>
            </a:endParaRPr>
          </a:p>
        </p:txBody>
      </p:sp>
      <p:pic>
        <p:nvPicPr>
          <p:cNvPr id="2050" name="Picture 2" descr="Related image">
            <a:extLst>
              <a:ext uri="{FF2B5EF4-FFF2-40B4-BE49-F238E27FC236}">
                <a16:creationId xmlns:a16="http://schemas.microsoft.com/office/drawing/2014/main" id="{26540C2F-C1BE-462D-B2C4-DFD833D94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84" y="1646005"/>
            <a:ext cx="6897286" cy="38797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4D69180-114E-4EF6-B4D8-BF333B248405}"/>
              </a:ext>
            </a:extLst>
          </p:cNvPr>
          <p:cNvSpPr/>
          <p:nvPr/>
        </p:nvSpPr>
        <p:spPr>
          <a:xfrm>
            <a:off x="331712" y="6367051"/>
            <a:ext cx="3470822" cy="261610"/>
          </a:xfrm>
          <a:prstGeom prst="rect">
            <a:avLst/>
          </a:prstGeom>
        </p:spPr>
        <p:txBody>
          <a:bodyPr wrap="none">
            <a:spAutoFit/>
          </a:bodyPr>
          <a:lstStyle/>
          <a:p>
            <a:r>
              <a:rPr lang="en-US" sz="1100" dirty="0">
                <a:solidFill>
                  <a:schemeClr val="bg1"/>
                </a:solidFill>
              </a:rPr>
              <a:t>https://i.ytimg.com/vi/Rv3v7ZfYp-g/maxresdefault.jpg</a:t>
            </a:r>
          </a:p>
        </p:txBody>
      </p:sp>
      <p:sp>
        <p:nvSpPr>
          <p:cNvPr id="3" name="Rectangle 2">
            <a:extLst>
              <a:ext uri="{FF2B5EF4-FFF2-40B4-BE49-F238E27FC236}">
                <a16:creationId xmlns:a16="http://schemas.microsoft.com/office/drawing/2014/main" id="{1467827F-5AE3-439E-8322-5CE40CB45358}"/>
              </a:ext>
            </a:extLst>
          </p:cNvPr>
          <p:cNvSpPr/>
          <p:nvPr/>
        </p:nvSpPr>
        <p:spPr>
          <a:xfrm>
            <a:off x="331712" y="6527468"/>
            <a:ext cx="6096000" cy="261610"/>
          </a:xfrm>
          <a:prstGeom prst="rect">
            <a:avLst/>
          </a:prstGeom>
        </p:spPr>
        <p:txBody>
          <a:bodyPr>
            <a:spAutoFit/>
          </a:bodyPr>
          <a:lstStyle/>
          <a:p>
            <a:r>
              <a:rPr lang="en-US" sz="1100" dirty="0">
                <a:solidFill>
                  <a:schemeClr val="bg1"/>
                </a:solidFill>
              </a:rPr>
              <a:t>https://en.wikipedia.org/wiki/Penalty_shot#Association_football</a:t>
            </a:r>
          </a:p>
        </p:txBody>
      </p:sp>
      <p:sp>
        <p:nvSpPr>
          <p:cNvPr id="14" name="等腰三角形 25">
            <a:extLst>
              <a:ext uri="{FF2B5EF4-FFF2-40B4-BE49-F238E27FC236}">
                <a16:creationId xmlns:a16="http://schemas.microsoft.com/office/drawing/2014/main" id="{FCFDABA6-35E2-4FA6-ABE9-BCFBC1E4148B}"/>
              </a:ext>
            </a:extLst>
          </p:cNvPr>
          <p:cNvSpPr/>
          <p:nvPr/>
        </p:nvSpPr>
        <p:spPr>
          <a:xfrm rot="5400000">
            <a:off x="7614512" y="5030326"/>
            <a:ext cx="357177" cy="307911"/>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32">
            <a:extLst>
              <a:ext uri="{FF2B5EF4-FFF2-40B4-BE49-F238E27FC236}">
                <a16:creationId xmlns:a16="http://schemas.microsoft.com/office/drawing/2014/main" id="{1C2E89F3-BF91-4645-AC41-A4715C53B913}"/>
              </a:ext>
            </a:extLst>
          </p:cNvPr>
          <p:cNvSpPr txBox="1"/>
          <p:nvPr/>
        </p:nvSpPr>
        <p:spPr>
          <a:xfrm>
            <a:off x="7947803" y="4956078"/>
            <a:ext cx="3920431" cy="1323439"/>
          </a:xfrm>
          <a:prstGeom prst="rect">
            <a:avLst/>
          </a:prstGeom>
          <a:noFill/>
        </p:spPr>
        <p:txBody>
          <a:bodyPr wrap="square" rtlCol="0">
            <a:spAutoFit/>
          </a:bodyPr>
          <a:lstStyle/>
          <a:p>
            <a:r>
              <a:rPr lang="en-US" altLang="zh-CN" sz="2000" b="1" dirty="0">
                <a:latin typeface="Century Gothic" panose="020B0502020202020204" pitchFamily="34" charset="0"/>
              </a:rPr>
              <a:t>A penalty shootout is a series of penalty kicks that is held at the end of the match, if the scores are tied.</a:t>
            </a:r>
            <a:endParaRPr lang="zh-CN" altLang="en-US" sz="2000" b="1" dirty="0">
              <a:latin typeface="Century Gothic" panose="020B0502020202020204" pitchFamily="34" charset="0"/>
            </a:endParaRPr>
          </a:p>
        </p:txBody>
      </p:sp>
    </p:spTree>
    <p:extLst>
      <p:ext uri="{BB962C8B-B14F-4D97-AF65-F5344CB8AC3E}">
        <p14:creationId xmlns:p14="http://schemas.microsoft.com/office/powerpoint/2010/main" val="2289347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46576" y="354478"/>
            <a:ext cx="5278035" cy="1077218"/>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3200" b="1" dirty="0">
                <a:solidFill>
                  <a:schemeClr val="bg1"/>
                </a:solidFill>
                <a:latin typeface="Century Gothic" panose="020B0502020202020204" pitchFamily="34" charset="0"/>
              </a:rPr>
              <a:t>Objective</a:t>
            </a:r>
          </a:p>
          <a:p>
            <a:pPr algn="ctr"/>
            <a:r>
              <a:rPr lang="en-US" altLang="zh-CN" sz="3200" b="1" dirty="0">
                <a:solidFill>
                  <a:schemeClr val="bg1"/>
                </a:solidFill>
                <a:latin typeface="Century Gothic" panose="020B0502020202020204" pitchFamily="34" charset="0"/>
              </a:rPr>
              <a:t>of the Program</a:t>
            </a:r>
          </a:p>
        </p:txBody>
      </p:sp>
      <p:sp>
        <p:nvSpPr>
          <p:cNvPr id="13" name="文本框 12"/>
          <p:cNvSpPr txBox="1"/>
          <p:nvPr/>
        </p:nvSpPr>
        <p:spPr>
          <a:xfrm>
            <a:off x="934230" y="1926721"/>
            <a:ext cx="4496469" cy="1200329"/>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Simulate the success percentage of a goalkeeper during penalties</a:t>
            </a:r>
            <a:endParaRPr lang="zh-CN" altLang="en-US" sz="2400" b="1" dirty="0">
              <a:solidFill>
                <a:schemeClr val="bg1"/>
              </a:solidFill>
              <a:latin typeface="Century Gothic" panose="020B0502020202020204" pitchFamily="34" charset="0"/>
            </a:endParaRPr>
          </a:p>
        </p:txBody>
      </p:sp>
      <p:sp>
        <p:nvSpPr>
          <p:cNvPr id="27" name="文本框 26">
            <a:extLst>
              <a:ext uri="{FF2B5EF4-FFF2-40B4-BE49-F238E27FC236}">
                <a16:creationId xmlns:a16="http://schemas.microsoft.com/office/drawing/2014/main" id="{99721CEB-E1FC-4AC9-83CE-B1335A7C3EA9}"/>
              </a:ext>
            </a:extLst>
          </p:cNvPr>
          <p:cNvSpPr txBox="1"/>
          <p:nvPr/>
        </p:nvSpPr>
        <p:spPr>
          <a:xfrm>
            <a:off x="934230" y="3629948"/>
            <a:ext cx="4496469" cy="1569660"/>
          </a:xfrm>
          <a:prstGeom prst="rect">
            <a:avLst/>
          </a:prstGeom>
          <a:noFill/>
        </p:spPr>
        <p:txBody>
          <a:bodyPr wrap="square" rtlCol="0">
            <a:spAutoFit/>
          </a:bodyPr>
          <a:lstStyle/>
          <a:p>
            <a:r>
              <a:rPr lang="en-US" sz="2400" b="1" dirty="0">
                <a:solidFill>
                  <a:schemeClr val="bg1"/>
                </a:solidFill>
                <a:latin typeface="Century Gothic" panose="020B0502020202020204" pitchFamily="34" charset="0"/>
              </a:rPr>
              <a:t>Check if using different strategies can improve the goalkeeper’s success rate or not</a:t>
            </a:r>
            <a:endParaRPr lang="zh-CN" altLang="en-US" sz="2400" b="1" dirty="0">
              <a:solidFill>
                <a:schemeClr val="bg1"/>
              </a:solidFill>
              <a:latin typeface="Century Gothic" panose="020B0502020202020204" pitchFamily="34" charset="0"/>
            </a:endParaRPr>
          </a:p>
        </p:txBody>
      </p:sp>
      <p:sp>
        <p:nvSpPr>
          <p:cNvPr id="14" name="等腰三角形 21">
            <a:extLst>
              <a:ext uri="{FF2B5EF4-FFF2-40B4-BE49-F238E27FC236}">
                <a16:creationId xmlns:a16="http://schemas.microsoft.com/office/drawing/2014/main" id="{AC2A83B7-3E2F-4246-9973-0365ABCB707A}"/>
              </a:ext>
            </a:extLst>
          </p:cNvPr>
          <p:cNvSpPr/>
          <p:nvPr/>
        </p:nvSpPr>
        <p:spPr>
          <a:xfrm rot="5400000">
            <a:off x="431263" y="2205996"/>
            <a:ext cx="357177" cy="30791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1">
            <a:extLst>
              <a:ext uri="{FF2B5EF4-FFF2-40B4-BE49-F238E27FC236}">
                <a16:creationId xmlns:a16="http://schemas.microsoft.com/office/drawing/2014/main" id="{07142556-DBA7-4B71-BC5D-F9717AA20D0B}"/>
              </a:ext>
            </a:extLst>
          </p:cNvPr>
          <p:cNvSpPr/>
          <p:nvPr/>
        </p:nvSpPr>
        <p:spPr>
          <a:xfrm rot="5400000">
            <a:off x="441061" y="4076156"/>
            <a:ext cx="357177" cy="30791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8">
            <a:extLst>
              <a:ext uri="{FF2B5EF4-FFF2-40B4-BE49-F238E27FC236}">
                <a16:creationId xmlns:a16="http://schemas.microsoft.com/office/drawing/2014/main" id="{09E9B966-B649-4B9E-8CA1-8D683CF792DB}"/>
              </a:ext>
            </a:extLst>
          </p:cNvPr>
          <p:cNvSpPr txBox="1"/>
          <p:nvPr/>
        </p:nvSpPr>
        <p:spPr>
          <a:xfrm>
            <a:off x="6907673" y="1860571"/>
            <a:ext cx="4597469" cy="830997"/>
          </a:xfrm>
          <a:prstGeom prst="rect">
            <a:avLst/>
          </a:prstGeom>
          <a:noFill/>
        </p:spPr>
        <p:txBody>
          <a:bodyPr wrap="square" rtlCol="0">
            <a:spAutoFit/>
          </a:bodyPr>
          <a:lstStyle/>
          <a:p>
            <a:r>
              <a:rPr lang="en-US" sz="2400" b="1" dirty="0">
                <a:latin typeface="Century Gothic" panose="020B0502020202020204" pitchFamily="34" charset="0"/>
              </a:rPr>
              <a:t>Goalie jumps in a random direction (Completed)</a:t>
            </a:r>
            <a:endParaRPr lang="zh-CN" altLang="en-US" sz="2400" b="1" dirty="0">
              <a:latin typeface="Century Gothic" panose="020B0502020202020204" pitchFamily="34" charset="0"/>
            </a:endParaRPr>
          </a:p>
        </p:txBody>
      </p:sp>
      <p:sp>
        <p:nvSpPr>
          <p:cNvPr id="30" name="文本框 20">
            <a:extLst>
              <a:ext uri="{FF2B5EF4-FFF2-40B4-BE49-F238E27FC236}">
                <a16:creationId xmlns:a16="http://schemas.microsoft.com/office/drawing/2014/main" id="{43EE0CEE-BE62-42BE-A50C-E1DCB12C2109}"/>
              </a:ext>
            </a:extLst>
          </p:cNvPr>
          <p:cNvSpPr txBox="1"/>
          <p:nvPr/>
        </p:nvSpPr>
        <p:spPr>
          <a:xfrm>
            <a:off x="6567389" y="354478"/>
            <a:ext cx="5278035" cy="1077218"/>
          </a:xfrm>
          <a:prstGeom prst="rect">
            <a:avLst/>
          </a:prstGeom>
          <a:solidFill>
            <a:srgbClr val="21AB82">
              <a:alpha val="81000"/>
            </a:srgbClr>
          </a:solidFill>
          <a:effectLst>
            <a:outerShdw blurRad="50800" dist="38100" dir="5400000" algn="t" rotWithShape="0">
              <a:prstClr val="black">
                <a:alpha val="40000"/>
              </a:prstClr>
            </a:outerShdw>
          </a:effectLst>
        </p:spPr>
        <p:txBody>
          <a:bodyPr wrap="square" rtlCol="0">
            <a:spAutoFit/>
          </a:bodyPr>
          <a:lstStyle/>
          <a:p>
            <a:pPr algn="ctr"/>
            <a:r>
              <a:rPr lang="en-US" altLang="zh-CN" sz="3200" b="1" dirty="0">
                <a:solidFill>
                  <a:schemeClr val="bg1"/>
                </a:solidFill>
                <a:latin typeface="Century Gothic" panose="020B0502020202020204" pitchFamily="34" charset="0"/>
              </a:rPr>
              <a:t>Scenarios we are working on now</a:t>
            </a:r>
            <a:endParaRPr lang="zh-CN" altLang="en-US" sz="3200" b="1" dirty="0">
              <a:solidFill>
                <a:schemeClr val="bg1"/>
              </a:solidFill>
              <a:latin typeface="Century Gothic" panose="020B0502020202020204" pitchFamily="34" charset="0"/>
            </a:endParaRPr>
          </a:p>
        </p:txBody>
      </p:sp>
      <p:sp>
        <p:nvSpPr>
          <p:cNvPr id="31" name="等腰三角形 19">
            <a:extLst>
              <a:ext uri="{FF2B5EF4-FFF2-40B4-BE49-F238E27FC236}">
                <a16:creationId xmlns:a16="http://schemas.microsoft.com/office/drawing/2014/main" id="{5156D403-BDB6-413D-9E0B-B4D18EF7CD75}"/>
              </a:ext>
            </a:extLst>
          </p:cNvPr>
          <p:cNvSpPr/>
          <p:nvPr/>
        </p:nvSpPr>
        <p:spPr>
          <a:xfrm rot="5400000">
            <a:off x="6422728" y="1983245"/>
            <a:ext cx="357177" cy="3079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8">
            <a:extLst>
              <a:ext uri="{FF2B5EF4-FFF2-40B4-BE49-F238E27FC236}">
                <a16:creationId xmlns:a16="http://schemas.microsoft.com/office/drawing/2014/main" id="{EA7E5E23-C6B4-4FBB-A588-416B2B0031F8}"/>
              </a:ext>
            </a:extLst>
          </p:cNvPr>
          <p:cNvSpPr txBox="1"/>
          <p:nvPr/>
        </p:nvSpPr>
        <p:spPr>
          <a:xfrm>
            <a:off x="6907673" y="2976092"/>
            <a:ext cx="5154766" cy="1569660"/>
          </a:xfrm>
          <a:prstGeom prst="rect">
            <a:avLst/>
          </a:prstGeom>
          <a:noFill/>
        </p:spPr>
        <p:txBody>
          <a:bodyPr wrap="square" rtlCol="0">
            <a:spAutoFit/>
          </a:bodyPr>
          <a:lstStyle/>
          <a:p>
            <a:r>
              <a:rPr lang="en-US" sz="2400" b="1" dirty="0">
                <a:latin typeface="Century Gothic" panose="020B0502020202020204" pitchFamily="34" charset="0"/>
              </a:rPr>
              <a:t>Goalie jumps in the</a:t>
            </a:r>
            <a:r>
              <a:rPr lang="zh-CN" altLang="en-US" sz="2400" b="1" dirty="0">
                <a:latin typeface="Century Gothic" panose="020B0502020202020204" pitchFamily="34" charset="0"/>
              </a:rPr>
              <a:t> </a:t>
            </a:r>
            <a:r>
              <a:rPr lang="en-US" altLang="zh-CN" sz="2400" b="1" dirty="0">
                <a:latin typeface="Century Gothic" panose="020B0502020202020204" pitchFamily="34" charset="0"/>
              </a:rPr>
              <a:t>direction of</a:t>
            </a:r>
            <a:r>
              <a:rPr lang="zh-CN" altLang="en-US" sz="2400" b="1" dirty="0">
                <a:latin typeface="Century Gothic" panose="020B0502020202020204" pitchFamily="34" charset="0"/>
              </a:rPr>
              <a:t> </a:t>
            </a:r>
            <a:r>
              <a:rPr lang="en-US" altLang="zh-CN" sz="2400" b="1" i="1" dirty="0">
                <a:latin typeface="Century Gothic" panose="020B0502020202020204" pitchFamily="34" charset="0"/>
              </a:rPr>
              <a:t>the opponent Team’s </a:t>
            </a:r>
            <a:r>
              <a:rPr lang="en-US" altLang="zh-CN" sz="2400" b="1" dirty="0">
                <a:latin typeface="Century Gothic" panose="020B0502020202020204" pitchFamily="34" charset="0"/>
              </a:rPr>
              <a:t>most frequent shoot direction (In progress)</a:t>
            </a:r>
            <a:endParaRPr lang="zh-CN" altLang="en-US" sz="2400" b="1" dirty="0">
              <a:latin typeface="Century Gothic" panose="020B0502020202020204" pitchFamily="34" charset="0"/>
            </a:endParaRPr>
          </a:p>
        </p:txBody>
      </p:sp>
      <p:sp>
        <p:nvSpPr>
          <p:cNvPr id="33" name="等腰三角形 19">
            <a:extLst>
              <a:ext uri="{FF2B5EF4-FFF2-40B4-BE49-F238E27FC236}">
                <a16:creationId xmlns:a16="http://schemas.microsoft.com/office/drawing/2014/main" id="{BBAAD936-9138-4427-87DD-CECEDBFCE172}"/>
              </a:ext>
            </a:extLst>
          </p:cNvPr>
          <p:cNvSpPr/>
          <p:nvPr/>
        </p:nvSpPr>
        <p:spPr>
          <a:xfrm rot="5400000">
            <a:off x="6422727" y="3074785"/>
            <a:ext cx="357177" cy="3079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28">
            <a:extLst>
              <a:ext uri="{FF2B5EF4-FFF2-40B4-BE49-F238E27FC236}">
                <a16:creationId xmlns:a16="http://schemas.microsoft.com/office/drawing/2014/main" id="{907590DE-A733-4F51-888B-94E8C41E3CE9}"/>
              </a:ext>
            </a:extLst>
          </p:cNvPr>
          <p:cNvSpPr txBox="1"/>
          <p:nvPr/>
        </p:nvSpPr>
        <p:spPr>
          <a:xfrm>
            <a:off x="6907673" y="4830277"/>
            <a:ext cx="4840563" cy="1200329"/>
          </a:xfrm>
          <a:prstGeom prst="rect">
            <a:avLst/>
          </a:prstGeom>
          <a:noFill/>
        </p:spPr>
        <p:txBody>
          <a:bodyPr wrap="square" rtlCol="0">
            <a:spAutoFit/>
          </a:bodyPr>
          <a:lstStyle/>
          <a:p>
            <a:r>
              <a:rPr lang="en-US" sz="2400" b="1" dirty="0">
                <a:latin typeface="Century Gothic" panose="020B0502020202020204" pitchFamily="34" charset="0"/>
              </a:rPr>
              <a:t>Goalie jumps in the</a:t>
            </a:r>
            <a:r>
              <a:rPr lang="zh-CN" altLang="en-US" sz="2400" b="1" dirty="0">
                <a:latin typeface="Century Gothic" panose="020B0502020202020204" pitchFamily="34" charset="0"/>
              </a:rPr>
              <a:t> </a:t>
            </a:r>
            <a:r>
              <a:rPr lang="en-US" altLang="zh-CN" sz="2400" b="1" dirty="0">
                <a:latin typeface="Century Gothic" panose="020B0502020202020204" pitchFamily="34" charset="0"/>
              </a:rPr>
              <a:t>direction of</a:t>
            </a:r>
            <a:r>
              <a:rPr lang="zh-CN" altLang="en-US" sz="2400" b="1" dirty="0">
                <a:latin typeface="Century Gothic" panose="020B0502020202020204" pitchFamily="34" charset="0"/>
              </a:rPr>
              <a:t> </a:t>
            </a:r>
            <a:r>
              <a:rPr lang="en-US" altLang="zh-CN" sz="2400" b="1" i="1" dirty="0">
                <a:latin typeface="Century Gothic" panose="020B0502020202020204" pitchFamily="34" charset="0"/>
              </a:rPr>
              <a:t>each opponent’s </a:t>
            </a:r>
            <a:r>
              <a:rPr lang="en-US" altLang="zh-CN" sz="2400" b="1" dirty="0">
                <a:latin typeface="Century Gothic" panose="020B0502020202020204" pitchFamily="34" charset="0"/>
              </a:rPr>
              <a:t>most frequent shoot direction (Completed)</a:t>
            </a:r>
            <a:endParaRPr lang="zh-CN" altLang="en-US" sz="2400" b="1" dirty="0">
              <a:latin typeface="Century Gothic" panose="020B0502020202020204" pitchFamily="34" charset="0"/>
            </a:endParaRPr>
          </a:p>
        </p:txBody>
      </p:sp>
      <p:sp>
        <p:nvSpPr>
          <p:cNvPr id="35" name="等腰三角形 19">
            <a:extLst>
              <a:ext uri="{FF2B5EF4-FFF2-40B4-BE49-F238E27FC236}">
                <a16:creationId xmlns:a16="http://schemas.microsoft.com/office/drawing/2014/main" id="{8BB05390-9CBA-43ED-BC15-7FC5D52A6A19}"/>
              </a:ext>
            </a:extLst>
          </p:cNvPr>
          <p:cNvSpPr/>
          <p:nvPr/>
        </p:nvSpPr>
        <p:spPr>
          <a:xfrm rot="5400000">
            <a:off x="6445568" y="4938055"/>
            <a:ext cx="357177" cy="3079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333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6200000">
            <a:off x="5836551" y="512152"/>
            <a:ext cx="518904" cy="12191999"/>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rot="16200000">
            <a:off x="6014983" y="-6014977"/>
            <a:ext cx="162046" cy="12191999"/>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2A0B743-4812-4120-B174-91F1285B10EE}"/>
              </a:ext>
            </a:extLst>
          </p:cNvPr>
          <p:cNvSpPr/>
          <p:nvPr/>
        </p:nvSpPr>
        <p:spPr>
          <a:xfrm rot="5400000">
            <a:off x="673939" y="3929425"/>
            <a:ext cx="357177" cy="3079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08CBDA7-C9DE-46FF-9816-9A0BDAD91189}"/>
              </a:ext>
            </a:extLst>
          </p:cNvPr>
          <p:cNvSpPr txBox="1"/>
          <p:nvPr/>
        </p:nvSpPr>
        <p:spPr>
          <a:xfrm>
            <a:off x="569385" y="1425470"/>
            <a:ext cx="2159566" cy="523220"/>
          </a:xfrm>
          <a:prstGeom prst="rect">
            <a:avLst/>
          </a:prstGeom>
          <a:noFill/>
        </p:spPr>
        <p:txBody>
          <a:bodyPr wrap="none" rtlCol="0">
            <a:spAutoFit/>
          </a:bodyPr>
          <a:lstStyle/>
          <a:p>
            <a:r>
              <a:rPr lang="en-US" sz="2800" b="1" dirty="0">
                <a:latin typeface="Century Gothic" panose="020B0502020202020204" pitchFamily="34" charset="0"/>
              </a:rPr>
              <a:t>Hypothesis:</a:t>
            </a:r>
            <a:endParaRPr lang="zh-CN" altLang="en-US" sz="2800" b="1" dirty="0">
              <a:latin typeface="Century Gothic" panose="020B0502020202020204" pitchFamily="34" charset="0"/>
            </a:endParaRPr>
          </a:p>
        </p:txBody>
      </p:sp>
      <p:sp>
        <p:nvSpPr>
          <p:cNvPr id="22" name="等腰三角形 21">
            <a:extLst>
              <a:ext uri="{FF2B5EF4-FFF2-40B4-BE49-F238E27FC236}">
                <a16:creationId xmlns:a16="http://schemas.microsoft.com/office/drawing/2014/main" id="{C403EC31-4022-4F59-9936-3FAAC327593F}"/>
              </a:ext>
            </a:extLst>
          </p:cNvPr>
          <p:cNvSpPr/>
          <p:nvPr/>
        </p:nvSpPr>
        <p:spPr>
          <a:xfrm rot="5400000">
            <a:off x="673939" y="2263911"/>
            <a:ext cx="357177" cy="30791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69539C4-E959-4C46-8A9A-9C13A4EFF5A0}"/>
              </a:ext>
            </a:extLst>
          </p:cNvPr>
          <p:cNvSpPr txBox="1"/>
          <p:nvPr/>
        </p:nvSpPr>
        <p:spPr>
          <a:xfrm>
            <a:off x="1110469" y="2142506"/>
            <a:ext cx="10514550" cy="707886"/>
          </a:xfrm>
          <a:prstGeom prst="rect">
            <a:avLst/>
          </a:prstGeom>
          <a:noFill/>
        </p:spPr>
        <p:txBody>
          <a:bodyPr wrap="square" rtlCol="0">
            <a:spAutoFit/>
          </a:bodyPr>
          <a:lstStyle/>
          <a:p>
            <a:r>
              <a:rPr lang="en-US" sz="2000" b="1" dirty="0">
                <a:latin typeface="Century Gothic" panose="020B0502020202020204" pitchFamily="34" charset="0"/>
              </a:rPr>
              <a:t>Saving the ball based on team’s most frequent kicking direction/each striker’s most frequent kicking direction can increase the success percentage of a goalie</a:t>
            </a:r>
            <a:endParaRPr lang="zh-CN" altLang="en-US" sz="2000" b="1" dirty="0">
              <a:latin typeface="Century Gothic" panose="020B0502020202020204" pitchFamily="34" charset="0"/>
            </a:endParaRPr>
          </a:p>
        </p:txBody>
      </p:sp>
      <p:sp>
        <p:nvSpPr>
          <p:cNvPr id="26" name="等腰三角形 25">
            <a:extLst>
              <a:ext uri="{FF2B5EF4-FFF2-40B4-BE49-F238E27FC236}">
                <a16:creationId xmlns:a16="http://schemas.microsoft.com/office/drawing/2014/main" id="{5AC1F835-E9DF-49C2-B14B-FE9ABDEA7EDE}"/>
              </a:ext>
            </a:extLst>
          </p:cNvPr>
          <p:cNvSpPr/>
          <p:nvPr/>
        </p:nvSpPr>
        <p:spPr>
          <a:xfrm rot="5400000">
            <a:off x="673939" y="5024913"/>
            <a:ext cx="357177" cy="307911"/>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DAB7736-D43A-41CB-B9E8-988FBD0F25FE}"/>
              </a:ext>
            </a:extLst>
          </p:cNvPr>
          <p:cNvSpPr txBox="1"/>
          <p:nvPr/>
        </p:nvSpPr>
        <p:spPr>
          <a:xfrm>
            <a:off x="569385" y="3120065"/>
            <a:ext cx="2954655" cy="523220"/>
          </a:xfrm>
          <a:prstGeom prst="rect">
            <a:avLst/>
          </a:prstGeom>
          <a:noFill/>
        </p:spPr>
        <p:txBody>
          <a:bodyPr wrap="none" rtlCol="0">
            <a:spAutoFit/>
          </a:bodyPr>
          <a:lstStyle/>
          <a:p>
            <a:r>
              <a:rPr lang="en-US" sz="2800" b="1" dirty="0">
                <a:latin typeface="Century Gothic" panose="020B0502020202020204" pitchFamily="34" charset="0"/>
              </a:rPr>
              <a:t>Assumption: 	</a:t>
            </a:r>
            <a:endParaRPr lang="zh-CN" altLang="en-US" sz="2800" b="1" dirty="0">
              <a:latin typeface="Century Gothic" panose="020B0502020202020204" pitchFamily="34" charset="0"/>
            </a:endParaRPr>
          </a:p>
        </p:txBody>
      </p:sp>
      <p:sp>
        <p:nvSpPr>
          <p:cNvPr id="33" name="文本框 32">
            <a:extLst>
              <a:ext uri="{FF2B5EF4-FFF2-40B4-BE49-F238E27FC236}">
                <a16:creationId xmlns:a16="http://schemas.microsoft.com/office/drawing/2014/main" id="{C163048F-95B6-452E-8896-E38070376ADA}"/>
              </a:ext>
            </a:extLst>
          </p:cNvPr>
          <p:cNvSpPr txBox="1"/>
          <p:nvPr/>
        </p:nvSpPr>
        <p:spPr>
          <a:xfrm>
            <a:off x="1006483" y="3792174"/>
            <a:ext cx="8789586" cy="400110"/>
          </a:xfrm>
          <a:prstGeom prst="rect">
            <a:avLst/>
          </a:prstGeom>
          <a:noFill/>
        </p:spPr>
        <p:txBody>
          <a:bodyPr wrap="none" rtlCol="0">
            <a:spAutoFit/>
          </a:bodyPr>
          <a:lstStyle/>
          <a:p>
            <a:r>
              <a:rPr lang="en-US" altLang="zh-CN" sz="2000" b="1" dirty="0">
                <a:latin typeface="Century Gothic" panose="020B0502020202020204" pitchFamily="34" charset="0"/>
              </a:rPr>
              <a:t> If goalie's direction is the same as striker's direction, the goalie wins</a:t>
            </a:r>
            <a:endParaRPr lang="zh-CN" altLang="en-US" sz="2000" b="1" dirty="0">
              <a:latin typeface="Century Gothic" panose="020B0502020202020204" pitchFamily="34" charset="0"/>
            </a:endParaRPr>
          </a:p>
        </p:txBody>
      </p:sp>
      <p:sp>
        <p:nvSpPr>
          <p:cNvPr id="38" name="文本框 18">
            <a:extLst>
              <a:ext uri="{FF2B5EF4-FFF2-40B4-BE49-F238E27FC236}">
                <a16:creationId xmlns:a16="http://schemas.microsoft.com/office/drawing/2014/main" id="{5B4A12B2-31F1-43BA-AA8E-C618ADCF1ED8}"/>
              </a:ext>
            </a:extLst>
          </p:cNvPr>
          <p:cNvSpPr txBox="1"/>
          <p:nvPr/>
        </p:nvSpPr>
        <p:spPr>
          <a:xfrm>
            <a:off x="542827" y="615949"/>
            <a:ext cx="6677123" cy="584775"/>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3200" b="1" dirty="0">
                <a:solidFill>
                  <a:schemeClr val="bg1"/>
                </a:solidFill>
                <a:latin typeface="Century Gothic" panose="020B0502020202020204" pitchFamily="34" charset="0"/>
              </a:rPr>
              <a:t>Hypothesis &amp; Assumptions</a:t>
            </a:r>
            <a:endParaRPr lang="zh-CN" altLang="en-US" sz="6000" b="1" dirty="0">
              <a:solidFill>
                <a:schemeClr val="bg1"/>
              </a:solidFill>
              <a:latin typeface="Century Gothic" panose="020B0502020202020204" pitchFamily="34" charset="0"/>
            </a:endParaRPr>
          </a:p>
        </p:txBody>
      </p:sp>
      <p:sp>
        <p:nvSpPr>
          <p:cNvPr id="13" name="文本框 24">
            <a:extLst>
              <a:ext uri="{FF2B5EF4-FFF2-40B4-BE49-F238E27FC236}">
                <a16:creationId xmlns:a16="http://schemas.microsoft.com/office/drawing/2014/main" id="{17765B57-89D3-4C9A-9E7D-982C5FFB62FA}"/>
              </a:ext>
            </a:extLst>
          </p:cNvPr>
          <p:cNvSpPr txBox="1"/>
          <p:nvPr/>
        </p:nvSpPr>
        <p:spPr>
          <a:xfrm>
            <a:off x="1064195" y="4990870"/>
            <a:ext cx="10311350" cy="1015663"/>
          </a:xfrm>
          <a:prstGeom prst="rect">
            <a:avLst/>
          </a:prstGeom>
          <a:noFill/>
        </p:spPr>
        <p:txBody>
          <a:bodyPr wrap="square" rtlCol="0">
            <a:spAutoFit/>
          </a:bodyPr>
          <a:lstStyle/>
          <a:p>
            <a:r>
              <a:rPr lang="en-US" altLang="zh-CN" sz="2000" b="1" dirty="0">
                <a:latin typeface="Century Gothic" panose="020B0502020202020204" pitchFamily="34" charset="0"/>
              </a:rPr>
              <a:t>Striker’s kicking direction will not be changed based on Goalie’s behavior(In Scenario 2&amp;3, If Goalie found a team’s or a player’s frequent direction, and always save the ball in that direction, striker’s kick will not be affected or changed)</a:t>
            </a:r>
            <a:endParaRPr lang="zh-CN" altLang="en-US" sz="2000" b="1" dirty="0">
              <a:latin typeface="Century Gothic" panose="020B0502020202020204" pitchFamily="34" charset="0"/>
            </a:endParaRPr>
          </a:p>
        </p:txBody>
      </p:sp>
      <p:sp>
        <p:nvSpPr>
          <p:cNvPr id="17" name="等腰三角形 21">
            <a:extLst>
              <a:ext uri="{FF2B5EF4-FFF2-40B4-BE49-F238E27FC236}">
                <a16:creationId xmlns:a16="http://schemas.microsoft.com/office/drawing/2014/main" id="{4BA0EFD8-5ECB-4CF8-8856-9227F8FCCF34}"/>
              </a:ext>
            </a:extLst>
          </p:cNvPr>
          <p:cNvSpPr/>
          <p:nvPr/>
        </p:nvSpPr>
        <p:spPr>
          <a:xfrm rot="5400000">
            <a:off x="673939" y="4467640"/>
            <a:ext cx="357177" cy="30791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32">
            <a:extLst>
              <a:ext uri="{FF2B5EF4-FFF2-40B4-BE49-F238E27FC236}">
                <a16:creationId xmlns:a16="http://schemas.microsoft.com/office/drawing/2014/main" id="{66AB9691-1F95-4697-B75F-C0C66D00944E}"/>
              </a:ext>
            </a:extLst>
          </p:cNvPr>
          <p:cNvSpPr txBox="1"/>
          <p:nvPr/>
        </p:nvSpPr>
        <p:spPr>
          <a:xfrm>
            <a:off x="1064195" y="4420634"/>
            <a:ext cx="8273419" cy="400110"/>
          </a:xfrm>
          <a:prstGeom prst="rect">
            <a:avLst/>
          </a:prstGeom>
          <a:noFill/>
        </p:spPr>
        <p:txBody>
          <a:bodyPr wrap="none" rtlCol="0">
            <a:spAutoFit/>
          </a:bodyPr>
          <a:lstStyle/>
          <a:p>
            <a:r>
              <a:rPr lang="en-US" altLang="zh-CN" sz="2000" b="1" dirty="0">
                <a:latin typeface="Century Gothic" panose="020B0502020202020204" pitchFamily="34" charset="0"/>
              </a:rPr>
              <a:t>Striker has 3 kicking directions and Goalie has 3 saving directions</a:t>
            </a:r>
            <a:endParaRPr lang="zh-CN" altLang="en-US" sz="2000" b="1" dirty="0">
              <a:latin typeface="Century Gothic" panose="020B0502020202020204" pitchFamily="34" charset="0"/>
            </a:endParaRPr>
          </a:p>
        </p:txBody>
      </p:sp>
    </p:spTree>
    <p:extLst>
      <p:ext uri="{BB962C8B-B14F-4D97-AF65-F5344CB8AC3E}">
        <p14:creationId xmlns:p14="http://schemas.microsoft.com/office/powerpoint/2010/main" val="527916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6200000">
            <a:off x="5836551" y="512152"/>
            <a:ext cx="518904" cy="12191999"/>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rot="16200000">
            <a:off x="6014983" y="-6014977"/>
            <a:ext cx="162046" cy="12191999"/>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18">
            <a:extLst>
              <a:ext uri="{FF2B5EF4-FFF2-40B4-BE49-F238E27FC236}">
                <a16:creationId xmlns:a16="http://schemas.microsoft.com/office/drawing/2014/main" id="{5B4A12B2-31F1-43BA-AA8E-C618ADCF1ED8}"/>
              </a:ext>
            </a:extLst>
          </p:cNvPr>
          <p:cNvSpPr txBox="1"/>
          <p:nvPr/>
        </p:nvSpPr>
        <p:spPr>
          <a:xfrm>
            <a:off x="542828" y="615949"/>
            <a:ext cx="2171798" cy="584775"/>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Century Gothic" panose="020B0502020202020204" pitchFamily="34" charset="0"/>
              </a:rPr>
              <a:t>  Process</a:t>
            </a:r>
            <a:endParaRPr lang="zh-CN" altLang="en-US" sz="6000" b="1" dirty="0">
              <a:solidFill>
                <a:schemeClr val="bg1"/>
              </a:solidFill>
              <a:latin typeface="Century Gothic" panose="020B0502020202020204" pitchFamily="34" charset="0"/>
            </a:endParaRPr>
          </a:p>
        </p:txBody>
      </p:sp>
      <p:sp>
        <p:nvSpPr>
          <p:cNvPr id="16" name="文本框 17">
            <a:extLst>
              <a:ext uri="{FF2B5EF4-FFF2-40B4-BE49-F238E27FC236}">
                <a16:creationId xmlns:a16="http://schemas.microsoft.com/office/drawing/2014/main" id="{B3CC45B4-04DF-44E9-8EC7-47223238C938}"/>
              </a:ext>
            </a:extLst>
          </p:cNvPr>
          <p:cNvSpPr txBox="1"/>
          <p:nvPr/>
        </p:nvSpPr>
        <p:spPr>
          <a:xfrm>
            <a:off x="1743822" y="1751673"/>
            <a:ext cx="9655698" cy="461665"/>
          </a:xfrm>
          <a:prstGeom prst="rect">
            <a:avLst/>
          </a:prstGeom>
          <a:noFill/>
        </p:spPr>
        <p:txBody>
          <a:bodyPr wrap="square" rtlCol="0">
            <a:spAutoFit/>
          </a:bodyPr>
          <a:lstStyle/>
          <a:p>
            <a:r>
              <a:rPr lang="en-US" sz="2400" b="1" dirty="0">
                <a:latin typeface="Century Gothic" panose="020B0502020202020204" pitchFamily="34" charset="0"/>
              </a:rPr>
              <a:t>1) Work on Hypothesis and Assumptions</a:t>
            </a:r>
            <a:endParaRPr lang="zh-CN" altLang="en-US" sz="2400" b="1" dirty="0">
              <a:latin typeface="Century Gothic" panose="020B0502020202020204" pitchFamily="34" charset="0"/>
            </a:endParaRPr>
          </a:p>
        </p:txBody>
      </p:sp>
      <p:sp>
        <p:nvSpPr>
          <p:cNvPr id="17" name="文本框 18">
            <a:extLst>
              <a:ext uri="{FF2B5EF4-FFF2-40B4-BE49-F238E27FC236}">
                <a16:creationId xmlns:a16="http://schemas.microsoft.com/office/drawing/2014/main" id="{1E694988-27C2-422C-B8BA-A78077B96571}"/>
              </a:ext>
            </a:extLst>
          </p:cNvPr>
          <p:cNvSpPr txBox="1"/>
          <p:nvPr/>
        </p:nvSpPr>
        <p:spPr>
          <a:xfrm>
            <a:off x="1743822" y="3013501"/>
            <a:ext cx="9105152" cy="830997"/>
          </a:xfrm>
          <a:prstGeom prst="rect">
            <a:avLst/>
          </a:prstGeom>
          <a:noFill/>
        </p:spPr>
        <p:txBody>
          <a:bodyPr wrap="square" rtlCol="0">
            <a:spAutoFit/>
          </a:bodyPr>
          <a:lstStyle/>
          <a:p>
            <a:r>
              <a:rPr lang="en-US" sz="2400" b="1" dirty="0">
                <a:latin typeface="Century Gothic" panose="020B0502020202020204" pitchFamily="34" charset="0"/>
              </a:rPr>
              <a:t>2) Determine Variables/Scenarios</a:t>
            </a:r>
          </a:p>
          <a:p>
            <a:r>
              <a:rPr lang="en-US" sz="2400" b="1" dirty="0">
                <a:latin typeface="Century Gothic" panose="020B0502020202020204" pitchFamily="34" charset="0"/>
              </a:rPr>
              <a:t>(Variables: striker kick direction, goalie save direction, etc.) </a:t>
            </a:r>
            <a:endParaRPr lang="zh-CN" altLang="en-US" sz="2400" b="1" dirty="0">
              <a:latin typeface="Century Gothic" panose="020B0502020202020204" pitchFamily="34" charset="0"/>
            </a:endParaRPr>
          </a:p>
        </p:txBody>
      </p:sp>
      <p:sp>
        <p:nvSpPr>
          <p:cNvPr id="18" name="文本框 23">
            <a:extLst>
              <a:ext uri="{FF2B5EF4-FFF2-40B4-BE49-F238E27FC236}">
                <a16:creationId xmlns:a16="http://schemas.microsoft.com/office/drawing/2014/main" id="{8ADE12C7-1808-4385-AA1F-49C38E41C626}"/>
              </a:ext>
            </a:extLst>
          </p:cNvPr>
          <p:cNvSpPr txBox="1"/>
          <p:nvPr/>
        </p:nvSpPr>
        <p:spPr>
          <a:xfrm>
            <a:off x="1743823" y="4458640"/>
            <a:ext cx="9546203" cy="1569660"/>
          </a:xfrm>
          <a:prstGeom prst="rect">
            <a:avLst/>
          </a:prstGeom>
          <a:noFill/>
        </p:spPr>
        <p:txBody>
          <a:bodyPr wrap="none" rtlCol="0">
            <a:spAutoFit/>
          </a:bodyPr>
          <a:lstStyle/>
          <a:p>
            <a:r>
              <a:rPr lang="en-US" sz="2400" b="1" dirty="0">
                <a:latin typeface="Century Gothic" panose="020B0502020202020204" pitchFamily="34" charset="0"/>
              </a:rPr>
              <a:t>3) Use Monte Carlo to realize the Simulation for Three Scenarios</a:t>
            </a:r>
          </a:p>
          <a:p>
            <a:r>
              <a:rPr lang="en-US" altLang="zh-CN" sz="2400" b="1" dirty="0">
                <a:latin typeface="Century Gothic" panose="020B0502020202020204" pitchFamily="34" charset="0"/>
              </a:rPr>
              <a:t>Scenario 1 –</a:t>
            </a:r>
            <a:r>
              <a:rPr lang="zh-CN" altLang="en-US" sz="2400" b="1" dirty="0">
                <a:latin typeface="Century Gothic" panose="020B0502020202020204" pitchFamily="34" charset="0"/>
              </a:rPr>
              <a:t> </a:t>
            </a:r>
            <a:r>
              <a:rPr lang="en-US" altLang="zh-CN" sz="2400" b="1" dirty="0">
                <a:latin typeface="Century Gothic" panose="020B0502020202020204" pitchFamily="34" charset="0"/>
              </a:rPr>
              <a:t>Random direction</a:t>
            </a:r>
          </a:p>
          <a:p>
            <a:r>
              <a:rPr lang="en-US" altLang="zh-CN" sz="2400" b="1" dirty="0">
                <a:latin typeface="Century Gothic" panose="020B0502020202020204" pitchFamily="34" charset="0"/>
              </a:rPr>
              <a:t>Scenario 2 – Based on team tendency</a:t>
            </a:r>
          </a:p>
          <a:p>
            <a:r>
              <a:rPr lang="en-US" altLang="zh-CN" sz="2400" b="1" dirty="0">
                <a:latin typeface="Century Gothic" panose="020B0502020202020204" pitchFamily="34" charset="0"/>
              </a:rPr>
              <a:t>Scenario 3 – Based on player tendency</a:t>
            </a:r>
            <a:endParaRPr lang="zh-CN" altLang="en-US" sz="2400" b="1" dirty="0">
              <a:latin typeface="Century Gothic" panose="020B0502020202020204" pitchFamily="34" charset="0"/>
            </a:endParaRPr>
          </a:p>
        </p:txBody>
      </p:sp>
      <p:sp>
        <p:nvSpPr>
          <p:cNvPr id="23" name="箭头: 下 37">
            <a:extLst>
              <a:ext uri="{FF2B5EF4-FFF2-40B4-BE49-F238E27FC236}">
                <a16:creationId xmlns:a16="http://schemas.microsoft.com/office/drawing/2014/main" id="{72592E1F-38F4-4001-A8C7-01F8949AD29C}"/>
              </a:ext>
            </a:extLst>
          </p:cNvPr>
          <p:cNvSpPr/>
          <p:nvPr/>
        </p:nvSpPr>
        <p:spPr>
          <a:xfrm>
            <a:off x="3490009" y="2458002"/>
            <a:ext cx="188780" cy="267956"/>
          </a:xfrm>
          <a:prstGeom prst="downArrow">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42">
            <a:extLst>
              <a:ext uri="{FF2B5EF4-FFF2-40B4-BE49-F238E27FC236}">
                <a16:creationId xmlns:a16="http://schemas.microsoft.com/office/drawing/2014/main" id="{D8A5A151-5C84-4745-97B8-76BA27E63E28}"/>
              </a:ext>
            </a:extLst>
          </p:cNvPr>
          <p:cNvSpPr/>
          <p:nvPr/>
        </p:nvSpPr>
        <p:spPr>
          <a:xfrm>
            <a:off x="3490009" y="4090286"/>
            <a:ext cx="188780" cy="267956"/>
          </a:xfrm>
          <a:prstGeom prst="downArrow">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9">
            <a:extLst>
              <a:ext uri="{FF2B5EF4-FFF2-40B4-BE49-F238E27FC236}">
                <a16:creationId xmlns:a16="http://schemas.microsoft.com/office/drawing/2014/main" id="{AB8CA162-4315-40B1-B60E-BB81F39F9BA1}"/>
              </a:ext>
            </a:extLst>
          </p:cNvPr>
          <p:cNvSpPr/>
          <p:nvPr/>
        </p:nvSpPr>
        <p:spPr>
          <a:xfrm rot="5400000">
            <a:off x="1156467" y="1880794"/>
            <a:ext cx="357177" cy="307911"/>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1">
            <a:extLst>
              <a:ext uri="{FF2B5EF4-FFF2-40B4-BE49-F238E27FC236}">
                <a16:creationId xmlns:a16="http://schemas.microsoft.com/office/drawing/2014/main" id="{42337D57-D69C-4665-9919-EFA296FD7CCF}"/>
              </a:ext>
            </a:extLst>
          </p:cNvPr>
          <p:cNvSpPr/>
          <p:nvPr/>
        </p:nvSpPr>
        <p:spPr>
          <a:xfrm rot="5400000">
            <a:off x="1156467" y="3176704"/>
            <a:ext cx="357177" cy="30791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19">
            <a:extLst>
              <a:ext uri="{FF2B5EF4-FFF2-40B4-BE49-F238E27FC236}">
                <a16:creationId xmlns:a16="http://schemas.microsoft.com/office/drawing/2014/main" id="{B5B01D97-6AF6-47FE-BC45-EBE19AC798CC}"/>
              </a:ext>
            </a:extLst>
          </p:cNvPr>
          <p:cNvSpPr/>
          <p:nvPr/>
        </p:nvSpPr>
        <p:spPr>
          <a:xfrm rot="5400000">
            <a:off x="1156467" y="4483273"/>
            <a:ext cx="357177" cy="3079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9892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A103B3-382F-4C24-B581-8793F7ED9CCC}"/>
              </a:ext>
            </a:extLst>
          </p:cNvPr>
          <p:cNvPicPr>
            <a:picLocks noChangeAspect="1"/>
          </p:cNvPicPr>
          <p:nvPr/>
        </p:nvPicPr>
        <p:blipFill>
          <a:blip r:embed="rId2"/>
          <a:stretch>
            <a:fillRect/>
          </a:stretch>
        </p:blipFill>
        <p:spPr>
          <a:xfrm>
            <a:off x="221873" y="730894"/>
            <a:ext cx="5600429" cy="5921831"/>
          </a:xfrm>
          <a:prstGeom prst="rect">
            <a:avLst/>
          </a:prstGeom>
        </p:spPr>
      </p:pic>
      <p:pic>
        <p:nvPicPr>
          <p:cNvPr id="3" name="Picture 2">
            <a:extLst>
              <a:ext uri="{FF2B5EF4-FFF2-40B4-BE49-F238E27FC236}">
                <a16:creationId xmlns:a16="http://schemas.microsoft.com/office/drawing/2014/main" id="{A3024C14-532F-4300-8D4F-70E28567C59E}"/>
              </a:ext>
            </a:extLst>
          </p:cNvPr>
          <p:cNvPicPr>
            <a:picLocks noChangeAspect="1"/>
          </p:cNvPicPr>
          <p:nvPr/>
        </p:nvPicPr>
        <p:blipFill>
          <a:blip r:embed="rId3"/>
          <a:stretch>
            <a:fillRect/>
          </a:stretch>
        </p:blipFill>
        <p:spPr>
          <a:xfrm>
            <a:off x="6369699" y="730893"/>
            <a:ext cx="5600428" cy="5921831"/>
          </a:xfrm>
          <a:prstGeom prst="rect">
            <a:avLst/>
          </a:prstGeom>
        </p:spPr>
      </p:pic>
      <p:sp>
        <p:nvSpPr>
          <p:cNvPr id="4" name="文本框 18">
            <a:extLst>
              <a:ext uri="{FF2B5EF4-FFF2-40B4-BE49-F238E27FC236}">
                <a16:creationId xmlns:a16="http://schemas.microsoft.com/office/drawing/2014/main" id="{DC0882FF-BC0C-455A-8DB7-A63EF3C8BD1A}"/>
              </a:ext>
            </a:extLst>
          </p:cNvPr>
          <p:cNvSpPr txBox="1"/>
          <p:nvPr/>
        </p:nvSpPr>
        <p:spPr>
          <a:xfrm>
            <a:off x="1941477" y="205275"/>
            <a:ext cx="1996042" cy="461665"/>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2400" b="1" dirty="0">
                <a:solidFill>
                  <a:schemeClr val="bg1"/>
                </a:solidFill>
                <a:latin typeface="Century Gothic" panose="020B0502020202020204" pitchFamily="34" charset="0"/>
              </a:rPr>
              <a:t>Scenario 1</a:t>
            </a:r>
          </a:p>
        </p:txBody>
      </p:sp>
      <p:sp>
        <p:nvSpPr>
          <p:cNvPr id="5" name="文本框 18">
            <a:extLst>
              <a:ext uri="{FF2B5EF4-FFF2-40B4-BE49-F238E27FC236}">
                <a16:creationId xmlns:a16="http://schemas.microsoft.com/office/drawing/2014/main" id="{0FCFC0A2-38C5-4666-A02A-973ED3D662D9}"/>
              </a:ext>
            </a:extLst>
          </p:cNvPr>
          <p:cNvSpPr txBox="1"/>
          <p:nvPr/>
        </p:nvSpPr>
        <p:spPr>
          <a:xfrm>
            <a:off x="8420032" y="205275"/>
            <a:ext cx="1996042" cy="461665"/>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2400" b="1" dirty="0">
                <a:solidFill>
                  <a:schemeClr val="bg1"/>
                </a:solidFill>
                <a:latin typeface="Century Gothic" panose="020B0502020202020204" pitchFamily="34" charset="0"/>
              </a:rPr>
              <a:t>Scenario 2</a:t>
            </a:r>
          </a:p>
        </p:txBody>
      </p:sp>
    </p:spTree>
    <p:extLst>
      <p:ext uri="{BB962C8B-B14F-4D97-AF65-F5344CB8AC3E}">
        <p14:creationId xmlns:p14="http://schemas.microsoft.com/office/powerpoint/2010/main" val="33028652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cxnSpLocks/>
          </p:cNvCxnSpPr>
          <p:nvPr/>
        </p:nvCxnSpPr>
        <p:spPr>
          <a:xfrm flipH="1">
            <a:off x="6052622" y="0"/>
            <a:ext cx="54691"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p:cNvCxnSpPr>
          <p:nvPr/>
        </p:nvCxnSpPr>
        <p:spPr>
          <a:xfrm>
            <a:off x="0" y="590306"/>
            <a:ext cx="4769374" cy="206526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p:cNvCxnSpPr>
          <p:nvPr/>
        </p:nvCxnSpPr>
        <p:spPr>
          <a:xfrm flipV="1">
            <a:off x="879676" y="4861560"/>
            <a:ext cx="4326109" cy="19964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6905605" y="3390900"/>
            <a:ext cx="5286395" cy="11695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a:off x="7321959" y="4126230"/>
            <a:ext cx="4870041" cy="273177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flipV="1">
            <a:off x="7332097" y="1553251"/>
            <a:ext cx="4859903" cy="1102319"/>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a:off x="3040644" y="0"/>
            <a:ext cx="2158994"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flipV="1">
            <a:off x="6905604" y="0"/>
            <a:ext cx="2235944"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flipV="1">
            <a:off x="0" y="3390897"/>
            <a:ext cx="5195866" cy="84543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cxnSpLocks/>
          </p:cNvCxnSpPr>
          <p:nvPr/>
        </p:nvCxnSpPr>
        <p:spPr>
          <a:xfrm>
            <a:off x="6052617" y="4861560"/>
            <a:ext cx="1273324" cy="19964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rot="4618794">
            <a:off x="704415" y="4686300"/>
            <a:ext cx="350520" cy="350520"/>
          </a:xfrm>
          <a:prstGeom prst="triangle">
            <a:avLst>
              <a:gd name="adj" fmla="val 3985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15846274">
            <a:off x="11816924" y="2268724"/>
            <a:ext cx="171058" cy="171058"/>
          </a:xfrm>
          <a:prstGeom prst="triangle">
            <a:avLst/>
          </a:prstGeom>
          <a:solidFill>
            <a:srgbClr val="FED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13354789">
            <a:off x="10651707" y="669566"/>
            <a:ext cx="383872" cy="38387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8100000">
            <a:off x="1940981" y="1148347"/>
            <a:ext cx="249666" cy="24966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18">
            <a:extLst>
              <a:ext uri="{FF2B5EF4-FFF2-40B4-BE49-F238E27FC236}">
                <a16:creationId xmlns:a16="http://schemas.microsoft.com/office/drawing/2014/main" id="{115D0F91-84F6-4206-A11F-6EF9A5DAAFCE}"/>
              </a:ext>
            </a:extLst>
          </p:cNvPr>
          <p:cNvSpPr txBox="1"/>
          <p:nvPr/>
        </p:nvSpPr>
        <p:spPr>
          <a:xfrm>
            <a:off x="1627042" y="463030"/>
            <a:ext cx="8960542" cy="584775"/>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3200" b="1" dirty="0">
                <a:highlight>
                  <a:srgbClr val="FFFF00"/>
                </a:highlight>
                <a:latin typeface="Century Gothic" panose="020B0502020202020204" pitchFamily="34" charset="0"/>
              </a:rPr>
              <a:t>Result for Scenario 1&amp;3 for 3 directional play</a:t>
            </a:r>
          </a:p>
        </p:txBody>
      </p:sp>
      <p:pic>
        <p:nvPicPr>
          <p:cNvPr id="3" name="Picture 2" descr="A screenshot of a cell phone&#10;&#10;Description automatically generated">
            <a:extLst>
              <a:ext uri="{FF2B5EF4-FFF2-40B4-BE49-F238E27FC236}">
                <a16:creationId xmlns:a16="http://schemas.microsoft.com/office/drawing/2014/main" id="{5E777174-F2BC-4474-9867-BCA3AFD45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3" y="1501086"/>
            <a:ext cx="6970900" cy="5071526"/>
          </a:xfrm>
          <a:prstGeom prst="rect">
            <a:avLst/>
          </a:prstGeom>
        </p:spPr>
      </p:pic>
    </p:spTree>
    <p:extLst>
      <p:ext uri="{BB962C8B-B14F-4D97-AF65-F5344CB8AC3E}">
        <p14:creationId xmlns:p14="http://schemas.microsoft.com/office/powerpoint/2010/main" val="1974478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cxnSpLocks/>
          </p:cNvCxnSpPr>
          <p:nvPr/>
        </p:nvCxnSpPr>
        <p:spPr>
          <a:xfrm flipH="1">
            <a:off x="6052622" y="0"/>
            <a:ext cx="54691"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p:cNvCxnSpPr>
          <p:nvPr/>
        </p:nvCxnSpPr>
        <p:spPr>
          <a:xfrm>
            <a:off x="0" y="590306"/>
            <a:ext cx="4769374" cy="206526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p:cNvCxnSpPr>
          <p:nvPr/>
        </p:nvCxnSpPr>
        <p:spPr>
          <a:xfrm flipV="1">
            <a:off x="879676" y="4861560"/>
            <a:ext cx="4326109" cy="19964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6905605" y="3390900"/>
            <a:ext cx="5286395" cy="116952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a:off x="7321959" y="4126230"/>
            <a:ext cx="4870041" cy="273177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flipV="1">
            <a:off x="7332097" y="1553251"/>
            <a:ext cx="4859903" cy="1102319"/>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a:off x="3040644" y="0"/>
            <a:ext cx="2158994"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flipV="1">
            <a:off x="6905604" y="0"/>
            <a:ext cx="2235944" cy="19202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flipV="1">
            <a:off x="0" y="3390897"/>
            <a:ext cx="5195866" cy="84543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cxnSpLocks/>
          </p:cNvCxnSpPr>
          <p:nvPr/>
        </p:nvCxnSpPr>
        <p:spPr>
          <a:xfrm>
            <a:off x="6052617" y="4861560"/>
            <a:ext cx="1273324" cy="199644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rot="4618794">
            <a:off x="4095411" y="3380520"/>
            <a:ext cx="350520" cy="350520"/>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15846274">
            <a:off x="6380510" y="2267671"/>
            <a:ext cx="171058" cy="171058"/>
          </a:xfrm>
          <a:prstGeom prst="triangle">
            <a:avLst/>
          </a:prstGeom>
          <a:solidFill>
            <a:srgbClr val="FED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13354789">
            <a:off x="6545301" y="1172585"/>
            <a:ext cx="383872" cy="38387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8100000">
            <a:off x="4710261" y="1442322"/>
            <a:ext cx="249666" cy="24966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18">
            <a:extLst>
              <a:ext uri="{FF2B5EF4-FFF2-40B4-BE49-F238E27FC236}">
                <a16:creationId xmlns:a16="http://schemas.microsoft.com/office/drawing/2014/main" id="{115D0F91-84F6-4206-A11F-6EF9A5DAAFCE}"/>
              </a:ext>
            </a:extLst>
          </p:cNvPr>
          <p:cNvSpPr txBox="1"/>
          <p:nvPr/>
        </p:nvSpPr>
        <p:spPr>
          <a:xfrm>
            <a:off x="1519250" y="271462"/>
            <a:ext cx="2907671" cy="592332"/>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3200" b="1" dirty="0">
                <a:solidFill>
                  <a:schemeClr val="bg1"/>
                </a:solidFill>
                <a:latin typeface="Century Gothic" panose="020B0502020202020204" pitchFamily="34" charset="0"/>
              </a:rPr>
              <a:t>Limitations</a:t>
            </a:r>
          </a:p>
        </p:txBody>
      </p:sp>
      <p:sp>
        <p:nvSpPr>
          <p:cNvPr id="21" name="矩形 24">
            <a:extLst>
              <a:ext uri="{FF2B5EF4-FFF2-40B4-BE49-F238E27FC236}">
                <a16:creationId xmlns:a16="http://schemas.microsoft.com/office/drawing/2014/main" id="{745D19A4-96DB-4DBD-8F73-D6680BABFE69}"/>
              </a:ext>
            </a:extLst>
          </p:cNvPr>
          <p:cNvSpPr/>
          <p:nvPr/>
        </p:nvSpPr>
        <p:spPr>
          <a:xfrm>
            <a:off x="243841" y="1039448"/>
            <a:ext cx="5575617" cy="554709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altLang="zh-CN" b="1" dirty="0">
                <a:solidFill>
                  <a:schemeClr val="tx1"/>
                </a:solidFill>
              </a:rPr>
              <a:t>Our code randomly simulates a striker’s moves instead of using a large real dataset since the datasets available are quite small and have only 3 directions</a:t>
            </a:r>
          </a:p>
          <a:p>
            <a:pPr marL="285750" indent="-285750">
              <a:buFont typeface="Wingdings" panose="05000000000000000000" pitchFamily="2" charset="2"/>
              <a:buChar char="q"/>
            </a:pPr>
            <a:endParaRPr lang="en-US" altLang="zh-CN" b="1" dirty="0">
              <a:solidFill>
                <a:schemeClr val="tx1"/>
              </a:solidFill>
            </a:endParaRPr>
          </a:p>
          <a:p>
            <a:pPr marL="285750" indent="-285750">
              <a:buFont typeface="Wingdings" panose="05000000000000000000" pitchFamily="2" charset="2"/>
              <a:buChar char="q"/>
            </a:pPr>
            <a:r>
              <a:rPr lang="en-US" altLang="zh-CN" b="1" dirty="0">
                <a:solidFill>
                  <a:schemeClr val="tx1"/>
                </a:solidFill>
              </a:rPr>
              <a:t>Historic moves may not be a true representation of future striker’s move  </a:t>
            </a:r>
          </a:p>
          <a:p>
            <a:pPr marL="285750" indent="-285750">
              <a:buFont typeface="Wingdings" panose="05000000000000000000" pitchFamily="2" charset="2"/>
              <a:buChar char="q"/>
            </a:pPr>
            <a:endParaRPr lang="en-US" altLang="zh-CN" b="1" dirty="0">
              <a:solidFill>
                <a:schemeClr val="tx1"/>
              </a:solidFill>
            </a:endParaRPr>
          </a:p>
          <a:p>
            <a:pPr marL="285750" indent="-285750">
              <a:buFont typeface="Wingdings" panose="05000000000000000000" pitchFamily="2" charset="2"/>
              <a:buChar char="q"/>
            </a:pPr>
            <a:r>
              <a:rPr lang="en-US" altLang="zh-CN" b="1" dirty="0">
                <a:solidFill>
                  <a:schemeClr val="tx1"/>
                </a:solidFill>
              </a:rPr>
              <a:t>Striker’s kicking direction is randomly simulated, but in reality, strikers may change their strategy based on Goalie’s past behavior</a:t>
            </a:r>
          </a:p>
          <a:p>
            <a:pPr marL="285750" indent="-285750">
              <a:buFont typeface="Wingdings" panose="05000000000000000000" pitchFamily="2" charset="2"/>
              <a:buChar char="q"/>
            </a:pPr>
            <a:endParaRPr lang="en-US" altLang="zh-CN" b="1" dirty="0">
              <a:solidFill>
                <a:schemeClr val="tx1"/>
              </a:solidFill>
            </a:endParaRPr>
          </a:p>
          <a:p>
            <a:pPr marL="285750" indent="-285750">
              <a:buFont typeface="Wingdings" panose="05000000000000000000" pitchFamily="2" charset="2"/>
              <a:buChar char="q"/>
            </a:pPr>
            <a:r>
              <a:rPr lang="en-US" altLang="zh-CN" b="1" dirty="0">
                <a:solidFill>
                  <a:schemeClr val="tx1"/>
                </a:solidFill>
              </a:rPr>
              <a:t>A player’s shooting leg could affect the direction of the kick (e.g. Players using their right leg could favor kicking to the left). We are currently trying to incorporate this into our code, however, the data available for this is minimal and our assumptions are based on re-sampling of the limited csv data that is available</a:t>
            </a:r>
          </a:p>
        </p:txBody>
      </p:sp>
      <p:sp>
        <p:nvSpPr>
          <p:cNvPr id="22" name="文本框 18">
            <a:extLst>
              <a:ext uri="{FF2B5EF4-FFF2-40B4-BE49-F238E27FC236}">
                <a16:creationId xmlns:a16="http://schemas.microsoft.com/office/drawing/2014/main" id="{4643A431-A9F2-46A4-A885-B99F5D019D00}"/>
              </a:ext>
            </a:extLst>
          </p:cNvPr>
          <p:cNvSpPr txBox="1"/>
          <p:nvPr/>
        </p:nvSpPr>
        <p:spPr>
          <a:xfrm>
            <a:off x="7790630" y="275901"/>
            <a:ext cx="2701836" cy="584775"/>
          </a:xfrm>
          <a:prstGeom prst="rect">
            <a:avLst/>
          </a:prstGeom>
          <a:solidFill>
            <a:schemeClr val="accent2">
              <a:alpha val="81000"/>
            </a:schemeClr>
          </a:solidFill>
          <a:effectLst>
            <a:outerShdw blurRad="50800" dist="38100" dir="5400000" algn="t" rotWithShape="0">
              <a:prstClr val="black">
                <a:alpha val="40000"/>
              </a:prstClr>
            </a:outerShdw>
          </a:effectLst>
        </p:spPr>
        <p:txBody>
          <a:bodyPr wrap="square" rtlCol="0">
            <a:spAutoFit/>
          </a:bodyPr>
          <a:lstStyle/>
          <a:p>
            <a:pPr algn="ctr"/>
            <a:r>
              <a:rPr lang="en-US" altLang="zh-CN" sz="3200" b="1" dirty="0">
                <a:solidFill>
                  <a:schemeClr val="bg1"/>
                </a:solidFill>
                <a:latin typeface="Century Gothic" panose="020B0502020202020204" pitchFamily="34" charset="0"/>
              </a:rPr>
              <a:t>Future Work</a:t>
            </a:r>
          </a:p>
        </p:txBody>
      </p:sp>
      <p:sp>
        <p:nvSpPr>
          <p:cNvPr id="20" name="矩形 24">
            <a:extLst>
              <a:ext uri="{FF2B5EF4-FFF2-40B4-BE49-F238E27FC236}">
                <a16:creationId xmlns:a16="http://schemas.microsoft.com/office/drawing/2014/main" id="{2A1E0F4A-A7CF-47E6-83A5-4CAFDBAF8619}"/>
              </a:ext>
            </a:extLst>
          </p:cNvPr>
          <p:cNvSpPr/>
          <p:nvPr/>
        </p:nvSpPr>
        <p:spPr>
          <a:xfrm>
            <a:off x="6340477" y="1039448"/>
            <a:ext cx="5607684" cy="554265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We are considering adding a few cases to our code:</a:t>
            </a:r>
          </a:p>
          <a:p>
            <a:endParaRPr lang="en-US" altLang="zh-CN" b="1" dirty="0">
              <a:solidFill>
                <a:schemeClr val="tx1"/>
              </a:solidFill>
            </a:endParaRPr>
          </a:p>
          <a:p>
            <a:pPr marL="342900" indent="-342900">
              <a:buFont typeface="Wingdings" panose="05000000000000000000" pitchFamily="2" charset="2"/>
              <a:buChar char="q"/>
            </a:pPr>
            <a:r>
              <a:rPr lang="en-US" altLang="zh-CN" b="1" dirty="0">
                <a:solidFill>
                  <a:schemeClr val="tx1"/>
                </a:solidFill>
              </a:rPr>
              <a:t>Increase the number of directions from 3 (Left, Middle, Right) to either 8 or 9 (Left Top, Left Mid, Left Bottom, Middle Top, Middle (Middle Mid, Middle Bottom), Right Top, Right Mid, Right Bottom)</a:t>
            </a:r>
          </a:p>
          <a:p>
            <a:pPr marL="342900" indent="-342900">
              <a:buFont typeface="Wingdings" panose="05000000000000000000" pitchFamily="2" charset="2"/>
              <a:buChar char="q"/>
            </a:pPr>
            <a:endParaRPr lang="en-US" altLang="zh-CN" b="1" dirty="0">
              <a:solidFill>
                <a:schemeClr val="tx1"/>
              </a:solidFill>
            </a:endParaRPr>
          </a:p>
          <a:p>
            <a:pPr marL="342900" indent="-342900">
              <a:buFont typeface="Wingdings" panose="05000000000000000000" pitchFamily="2" charset="2"/>
              <a:buChar char="q"/>
            </a:pPr>
            <a:r>
              <a:rPr lang="en-US" altLang="zh-CN" b="1" dirty="0">
                <a:solidFill>
                  <a:schemeClr val="tx1"/>
                </a:solidFill>
              </a:rPr>
              <a:t>Goalie jumps based on team/player tendency, including striker kick speed and goalie reaction time</a:t>
            </a:r>
          </a:p>
          <a:p>
            <a:endParaRPr lang="en-US" altLang="zh-CN" b="1" dirty="0">
              <a:solidFill>
                <a:schemeClr val="tx1"/>
              </a:solidFill>
            </a:endParaRPr>
          </a:p>
          <a:p>
            <a:pPr marL="342900" indent="-342900">
              <a:buFont typeface="Wingdings" panose="05000000000000000000" pitchFamily="2" charset="2"/>
              <a:buChar char="q"/>
            </a:pPr>
            <a:r>
              <a:rPr lang="en-US" altLang="zh-CN" b="1" dirty="0">
                <a:solidFill>
                  <a:schemeClr val="tx1"/>
                </a:solidFill>
              </a:rPr>
              <a:t>Create two teams, run a penalty shootout scenario and select the winning team</a:t>
            </a:r>
          </a:p>
          <a:p>
            <a:pPr marL="342900" indent="-342900">
              <a:buFont typeface="Wingdings" panose="05000000000000000000" pitchFamily="2" charset="2"/>
              <a:buChar char="q"/>
            </a:pPr>
            <a:endParaRPr lang="en-US" altLang="zh-CN" b="1" dirty="0">
              <a:solidFill>
                <a:schemeClr val="tx1"/>
              </a:solidFill>
            </a:endParaRPr>
          </a:p>
          <a:p>
            <a:pPr marL="342900" indent="-342900">
              <a:buFont typeface="Wingdings" panose="05000000000000000000" pitchFamily="2" charset="2"/>
              <a:buChar char="q"/>
            </a:pPr>
            <a:r>
              <a:rPr lang="en-US" altLang="zh-CN" b="1" dirty="0">
                <a:solidFill>
                  <a:schemeClr val="tx1"/>
                </a:solidFill>
              </a:rPr>
              <a:t>Consider cases where the striker misses the penalty irrespective of direction (striker kicks outside the goal/hits the post)</a:t>
            </a:r>
          </a:p>
        </p:txBody>
      </p:sp>
    </p:spTree>
    <p:extLst>
      <p:ext uri="{BB962C8B-B14F-4D97-AF65-F5344CB8AC3E}">
        <p14:creationId xmlns:p14="http://schemas.microsoft.com/office/powerpoint/2010/main" val="17615279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0" y="4037764"/>
            <a:ext cx="12192000" cy="2820236"/>
          </a:xfrm>
          <a:prstGeom prst="rect">
            <a:avLst/>
          </a:prstGeom>
          <a:gradFill>
            <a:gsLst>
              <a:gs pos="0">
                <a:srgbClr val="163048"/>
              </a:gs>
              <a:gs pos="100000">
                <a:srgbClr val="09161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3499385" y="2820236"/>
            <a:ext cx="5352812" cy="2308324"/>
          </a:xfrm>
          <a:prstGeom prst="rect">
            <a:avLst/>
          </a:prstGeom>
          <a:noFill/>
        </p:spPr>
        <p:txBody>
          <a:bodyPr wrap="none" rtlCol="0">
            <a:spAutoFit/>
          </a:bodyPr>
          <a:lstStyle/>
          <a:p>
            <a:r>
              <a:rPr lang="en-US" altLang="zh-CN" sz="7200" b="1" dirty="0">
                <a:solidFill>
                  <a:srgbClr val="152E44"/>
                </a:solidFill>
                <a:latin typeface="+mn-ea"/>
              </a:rPr>
              <a:t>Thank You!</a:t>
            </a:r>
          </a:p>
          <a:p>
            <a:endParaRPr lang="zh-CN" altLang="en-US" sz="7200" b="1" dirty="0">
              <a:solidFill>
                <a:srgbClr val="152E44"/>
              </a:solidFill>
              <a:latin typeface="+mn-ea"/>
            </a:endParaRPr>
          </a:p>
        </p:txBody>
      </p:sp>
      <p:sp>
        <p:nvSpPr>
          <p:cNvPr id="2" name="等腰三角形 1"/>
          <p:cNvSpPr/>
          <p:nvPr/>
        </p:nvSpPr>
        <p:spPr>
          <a:xfrm>
            <a:off x="24712" y="2708425"/>
            <a:ext cx="907071" cy="1329339"/>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a:off x="973785" y="3288666"/>
            <a:ext cx="944288" cy="749098"/>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1922324" y="3463070"/>
            <a:ext cx="1046741" cy="574694"/>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a:off x="9793576" y="3463070"/>
            <a:ext cx="791847" cy="574694"/>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a:off x="10649822" y="3463070"/>
            <a:ext cx="791847" cy="574694"/>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11419800" y="2757609"/>
            <a:ext cx="772200" cy="128015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5781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2014书籍报告">
      <a:dk1>
        <a:sysClr val="windowText" lastClr="000000"/>
      </a:dk1>
      <a:lt1>
        <a:sysClr val="window" lastClr="FFFFFF"/>
      </a:lt1>
      <a:dk2>
        <a:srgbClr val="44546A"/>
      </a:dk2>
      <a:lt2>
        <a:srgbClr val="E7E6E6"/>
      </a:lt2>
      <a:accent1>
        <a:srgbClr val="891917"/>
      </a:accent1>
      <a:accent2>
        <a:srgbClr val="B12725"/>
      </a:accent2>
      <a:accent3>
        <a:srgbClr val="F58E2E"/>
      </a:accent3>
      <a:accent4>
        <a:srgbClr val="05BAC8"/>
      </a:accent4>
      <a:accent5>
        <a:srgbClr val="1A92A2"/>
      </a:accent5>
      <a:accent6>
        <a:srgbClr val="21AB82"/>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spcFirstLastPara="0" vert="horz" wrap="square" lIns="662666" tIns="761613" rIns="662666" bIns="813735" numCol="1" spcCol="1270" anchor="ctr" anchorCtr="0">
        <a:noAutofit/>
      </a:bodyPr>
      <a:lstStyle>
        <a:defPPr algn="ctr" defTabSz="2222500">
          <a:lnSpc>
            <a:spcPct val="90000"/>
          </a:lnSpc>
          <a:spcBef>
            <a:spcPct val="0"/>
          </a:spcBef>
          <a:spcAft>
            <a:spcPct val="35000"/>
          </a:spcAft>
          <a:defRPr sz="5000" kern="120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4425</TotalTime>
  <Words>636</Words>
  <Application>Microsoft Office PowerPoint</Application>
  <PresentationFormat>Widescreen</PresentationFormat>
  <Paragraphs>60</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微软雅黑</vt:lpstr>
      <vt:lpstr>Arial</vt:lpstr>
      <vt:lpstr>Calibri</vt:lpstr>
      <vt:lpstr>Century Gothic</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SIMON</dc:creator>
  <cp:lastModifiedBy>Samuel John</cp:lastModifiedBy>
  <cp:revision>417</cp:revision>
  <dcterms:created xsi:type="dcterms:W3CDTF">2013-12-03T13:52:46Z</dcterms:created>
  <dcterms:modified xsi:type="dcterms:W3CDTF">2018-11-30T09:35:58Z</dcterms:modified>
</cp:coreProperties>
</file>