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buNone/>
            </a:pPr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buNone/>
            </a:pPr>
            <a:fld id="{4D42D17A-B4B1-4E6C-82C2-E92C35E1D5E0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B16E7C30-F6F9-4413-B570-ADF1093AA0A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31648770-FBA6-4B6B-B3A5-4BACE6D0271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76CD64A6-B0B3-418D-AB9D-ECC1D965A3A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41A54715-E4C7-45A6-88AC-1381E0E3010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E448A1E7-ACAA-4528-AC8F-0C2EB4F5126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97785E88-C5A8-4BD0-A483-3277EC0A804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7DB3D1D5-D410-43F0-BB72-8473EC7916B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A150A216-32CB-4546-A1D7-1212E3534BB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9F7F7356-08A8-4750-8EA1-C58671E9804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69B500C3-C122-4631-B33E-0925DAC9379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3D4993F1-CE2D-4E6E-9B19-598688DC051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B653DB1B-728B-49F9-814F-BA95C7A29A7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0CAE9190-6587-42F5-8137-59660CB7E1D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838080" y="1190880"/>
            <a:ext cx="10515240" cy="240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838080" y="3820320"/>
            <a:ext cx="10515240" cy="240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838080" y="1190880"/>
            <a:ext cx="5131080" cy="240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26200" y="1190880"/>
            <a:ext cx="5131080" cy="240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38080" y="3820320"/>
            <a:ext cx="5131080" cy="240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26200" y="3820320"/>
            <a:ext cx="5131080" cy="240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838080" y="1190880"/>
            <a:ext cx="3385800" cy="240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93440" y="1190880"/>
            <a:ext cx="3385800" cy="240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7949160" y="1190880"/>
            <a:ext cx="3385800" cy="240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838080" y="3820320"/>
            <a:ext cx="3385800" cy="240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93440" y="3820320"/>
            <a:ext cx="3385800" cy="240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7949160" y="3820320"/>
            <a:ext cx="3385800" cy="240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838080" y="1190880"/>
            <a:ext cx="10515240" cy="503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838080" y="1190880"/>
            <a:ext cx="10515240" cy="503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838080" y="1190880"/>
            <a:ext cx="5131080" cy="503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26200" y="1190880"/>
            <a:ext cx="5131080" cy="503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321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190880"/>
            <a:ext cx="5131080" cy="240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190880"/>
            <a:ext cx="5131080" cy="503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838080" y="3820320"/>
            <a:ext cx="5131080" cy="240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190880"/>
            <a:ext cx="10515240" cy="503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190880"/>
            <a:ext cx="5131080" cy="503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190880"/>
            <a:ext cx="5131080" cy="240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26200" y="3820320"/>
            <a:ext cx="5131080" cy="240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190880"/>
            <a:ext cx="5131080" cy="240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26200" y="1190880"/>
            <a:ext cx="5131080" cy="240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838080" y="3820320"/>
            <a:ext cx="10515240" cy="240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838080" y="1190880"/>
            <a:ext cx="10515240" cy="240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838080" y="3820320"/>
            <a:ext cx="10515240" cy="240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838080" y="1190880"/>
            <a:ext cx="5131080" cy="240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26200" y="1190880"/>
            <a:ext cx="5131080" cy="240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838080" y="3820320"/>
            <a:ext cx="5131080" cy="240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26200" y="3820320"/>
            <a:ext cx="5131080" cy="240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838080" y="1190880"/>
            <a:ext cx="3385800" cy="240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93440" y="1190880"/>
            <a:ext cx="3385800" cy="240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7949160" y="1190880"/>
            <a:ext cx="3385800" cy="240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838080" y="3820320"/>
            <a:ext cx="3385800" cy="240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93440" y="3820320"/>
            <a:ext cx="3385800" cy="240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7949160" y="3820320"/>
            <a:ext cx="3385800" cy="240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190880"/>
            <a:ext cx="10515240" cy="503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838080" y="1190880"/>
            <a:ext cx="5131080" cy="503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26200" y="1190880"/>
            <a:ext cx="5131080" cy="503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321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838080" y="1190880"/>
            <a:ext cx="5131080" cy="240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26200" y="1190880"/>
            <a:ext cx="5131080" cy="503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838080" y="3820320"/>
            <a:ext cx="5131080" cy="240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838080" y="1190880"/>
            <a:ext cx="5131080" cy="503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26200" y="1190880"/>
            <a:ext cx="5131080" cy="240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26200" y="3820320"/>
            <a:ext cx="5131080" cy="240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38080" y="1190880"/>
            <a:ext cx="5131080" cy="240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26200" y="1190880"/>
            <a:ext cx="5131080" cy="240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838080" y="3820320"/>
            <a:ext cx="10515240" cy="240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/>
          <p:cNvPicPr/>
          <p:nvPr/>
        </p:nvPicPr>
        <p:blipFill>
          <a:blip r:embed="rId14"/>
          <a:stretch/>
        </p:blipFill>
        <p:spPr>
          <a:xfrm>
            <a:off x="0" y="0"/>
            <a:ext cx="837720" cy="548280"/>
          </a:xfrm>
          <a:prstGeom prst="rect">
            <a:avLst/>
          </a:prstGeom>
          <a:ln w="0">
            <a:noFill/>
          </a:ln>
        </p:spPr>
      </p:pic>
      <p:pic>
        <p:nvPicPr>
          <p:cNvPr id="8" name="Picture 7" descr="A picture containing calendar&#10;&#10;Description automatically generated"/>
          <p:cNvPicPr/>
          <p:nvPr/>
        </p:nvPicPr>
        <p:blipFill>
          <a:blip r:embed="rId15"/>
          <a:stretch/>
        </p:blipFill>
        <p:spPr>
          <a:xfrm>
            <a:off x="11476080" y="18000"/>
            <a:ext cx="693000" cy="6937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1" strike="noStrike" spc="-1">
                <a:solidFill>
                  <a:srgbClr val="00206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3200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2B5FF3"/>
                </a:solidFill>
                <a:latin typeface="Calibri"/>
              </a:rPr>
              <a:t>VIII Semester, Department of ISE, RNSIT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2B5FF3"/>
                </a:solidFill>
                <a:latin typeface="Calibri"/>
              </a:rPr>
              <a:t>2021 - 2022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10382179-1FF1-4B3B-8491-9D65E45DD0E6}" type="slidenum">
              <a:rPr lang="en-US" sz="1200" b="1" strike="noStrike" spc="-1">
                <a:solidFill>
                  <a:srgbClr val="2B5FF3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6" descr="Logo, company name&#10;&#10;Description automatically generated"/>
          <p:cNvPicPr/>
          <p:nvPr/>
        </p:nvPicPr>
        <p:blipFill>
          <a:blip r:embed="rId14"/>
          <a:stretch/>
        </p:blipFill>
        <p:spPr>
          <a:xfrm>
            <a:off x="0" y="0"/>
            <a:ext cx="837720" cy="548280"/>
          </a:xfrm>
          <a:prstGeom prst="rect">
            <a:avLst/>
          </a:prstGeom>
          <a:ln w="0">
            <a:noFill/>
          </a:ln>
        </p:spPr>
      </p:pic>
      <p:pic>
        <p:nvPicPr>
          <p:cNvPr id="44" name="Picture 7" descr="A picture containing calendar&#10;&#10;Description automatically generated"/>
          <p:cNvPicPr/>
          <p:nvPr/>
        </p:nvPicPr>
        <p:blipFill>
          <a:blip r:embed="rId15"/>
          <a:stretch/>
        </p:blipFill>
        <p:spPr>
          <a:xfrm>
            <a:off x="11476080" y="18000"/>
            <a:ext cx="693000" cy="69372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00206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838080" y="1190880"/>
            <a:ext cx="10515240" cy="5033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3200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2B5FF3"/>
                </a:solidFill>
                <a:latin typeface="Calibri"/>
              </a:rPr>
              <a:t>VIII Semester, Department of ISE, RNSIT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2B5FF3"/>
                </a:solidFill>
                <a:latin typeface="Calibri"/>
              </a:rPr>
              <a:t>2021 - 2022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5B7C5ACC-DAF1-4EFD-952C-27D16E73EB2E}" type="slidenum">
              <a:rPr lang="en-US" sz="1200" b="1" strike="noStrike" spc="-1">
                <a:solidFill>
                  <a:srgbClr val="2B5FF3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0" y="2247480"/>
            <a:ext cx="12191760" cy="1285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3400" b="1" i="1" strike="noStrike" spc="-1">
                <a:solidFill>
                  <a:srgbClr val="FF0000"/>
                </a:solidFill>
                <a:latin typeface="Calibri Light"/>
              </a:rPr>
              <a:t>IRIS FLOWER DATASET CLASSIFICATION  </a:t>
            </a:r>
            <a:br/>
            <a:endParaRPr lang="en-US" sz="3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3867120" y="3426480"/>
            <a:ext cx="4748760" cy="824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C00000"/>
                </a:solidFill>
                <a:latin typeface="Times New Roman"/>
              </a:rPr>
              <a:t>Candidate Name:S.Sumanth</a:t>
            </a:r>
            <a:endParaRPr lang="en-IN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66"/>
                </a:solidFill>
                <a:latin typeface="Times New Roman"/>
              </a:rPr>
              <a:t>USN: 1RN18IS088</a:t>
            </a:r>
            <a:endParaRPr lang="en-IN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C00000"/>
                </a:solidFill>
                <a:latin typeface="Times New Roman"/>
              </a:rPr>
              <a:t>Candidate Name:Saloni Kumari</a:t>
            </a:r>
            <a:endParaRPr lang="en-IN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66"/>
                </a:solidFill>
                <a:latin typeface="Times New Roman"/>
              </a:rPr>
              <a:t>USN: 1RN18IS090</a:t>
            </a:r>
            <a:endParaRPr lang="en-IN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94" name="Rectangle 6"/>
          <p:cNvSpPr/>
          <p:nvPr/>
        </p:nvSpPr>
        <p:spPr>
          <a:xfrm>
            <a:off x="0" y="-24840"/>
            <a:ext cx="12191760" cy="1004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000066"/>
                </a:solidFill>
                <a:latin typeface="Times New Roman"/>
              </a:rPr>
              <a:t>RNS INSTITUTE OF TECHNOLOGY</a:t>
            </a:r>
            <a:endParaRPr lang="en-IN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2400" b="1" strike="noStrike" cap="all" spc="-1">
                <a:solidFill>
                  <a:srgbClr val="000066"/>
                </a:solidFill>
                <a:latin typeface="Times New Roman"/>
              </a:rPr>
              <a:t>BENGALURU - 98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95" name="Rectangle 7"/>
          <p:cNvSpPr/>
          <p:nvPr/>
        </p:nvSpPr>
        <p:spPr>
          <a:xfrm>
            <a:off x="0" y="983880"/>
            <a:ext cx="12191760" cy="57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C00000"/>
                </a:solidFill>
                <a:latin typeface="Times New Roman"/>
              </a:rPr>
              <a:t>DEPARTMENT OF INFORMATION SCIENCE &amp; ENGINEERING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96" name="Rectangle 8"/>
          <p:cNvSpPr/>
          <p:nvPr/>
        </p:nvSpPr>
        <p:spPr>
          <a:xfrm>
            <a:off x="2279520" y="1785960"/>
            <a:ext cx="676836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2060"/>
                </a:solidFill>
                <a:latin typeface="Times New Roman"/>
              </a:rPr>
              <a:t>Presentation on Internship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97" name="Rectangle 9"/>
          <p:cNvSpPr/>
          <p:nvPr/>
        </p:nvSpPr>
        <p:spPr>
          <a:xfrm>
            <a:off x="35640" y="5269320"/>
            <a:ext cx="512856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 dirty="0">
                <a:solidFill>
                  <a:srgbClr val="262626"/>
                </a:solidFill>
                <a:latin typeface="Times New Roman"/>
              </a:rPr>
              <a:t> Internal Guide</a:t>
            </a:r>
            <a:endParaRPr lang="en-IN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2000" b="1" spc="-1" dirty="0">
                <a:solidFill>
                  <a:srgbClr val="000066"/>
                </a:solidFill>
                <a:latin typeface="Times New Roman"/>
              </a:rPr>
              <a:t>Poonam Kumari</a:t>
            </a:r>
            <a:endParaRPr lang="en-IN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Associate Professor</a:t>
            </a:r>
            <a:r>
              <a:rPr lang="en-US" sz="1800" b="0" strike="noStrike" spc="-1" dirty="0">
                <a:solidFill>
                  <a:srgbClr val="262626"/>
                </a:solidFill>
                <a:latin typeface="Times New Roman"/>
                <a:ea typeface="Times New Roman"/>
              </a:rPr>
              <a:t>, Dept of  ISE, RNSIT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98" name="Rectangle 13"/>
          <p:cNvSpPr/>
          <p:nvPr/>
        </p:nvSpPr>
        <p:spPr>
          <a:xfrm>
            <a:off x="7037280" y="5244120"/>
            <a:ext cx="5128560" cy="94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262626"/>
                </a:solidFill>
                <a:latin typeface="Times New Roman"/>
              </a:rPr>
              <a:t>External Guide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000066"/>
                </a:solidFill>
                <a:latin typeface="Times New Roman"/>
              </a:rPr>
              <a:t>Mr. Deepak Garg</a:t>
            </a:r>
            <a:endParaRPr lang="en-IN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262626"/>
                </a:solidFill>
                <a:latin typeface="Times New Roman"/>
                <a:ea typeface="Times New Roman"/>
              </a:rPr>
              <a:t>Founder, NASTECH, Bangalore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99" name="TextBox 19"/>
          <p:cNvSpPr/>
          <p:nvPr/>
        </p:nvSpPr>
        <p:spPr>
          <a:xfrm>
            <a:off x="7777800" y="4787640"/>
            <a:ext cx="37184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00" b="1" strike="noStrike" spc="-1">
                <a:solidFill>
                  <a:srgbClr val="C00000"/>
                </a:solidFill>
                <a:latin typeface="Calibri"/>
              </a:rPr>
              <a:t>New Age Solutions Technologies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100" name="Picture 3"/>
          <p:cNvPicPr/>
          <p:nvPr/>
        </p:nvPicPr>
        <p:blipFill>
          <a:blip r:embed="rId3"/>
          <a:stretch/>
        </p:blipFill>
        <p:spPr>
          <a:xfrm>
            <a:off x="8886600" y="3632400"/>
            <a:ext cx="1371600" cy="1190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218880"/>
            <a:ext cx="10515240" cy="545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3200" b="1" strike="noStrike" spc="-1">
                <a:solidFill>
                  <a:srgbClr val="2F5597"/>
                </a:solidFill>
                <a:latin typeface="Times New Roman"/>
              </a:rPr>
              <a:t>Implementation</a:t>
            </a:r>
            <a:br/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838080" y="1190880"/>
            <a:ext cx="10515240" cy="5033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3200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2B5FF3"/>
                </a:solidFill>
                <a:latin typeface="Calibri"/>
              </a:rPr>
              <a:t>VIII Semester, Department of ISE, RNSIT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2B5FF3"/>
                </a:solidFill>
                <a:latin typeface="Calibri"/>
              </a:rPr>
              <a:t>2021 - 2022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49" name="Content Placeholder 2"/>
          <p:cNvSpPr/>
          <p:nvPr/>
        </p:nvSpPr>
        <p:spPr>
          <a:xfrm>
            <a:off x="479520" y="1044720"/>
            <a:ext cx="11232720" cy="517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F02E6D75-7DBE-4900-A2AA-D396CBA4F716}" type="slidenum">
              <a:rPr lang="en-US" sz="1200" b="1" strike="noStrike" spc="-1">
                <a:solidFill>
                  <a:srgbClr val="2B5FF3"/>
                </a:solidFill>
                <a:latin typeface="Calibri"/>
              </a:rPr>
              <a:t>10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51" name="TextBox 6"/>
          <p:cNvSpPr/>
          <p:nvPr/>
        </p:nvSpPr>
        <p:spPr>
          <a:xfrm>
            <a:off x="1370160" y="4869000"/>
            <a:ext cx="8784720" cy="64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490"/>
              </a:spcBef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Reading CSV File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152" name="Picture 151"/>
          <p:cNvPicPr/>
          <p:nvPr/>
        </p:nvPicPr>
        <p:blipFill>
          <a:blip r:embed="rId3"/>
          <a:stretch/>
        </p:blipFill>
        <p:spPr>
          <a:xfrm>
            <a:off x="540000" y="900000"/>
            <a:ext cx="10440000" cy="50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080" y="21888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3200" b="1" strike="noStrike" spc="-1">
                <a:solidFill>
                  <a:srgbClr val="2F5597"/>
                </a:solidFill>
                <a:latin typeface="Times New Roman"/>
              </a:rPr>
              <a:t>Implementation</a:t>
            </a:r>
            <a:br/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838080" y="1190880"/>
            <a:ext cx="10515240" cy="5033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3200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2B5FF3"/>
                </a:solidFill>
                <a:latin typeface="Calibri"/>
              </a:rPr>
              <a:t>VIII Semester, Department of ISE, RNSIT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2B5FF3"/>
                </a:solidFill>
                <a:latin typeface="Calibri"/>
              </a:rPr>
              <a:t>2021 - 2022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57" name="Content Placeholder 2"/>
          <p:cNvSpPr/>
          <p:nvPr/>
        </p:nvSpPr>
        <p:spPr>
          <a:xfrm>
            <a:off x="479520" y="1044720"/>
            <a:ext cx="11232720" cy="517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8165BB2F-2870-4457-B50F-394FA582EC30}" type="slidenum">
              <a:rPr lang="en-US" sz="1200" b="1" strike="noStrike" spc="-1">
                <a:solidFill>
                  <a:srgbClr val="2B5FF3"/>
                </a:solidFill>
                <a:latin typeface="Calibri"/>
              </a:rPr>
              <a:t>11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59" name="TextBox 13"/>
          <p:cNvSpPr/>
          <p:nvPr/>
        </p:nvSpPr>
        <p:spPr>
          <a:xfrm>
            <a:off x="3287520" y="4271760"/>
            <a:ext cx="4043880" cy="1918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459"/>
              </a:spcBef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59"/>
              </a:spcBef>
              <a:buNone/>
            </a:pP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59"/>
              </a:spcBef>
              <a:buNone/>
            </a:pP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59"/>
              </a:spcBef>
              <a:buNone/>
            </a:pP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4"/>
              </a:spcBef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Dataset Preparation 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>
              <a:latin typeface="Arial"/>
            </a:endParaRPr>
          </a:p>
        </p:txBody>
      </p:sp>
      <p:pic>
        <p:nvPicPr>
          <p:cNvPr id="160" name="Picture 159"/>
          <p:cNvPicPr/>
          <p:nvPr/>
        </p:nvPicPr>
        <p:blipFill>
          <a:blip r:embed="rId3"/>
          <a:stretch/>
        </p:blipFill>
        <p:spPr>
          <a:xfrm>
            <a:off x="7098480" y="843480"/>
            <a:ext cx="5501520" cy="4556520"/>
          </a:xfrm>
          <a:prstGeom prst="rect">
            <a:avLst/>
          </a:prstGeom>
          <a:ln w="0">
            <a:noFill/>
          </a:ln>
        </p:spPr>
      </p:pic>
      <p:pic>
        <p:nvPicPr>
          <p:cNvPr id="161" name="Picture 160"/>
          <p:cNvPicPr/>
          <p:nvPr/>
        </p:nvPicPr>
        <p:blipFill>
          <a:blip r:embed="rId4"/>
          <a:stretch/>
        </p:blipFill>
        <p:spPr>
          <a:xfrm>
            <a:off x="145800" y="1044720"/>
            <a:ext cx="7414200" cy="4168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838080" y="21888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3200" b="1" strike="noStrike" spc="-1">
                <a:solidFill>
                  <a:srgbClr val="2F5597"/>
                </a:solidFill>
                <a:latin typeface="Times New Roman"/>
              </a:rPr>
              <a:t>Implementation</a:t>
            </a:r>
            <a:br/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3200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2B5FF3"/>
                </a:solidFill>
                <a:latin typeface="Calibri"/>
              </a:rPr>
              <a:t>VIII Semester, Department of ISE, RNSIT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2B5FF3"/>
                </a:solidFill>
                <a:latin typeface="Calibri"/>
              </a:rPr>
              <a:t>2021 - 2022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65" name="Content Placeholder 2"/>
          <p:cNvSpPr/>
          <p:nvPr/>
        </p:nvSpPr>
        <p:spPr>
          <a:xfrm>
            <a:off x="479520" y="1044720"/>
            <a:ext cx="11232720" cy="517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E430830C-80EC-49E0-9738-6775F80CD42D}" type="slidenum">
              <a:rPr lang="en-US" sz="1200" b="1" strike="noStrike" spc="-1">
                <a:solidFill>
                  <a:srgbClr val="2B5FF3"/>
                </a:solidFill>
                <a:latin typeface="Calibri"/>
              </a:rPr>
              <a:t>12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67" name="TextBox 10"/>
          <p:cNvSpPr/>
          <p:nvPr/>
        </p:nvSpPr>
        <p:spPr>
          <a:xfrm>
            <a:off x="2303640" y="6040080"/>
            <a:ext cx="6624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459"/>
              </a:spcBef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Exploratory Data Analysis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168" name="Picture 167"/>
          <p:cNvPicPr/>
          <p:nvPr/>
        </p:nvPicPr>
        <p:blipFill>
          <a:blip r:embed="rId3"/>
          <a:stretch/>
        </p:blipFill>
        <p:spPr>
          <a:xfrm>
            <a:off x="0" y="1260000"/>
            <a:ext cx="6911280" cy="2910600"/>
          </a:xfrm>
          <a:prstGeom prst="rect">
            <a:avLst/>
          </a:prstGeom>
          <a:ln w="0">
            <a:noFill/>
          </a:ln>
        </p:spPr>
      </p:pic>
      <p:pic>
        <p:nvPicPr>
          <p:cNvPr id="169" name="Picture 168"/>
          <p:cNvPicPr/>
          <p:nvPr/>
        </p:nvPicPr>
        <p:blipFill>
          <a:blip r:embed="rId4"/>
          <a:stretch/>
        </p:blipFill>
        <p:spPr>
          <a:xfrm>
            <a:off x="6107760" y="1080000"/>
            <a:ext cx="5952240" cy="288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002060"/>
                </a:solidFill>
                <a:latin typeface="Calibri Light"/>
              </a:rPr>
              <a:t>Implementation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3200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2B5FF3"/>
                </a:solidFill>
                <a:latin typeface="Calibri"/>
              </a:rPr>
              <a:t>VIII Semester, Department of ISE, RNSIT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2B5FF3"/>
                </a:solidFill>
                <a:latin typeface="Calibri"/>
              </a:rPr>
              <a:t>2021 - 2022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E08CA8F6-5821-4621-A330-DA34BC5E224A}" type="slidenum">
              <a:rPr lang="en-US" sz="1200" b="1" strike="noStrike" spc="-1">
                <a:solidFill>
                  <a:srgbClr val="2B5FF3"/>
                </a:solidFill>
                <a:latin typeface="Calibri"/>
              </a:rPr>
              <a:t>13</a:t>
            </a:fld>
            <a:endParaRPr lang="en-IN" sz="1200" b="0" strike="noStrike" spc="-1">
              <a:latin typeface="Times New Roman"/>
            </a:endParaRPr>
          </a:p>
        </p:txBody>
      </p:sp>
      <p:pic>
        <p:nvPicPr>
          <p:cNvPr id="174" name="Picture 173"/>
          <p:cNvPicPr/>
          <p:nvPr/>
        </p:nvPicPr>
        <p:blipFill>
          <a:blip r:embed="rId2"/>
          <a:stretch/>
        </p:blipFill>
        <p:spPr>
          <a:xfrm>
            <a:off x="1723680" y="1472400"/>
            <a:ext cx="9256320" cy="4287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838080" y="21888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3200" b="1" strike="noStrike" spc="-1">
                <a:solidFill>
                  <a:srgbClr val="2F5597"/>
                </a:solidFill>
                <a:latin typeface="Times New Roman"/>
              </a:rPr>
              <a:t>Implementation</a:t>
            </a:r>
            <a:br/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3200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2B5FF3"/>
                </a:solidFill>
                <a:latin typeface="Calibri"/>
              </a:rPr>
              <a:t>VIII Semester, Department of ISE, RNSIT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2B5FF3"/>
                </a:solidFill>
                <a:latin typeface="Calibri"/>
              </a:rPr>
              <a:t>2021 - 2022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78" name="Content Placeholder 2"/>
          <p:cNvSpPr/>
          <p:nvPr/>
        </p:nvSpPr>
        <p:spPr>
          <a:xfrm>
            <a:off x="479520" y="1044720"/>
            <a:ext cx="11232720" cy="517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6D710518-D548-4263-AAEA-830A523F9706}" type="slidenum">
              <a:rPr lang="en-US" sz="1200" b="1" strike="noStrike" spc="-1">
                <a:solidFill>
                  <a:srgbClr val="2B5FF3"/>
                </a:solidFill>
                <a:latin typeface="Calibri"/>
              </a:rPr>
              <a:t>14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0" name="TextBox 6"/>
          <p:cNvSpPr/>
          <p:nvPr/>
        </p:nvSpPr>
        <p:spPr>
          <a:xfrm>
            <a:off x="51840" y="329226"/>
            <a:ext cx="12087720" cy="146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18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>
              <a:latin typeface="Arial"/>
            </a:endParaRPr>
          </a:p>
        </p:txBody>
      </p:sp>
      <p:pic>
        <p:nvPicPr>
          <p:cNvPr id="181" name="Picture 180"/>
          <p:cNvPicPr/>
          <p:nvPr/>
        </p:nvPicPr>
        <p:blipFill>
          <a:blip r:embed="rId3"/>
          <a:stretch/>
        </p:blipFill>
        <p:spPr>
          <a:xfrm>
            <a:off x="6324120" y="3209760"/>
            <a:ext cx="6095880" cy="3090240"/>
          </a:xfrm>
          <a:prstGeom prst="rect">
            <a:avLst/>
          </a:prstGeom>
          <a:ln w="0">
            <a:noFill/>
          </a:ln>
        </p:spPr>
      </p:pic>
      <p:pic>
        <p:nvPicPr>
          <p:cNvPr id="182" name="Picture 181"/>
          <p:cNvPicPr/>
          <p:nvPr/>
        </p:nvPicPr>
        <p:blipFill>
          <a:blip r:embed="rId4"/>
          <a:stretch/>
        </p:blipFill>
        <p:spPr>
          <a:xfrm>
            <a:off x="360000" y="888723"/>
            <a:ext cx="9319680" cy="2285640"/>
          </a:xfrm>
          <a:prstGeom prst="rect">
            <a:avLst/>
          </a:prstGeom>
          <a:ln w="0">
            <a:noFill/>
          </a:ln>
        </p:spPr>
      </p:pic>
      <p:sp>
        <p:nvSpPr>
          <p:cNvPr id="183" name="TextBox 182"/>
          <p:cNvSpPr txBox="1"/>
          <p:nvPr/>
        </p:nvSpPr>
        <p:spPr>
          <a:xfrm>
            <a:off x="360000" y="4105800"/>
            <a:ext cx="5580000" cy="137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800" b="0" strike="noStrike" spc="-1">
                <a:latin typeface="Arial"/>
              </a:rPr>
              <a:t>KNN regression is a non-parametric method that, in an intuitive manner, approximates the association between independent variables and the continuous outcome by averaging the observations in the same neighbourhood.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838080" y="21888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3200" b="1" strike="noStrike" spc="-1">
                <a:solidFill>
                  <a:srgbClr val="2F5597"/>
                </a:solidFill>
                <a:latin typeface="Times New Roman"/>
              </a:rPr>
              <a:t>Implementation</a:t>
            </a:r>
            <a:br/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3200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2B5FF3"/>
                </a:solidFill>
                <a:latin typeface="Calibri"/>
              </a:rPr>
              <a:t>VIII Semester, Department of ISE, RNSIT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2B5FF3"/>
                </a:solidFill>
                <a:latin typeface="Calibri"/>
              </a:rPr>
              <a:t>2021 - 2022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87" name="Content Placeholder 2"/>
          <p:cNvSpPr/>
          <p:nvPr/>
        </p:nvSpPr>
        <p:spPr>
          <a:xfrm>
            <a:off x="479520" y="1044720"/>
            <a:ext cx="11232720" cy="517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7BC1EEF7-7170-42CA-9571-36B1DBCA589E}" type="slidenum">
              <a:rPr lang="en-US" sz="1200" b="1" strike="noStrike" spc="-1">
                <a:solidFill>
                  <a:srgbClr val="2B5FF3"/>
                </a:solidFill>
                <a:latin typeface="Calibri"/>
              </a:rPr>
              <a:t>15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89" name="TextBox 6"/>
          <p:cNvSpPr/>
          <p:nvPr/>
        </p:nvSpPr>
        <p:spPr>
          <a:xfrm>
            <a:off x="51840" y="404640"/>
            <a:ext cx="12087720" cy="23068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 LOGISTIC REGRESSION </a:t>
            </a:r>
            <a:endParaRPr lang="en-IN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Logistic regression is a statistical model that in its basic form uses a logistic function to model a binary dependent variable,    although many more complex extensions exist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 dirty="0">
              <a:latin typeface="Arial"/>
            </a:endParaRPr>
          </a:p>
        </p:txBody>
      </p:sp>
      <p:pic>
        <p:nvPicPr>
          <p:cNvPr id="190" name="Picture 189"/>
          <p:cNvPicPr/>
          <p:nvPr/>
        </p:nvPicPr>
        <p:blipFill>
          <a:blip r:embed="rId3"/>
          <a:stretch/>
        </p:blipFill>
        <p:spPr>
          <a:xfrm>
            <a:off x="1440000" y="3335400"/>
            <a:ext cx="6743880" cy="2064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838080" y="21888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3200" b="1" strike="noStrike" spc="-1">
                <a:solidFill>
                  <a:srgbClr val="2F5597"/>
                </a:solidFill>
                <a:latin typeface="Times New Roman"/>
              </a:rPr>
              <a:t>Implementation</a:t>
            </a:r>
            <a:br/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3200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2B5FF3"/>
                </a:solidFill>
                <a:latin typeface="Calibri"/>
              </a:rPr>
              <a:t>VIII Semester, Department of ISE, RNSIT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2B5FF3"/>
                </a:solidFill>
                <a:latin typeface="Calibri"/>
              </a:rPr>
              <a:t>2021 - 2022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94" name="Content Placeholder 2"/>
          <p:cNvSpPr/>
          <p:nvPr/>
        </p:nvSpPr>
        <p:spPr>
          <a:xfrm>
            <a:off x="479520" y="1044720"/>
            <a:ext cx="11232720" cy="517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1752624B-D05A-4C1C-859F-95964EA71024}" type="slidenum">
              <a:rPr lang="en-US" sz="1200" b="1" strike="noStrike" spc="-1">
                <a:solidFill>
                  <a:srgbClr val="2B5FF3"/>
                </a:solidFill>
                <a:latin typeface="Calibri"/>
              </a:rPr>
              <a:t>16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96" name="TextBox 6"/>
          <p:cNvSpPr/>
          <p:nvPr/>
        </p:nvSpPr>
        <p:spPr>
          <a:xfrm>
            <a:off x="51840" y="404640"/>
            <a:ext cx="12087720" cy="202987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SVM</a:t>
            </a:r>
            <a:endParaRPr lang="en-IN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Support vector machines (SVMs) are a set of supervised learning methods used for classification, regression and outliers detection. The advantages of support vector machines are: Effective in high dimensional spaces. Still effective in cases where number of dimensions is greater than the number of samples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 dirty="0">
              <a:latin typeface="Arial"/>
            </a:endParaRPr>
          </a:p>
        </p:txBody>
      </p:sp>
      <p:pic>
        <p:nvPicPr>
          <p:cNvPr id="197" name="Picture 196"/>
          <p:cNvPicPr/>
          <p:nvPr/>
        </p:nvPicPr>
        <p:blipFill>
          <a:blip r:embed="rId3"/>
          <a:stretch/>
        </p:blipFill>
        <p:spPr>
          <a:xfrm>
            <a:off x="720000" y="2340000"/>
            <a:ext cx="9837720" cy="360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2063520" y="191520"/>
            <a:ext cx="7467120" cy="713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3200" b="1" strike="noStrike" spc="-1">
                <a:solidFill>
                  <a:srgbClr val="2F5597"/>
                </a:solidFill>
                <a:latin typeface="Times New Roman"/>
              </a:rPr>
              <a:t>RESULTS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3200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2B5FF3"/>
                </a:solidFill>
                <a:latin typeface="Calibri"/>
              </a:rPr>
              <a:t>VIII Semester, Department of ISE, RNSIT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2B5FF3"/>
                </a:solidFill>
                <a:latin typeface="Calibri"/>
              </a:rPr>
              <a:t>2021 - 2022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F26D6608-9E92-4ECF-925D-610B69F7247B}" type="slidenum">
              <a:rPr lang="en-US" sz="1200" b="1" strike="noStrike" spc="-1">
                <a:solidFill>
                  <a:srgbClr val="2B5FF3"/>
                </a:solidFill>
                <a:latin typeface="Calibri"/>
              </a:rPr>
              <a:t>17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202" name="TextBox 5"/>
          <p:cNvSpPr/>
          <p:nvPr/>
        </p:nvSpPr>
        <p:spPr>
          <a:xfrm>
            <a:off x="549427" y="934107"/>
            <a:ext cx="9360000" cy="23068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Knn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accuracy is 0.97. 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IN" sz="2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Logistic regression is 0.973333333334.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IN" sz="2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Svm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accuracy is 0.98.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2135520" y="136440"/>
            <a:ext cx="7467120" cy="713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3200" b="1" strike="noStrike" spc="-1">
                <a:solidFill>
                  <a:srgbClr val="2F5597"/>
                </a:solidFill>
                <a:latin typeface="Times New Roman"/>
              </a:rPr>
              <a:t>Conclusion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1199520" y="944640"/>
            <a:ext cx="9216720" cy="4068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7000"/>
          </a:bodyPr>
          <a:lstStyle/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The proposed model is the best substitute for the manual method where a third party is involved as the middleman and is potentially vulnerable along with it being cheaper for the end customers. 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21">
                <a:solidFill>
                  <a:srgbClr val="000000"/>
                </a:solidFill>
                <a:latin typeface="Times New Roman"/>
                <a:ea typeface="Times New Roman"/>
              </a:rPr>
              <a:t>Based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on the results, it can be concluded that such ML-driven predictions are easily comprehendible  and significant   from   a   data-analytics   point   of   view.   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When correctly implemented, a high rate of accuracy can be</a:t>
            </a:r>
            <a:r>
              <a:rPr lang="en-US" sz="2400" b="0" strike="noStrike" spc="-2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achieved.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3200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2B5FF3"/>
                </a:solidFill>
                <a:latin typeface="Calibri"/>
              </a:rPr>
              <a:t>VIII Semester, Department of ISE, RNSIT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2B5FF3"/>
                </a:solidFill>
                <a:latin typeface="Calibri"/>
              </a:rPr>
              <a:t>2021 - 2022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66E40EB2-FF85-4C62-9483-F706DB27EE43}" type="slidenum">
              <a:rPr lang="en-US" sz="1200" b="1" strike="noStrike" spc="-1">
                <a:solidFill>
                  <a:srgbClr val="2B5FF3"/>
                </a:solidFill>
                <a:latin typeface="Calibri"/>
              </a:rPr>
              <a:t>18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2135520" y="136440"/>
            <a:ext cx="7467120" cy="713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3200" b="1" strike="noStrike" spc="-1">
                <a:solidFill>
                  <a:srgbClr val="2F5597"/>
                </a:solidFill>
                <a:latin typeface="Times New Roman"/>
              </a:rPr>
              <a:t>Future Enhancements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1055520" y="944640"/>
            <a:ext cx="10080720" cy="5411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132840" indent="-2858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To make the interface more informative and user-friendly by implementing better GUI designs. 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32840" indent="-2858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Using bigger training data sets to get a more accurate estimate of the prices.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32840" indent="-2858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Implementing other machine learning algorithms which can improve the accuracy of the model.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3200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2B5FF3"/>
                </a:solidFill>
                <a:latin typeface="Calibri"/>
              </a:rPr>
              <a:t>VIII Semester, Department of ISE, RNSIT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2B5FF3"/>
                </a:solidFill>
                <a:latin typeface="Calibri"/>
              </a:rPr>
              <a:t>2021 - 2022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7A3DCFB8-39E6-4D2C-9FAC-F77E3B6FEE68}" type="slidenum">
              <a:rPr lang="en-US" sz="1200" b="1" strike="noStrike" spc="-1">
                <a:solidFill>
                  <a:srgbClr val="2B5FF3"/>
                </a:solidFill>
                <a:latin typeface="Calibri"/>
              </a:rPr>
              <a:t>19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952640" y="5364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IN" sz="3200" b="1" strike="noStrike" spc="-1">
                <a:solidFill>
                  <a:srgbClr val="2F5597"/>
                </a:solidFill>
                <a:latin typeface="Times New Roman"/>
              </a:rPr>
              <a:t>AGENDA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2152800" y="1484640"/>
            <a:ext cx="7886520" cy="4691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500"/>
          </a:bodyPr>
          <a:lstStyle/>
          <a:p>
            <a:pPr marL="355680" indent="-355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/>
              </a:rPr>
              <a:t>Abstract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55680" indent="-355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/>
              </a:rPr>
              <a:t>About the Company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55680" indent="-355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/>
              </a:rPr>
              <a:t>Introduction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55680" indent="-355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/>
              </a:rPr>
              <a:t>Requirements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55680" indent="-355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/>
              </a:rPr>
              <a:t>System Design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55680" indent="-355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/>
              </a:rPr>
              <a:t>Implementation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55680" indent="-355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Result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55680" indent="-355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/>
              </a:rPr>
              <a:t>Conclusion and Future Enhancements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55680" indent="-355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/>
              </a:rPr>
              <a:t>References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3200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2B5FF3"/>
                </a:solidFill>
                <a:latin typeface="Calibri"/>
              </a:rPr>
              <a:t>VIII Semester, Department of ISE, RNSIT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2B5FF3"/>
                </a:solidFill>
                <a:latin typeface="Calibri"/>
              </a:rPr>
              <a:t>2021 - 2022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75B0349D-EE8A-495C-B7CD-A23B8F518BB7}" type="slidenum">
              <a:rPr lang="en-US" sz="1200" b="1" strike="noStrike" spc="-1">
                <a:solidFill>
                  <a:srgbClr val="2B5FF3"/>
                </a:solidFill>
                <a:latin typeface="Calibri"/>
              </a:rPr>
              <a:t>2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199340" y="213300"/>
            <a:ext cx="9396000" cy="1203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2700" b="1" strike="noStrike" spc="-1" dirty="0">
                <a:solidFill>
                  <a:srgbClr val="2F5597"/>
                </a:solidFill>
                <a:latin typeface="Times New Roman"/>
              </a:rPr>
              <a:t>REFERENCES</a:t>
            </a:r>
            <a:br>
              <a:rPr dirty="0"/>
            </a:br>
            <a:endParaRPr lang="en-US" sz="27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1199340" y="1494000"/>
            <a:ext cx="9540360" cy="4708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</a:rPr>
              <a:t>1) Dual Spatial Attention Network for Iris Recognition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</a:rPr>
              <a:t>DOI: 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</a:rPr>
              <a:t>10.1109/WACV48630.2021.00093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</a:rPr>
              <a:t>	2) A novel fuzzy clustering method based on GA, PSO and Subtractive Clustering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</a:rPr>
              <a:t>Year: 2020, Pages: 331-337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</a:rPr>
              <a:t>DOI Bookmark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</a:rPr>
              <a:t>: 10.1109/CSCI51800.2020.00063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</a:rPr>
              <a:t>	3) A novel fuzzy clustering method based on GA, PSO and Subtractive Clustering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</a:rPr>
              <a:t>Year: 2020, Pages: 331-337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</a:rPr>
              <a:t>DOI Bookmark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</a:rPr>
              <a:t>: 10.1109/CSCI51800.2020.00063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3200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2B5FF3"/>
                </a:solidFill>
                <a:latin typeface="Calibri"/>
              </a:rPr>
              <a:t>VIII Semester, Department of ISE, RNSIT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2B5FF3"/>
                </a:solidFill>
                <a:latin typeface="Calibri"/>
              </a:rPr>
              <a:t>2021 - 2022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24D2FEAC-49CB-46AC-8BD6-64456000D9A9}" type="slidenum">
              <a:rPr lang="en-US" sz="1200" b="1" strike="noStrike" spc="-1">
                <a:solidFill>
                  <a:srgbClr val="2B5FF3"/>
                </a:solidFill>
                <a:latin typeface="Calibri"/>
              </a:rPr>
              <a:t>20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2639520" y="2458440"/>
            <a:ext cx="6552720" cy="754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4800" b="1" strike="noStrike" spc="-1">
                <a:solidFill>
                  <a:srgbClr val="000060"/>
                </a:solidFill>
                <a:latin typeface="Calibri Light"/>
              </a:rPr>
              <a:t>THANK YOU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3200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2B5FF3"/>
                </a:solidFill>
                <a:latin typeface="Calibri"/>
              </a:rPr>
              <a:t>VIII Semester, Department of ISE, RNSIT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2B5FF3"/>
                </a:solidFill>
                <a:latin typeface="Calibri"/>
              </a:rPr>
              <a:t>2021 - 2022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BE90ADAF-A43A-467B-B2B8-C439D3E2F309}" type="slidenum">
              <a:rPr lang="en-US" sz="1200" b="1" strike="noStrike" spc="-1">
                <a:solidFill>
                  <a:srgbClr val="2B5FF3"/>
                </a:solidFill>
                <a:latin typeface="Calibri"/>
              </a:rPr>
              <a:t>21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423520" y="332640"/>
            <a:ext cx="7467120" cy="1295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3200" b="1" strike="noStrike" spc="-1">
                <a:solidFill>
                  <a:srgbClr val="2F5597"/>
                </a:solidFill>
                <a:latin typeface="Times New Roman"/>
              </a:rPr>
              <a:t>ABSTRACT</a:t>
            </a:r>
            <a:br/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1199520" y="1124640"/>
            <a:ext cx="97927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Font typeface="Wingdings" panose="05000000000000000000" pitchFamily="2" charset="2"/>
              <a:buChar char="Ø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The Iris flower data set is a multivariate data set introduced by the British statistician and biologist Ronald Fisher in his 1936 paper The use of multiple measurements in taxonomic problems.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Font typeface="Wingdings" panose="05000000000000000000" pitchFamily="2" charset="2"/>
              <a:buChar char="Ø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It is sometimes called Anderson's Iris data set because Edgar Anderson collected the data to quantify the morphologic variation of Iris flowers of three related species.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Font typeface="Wingdings" panose="05000000000000000000" pitchFamily="2" charset="2"/>
              <a:buChar char="Ø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The data set consists of 50 samples from each of three species of Iris (Iris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Setosa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, Iris virginica, and Iris versicolor)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Font typeface="Wingdings" panose="05000000000000000000" pitchFamily="2" charset="2"/>
              <a:buChar char="Ø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This dataset became a typical test case for many statistical classification techniques in machine learning such as support vector machines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3200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2B5FF3"/>
                </a:solidFill>
                <a:latin typeface="Calibri"/>
              </a:rPr>
              <a:t>VIII Semester, Department of ISE, RNSIT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2B5FF3"/>
                </a:solidFill>
                <a:latin typeface="Calibri"/>
              </a:rPr>
              <a:t>2021 - 2022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82C4A737-7FB5-4661-A682-22D06187017E}" type="slidenum">
              <a:rPr lang="en-US" sz="1200" b="1" strike="noStrike" spc="-1">
                <a:solidFill>
                  <a:srgbClr val="2B5FF3"/>
                </a:solidFill>
                <a:latin typeface="Calibri"/>
              </a:rPr>
              <a:t>3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981080" y="116640"/>
            <a:ext cx="7467120" cy="1007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3200" b="1" strike="noStrike" spc="-1">
                <a:solidFill>
                  <a:srgbClr val="2F5597"/>
                </a:solidFill>
                <a:latin typeface="Times New Roman"/>
              </a:rPr>
              <a:t>About the Company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767520" y="1052640"/>
            <a:ext cx="10440720" cy="5184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7000"/>
          </a:bodyPr>
          <a:lstStyle/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6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NASTECH is formed with the purpose of bridging the gap between Academia and Industry.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6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NASTECH is one of the leading Global Certification and Training service providers for technical and management programs for educational institutions. 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6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They collaborate with educational institutes to understand their requirements and form a strategy in consultation with all stakeholders to fulfill those by skilling, reskilling and upskilling the students and faculties on new age skills and technologies.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1" strike="noStrike" spc="-1">
                <a:solidFill>
                  <a:srgbClr val="404040"/>
                </a:solidFill>
                <a:latin typeface="Times New Roman"/>
                <a:ea typeface="Times New Roman"/>
              </a:rPr>
              <a:t>    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3200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2B5FF3"/>
                </a:solidFill>
                <a:latin typeface="Calibri"/>
              </a:rPr>
              <a:t>VIII Semester, Department of ISE, RNSIT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2B5FF3"/>
                </a:solidFill>
                <a:latin typeface="Calibri"/>
              </a:rPr>
              <a:t>2021 - 2022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54C8E3E1-F3E1-4C7F-991E-784396CCEA7A}" type="slidenum">
              <a:rPr lang="en-US" sz="1200" b="1" strike="noStrike" spc="-1">
                <a:solidFill>
                  <a:srgbClr val="2B5FF3"/>
                </a:solidFill>
                <a:latin typeface="Calibri"/>
              </a:rPr>
              <a:t>4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072880" y="180000"/>
            <a:ext cx="7467120" cy="1079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3200" b="1" strike="noStrike" spc="-1">
                <a:solidFill>
                  <a:srgbClr val="2F5597"/>
                </a:solidFill>
                <a:latin typeface="Times New Roman"/>
              </a:rPr>
              <a:t>INTRODUCTION</a:t>
            </a:r>
            <a:br/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900000" y="858240"/>
            <a:ext cx="10584720" cy="5441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3200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2B5FF3"/>
                </a:solidFill>
                <a:latin typeface="Calibri"/>
              </a:rPr>
              <a:t>VIII Semester, Department of ISE, RNSIT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2B5FF3"/>
                </a:solidFill>
                <a:latin typeface="Calibri"/>
              </a:rPr>
              <a:t>2021 - 2022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67981D53-E943-4C36-85E1-66B82F640716}" type="slidenum">
              <a:rPr lang="en-US" sz="1200" b="1" strike="noStrike" spc="-1">
                <a:solidFill>
                  <a:srgbClr val="2B5FF3"/>
                </a:solidFill>
                <a:latin typeface="Calibri"/>
              </a:rPr>
              <a:t>5</a:t>
            </a:fld>
            <a:endParaRPr lang="en-IN" sz="1200" b="0" strike="noStrike" spc="-1">
              <a:latin typeface="Times New Roman"/>
            </a:endParaRPr>
          </a:p>
        </p:txBody>
      </p:sp>
      <p:pic>
        <p:nvPicPr>
          <p:cNvPr id="121" name="Picture 120"/>
          <p:cNvPicPr/>
          <p:nvPr/>
        </p:nvPicPr>
        <p:blipFill>
          <a:blip r:embed="rId2"/>
          <a:stretch/>
        </p:blipFill>
        <p:spPr>
          <a:xfrm>
            <a:off x="2275560" y="2860200"/>
            <a:ext cx="7680600" cy="2849400"/>
          </a:xfrm>
          <a:prstGeom prst="rect">
            <a:avLst/>
          </a:prstGeom>
          <a:ln w="0">
            <a:noFill/>
          </a:ln>
        </p:spPr>
      </p:pic>
      <p:pic>
        <p:nvPicPr>
          <p:cNvPr id="122" name="Picture 121"/>
          <p:cNvPicPr/>
          <p:nvPr/>
        </p:nvPicPr>
        <p:blipFill>
          <a:blip r:embed="rId3"/>
          <a:stretch/>
        </p:blipFill>
        <p:spPr>
          <a:xfrm>
            <a:off x="2340000" y="540000"/>
            <a:ext cx="2841840" cy="2078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135520" y="146160"/>
            <a:ext cx="7467120" cy="786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IN" sz="3200" b="1" strike="noStrike" spc="-1">
                <a:solidFill>
                  <a:srgbClr val="2F5597"/>
                </a:solidFill>
                <a:latin typeface="Times New Roman"/>
              </a:rPr>
              <a:t>Requirements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767520" y="992160"/>
            <a:ext cx="10440720" cy="5028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Hardware Requirements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400" b="0" strike="noStrike" spc="-1">
                <a:solidFill>
                  <a:srgbClr val="404040"/>
                </a:solidFill>
                <a:latin typeface="Times New Roman"/>
              </a:rPr>
              <a:t>	-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Processor: Pentium IV or</a:t>
            </a:r>
            <a:r>
              <a:rPr lang="en-US" sz="2400" b="0" strike="noStrike" spc="-12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above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400" b="0" strike="noStrike" spc="-1">
                <a:solidFill>
                  <a:srgbClr val="404040"/>
                </a:solidFill>
                <a:latin typeface="Times New Roman"/>
                <a:ea typeface="Times New Roman"/>
              </a:rPr>
              <a:t>	- 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Wingdings"/>
              </a:rPr>
              <a:t>RAM: 4 GB or more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404040"/>
                </a:solidFill>
                <a:latin typeface="Times New Roman"/>
                <a:ea typeface="Wingdings"/>
              </a:rPr>
              <a:t>	-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Wingdings"/>
              </a:rPr>
              <a:t>Hard Disk: 2GB or</a:t>
            </a:r>
            <a:r>
              <a:rPr lang="en-US" sz="2400" b="0" strike="noStrike" spc="-7">
                <a:solidFill>
                  <a:srgbClr val="000000"/>
                </a:solidFill>
                <a:latin typeface="Times New Roman"/>
                <a:ea typeface="Wingdings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Wingdings"/>
              </a:rPr>
              <a:t>more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  <a:ea typeface="Wingdings"/>
              </a:rPr>
              <a:t>Software Requirements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404040"/>
                </a:solidFill>
                <a:latin typeface="Times New Roman"/>
                <a:ea typeface="Wingdings"/>
              </a:rPr>
              <a:t>	</a:t>
            </a:r>
            <a:r>
              <a:rPr lang="en-US" sz="2400" b="0" strike="noStrike" spc="-1">
                <a:solidFill>
                  <a:srgbClr val="404040"/>
                </a:solidFill>
                <a:latin typeface="Times New Roman"/>
                <a:ea typeface="Wingdings"/>
              </a:rPr>
              <a:t>-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Wingdings"/>
              </a:rPr>
              <a:t>Operating System: Windows 7 or</a:t>
            </a:r>
            <a:r>
              <a:rPr lang="en-US" sz="2400" b="0" strike="noStrike" spc="-12">
                <a:solidFill>
                  <a:srgbClr val="000000"/>
                </a:solidFill>
                <a:latin typeface="Times New Roman"/>
                <a:ea typeface="Wingdings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Wingdings"/>
              </a:rPr>
              <a:t>above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404040"/>
                </a:solidFill>
                <a:latin typeface="Times New Roman"/>
                <a:ea typeface="Wingdings"/>
              </a:rPr>
              <a:t>	-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Wingdings"/>
              </a:rPr>
              <a:t>IDE: Google</a:t>
            </a:r>
            <a:r>
              <a:rPr lang="en-US" sz="2400" b="0" strike="noStrike" spc="-21">
                <a:solidFill>
                  <a:srgbClr val="000000"/>
                </a:solidFill>
                <a:latin typeface="Times New Roman"/>
                <a:ea typeface="Wingdings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Wingdings"/>
              </a:rPr>
              <a:t>Colab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n-US" sz="2400" b="1" strike="noStrike" spc="-21">
                <a:solidFill>
                  <a:srgbClr val="000000"/>
                </a:solidFill>
                <a:latin typeface="Times New Roman"/>
                <a:ea typeface="Times New Roman"/>
              </a:rPr>
              <a:t>Tools/Languages/Platforms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Wingdings"/>
              </a:rPr>
              <a:t>	- Python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3200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2B5FF3"/>
                </a:solidFill>
                <a:latin typeface="Calibri"/>
              </a:rPr>
              <a:t>VIII Semester, Department of ISE, RNSIT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2B5FF3"/>
                </a:solidFill>
                <a:latin typeface="Calibri"/>
              </a:rPr>
              <a:t>2021 - 2022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548E8CDE-25CF-40ED-ABBE-A940E1A385FC}" type="slidenum">
              <a:rPr lang="en-US" sz="1200" b="1" strike="noStrike" spc="-1">
                <a:solidFill>
                  <a:srgbClr val="2B5FF3"/>
                </a:solidFill>
                <a:latin typeface="Calibri"/>
              </a:rPr>
              <a:t>6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13644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3200" b="1" strike="noStrike" spc="-1">
                <a:solidFill>
                  <a:srgbClr val="2F5597"/>
                </a:solidFill>
                <a:latin typeface="Times New Roman"/>
              </a:rPr>
              <a:t>System Design</a:t>
            </a:r>
            <a:br/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3200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2B5FF3"/>
                </a:solidFill>
                <a:latin typeface="Calibri"/>
              </a:rPr>
              <a:t>VIII Semester, Department of ISE, RNSIT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2B5FF3"/>
                </a:solidFill>
                <a:latin typeface="Calibri"/>
              </a:rPr>
              <a:t>2021 - 2022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31" name="Content Placeholder 2"/>
          <p:cNvSpPr/>
          <p:nvPr/>
        </p:nvSpPr>
        <p:spPr>
          <a:xfrm>
            <a:off x="515520" y="992160"/>
            <a:ext cx="11160720" cy="517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B7CAD8C0-A271-4E46-8991-C710FD8CCEA6}" type="slidenum">
              <a:rPr lang="en-US" sz="1200" b="1" strike="noStrike" spc="-1">
                <a:solidFill>
                  <a:srgbClr val="2B5FF3"/>
                </a:solidFill>
                <a:latin typeface="Calibri"/>
              </a:rPr>
              <a:t>7</a:t>
            </a:fld>
            <a:endParaRPr lang="en-IN" sz="1200" b="0" strike="noStrike" spc="-1">
              <a:latin typeface="Times New Roman"/>
            </a:endParaRPr>
          </a:p>
        </p:txBody>
      </p:sp>
      <p:pic>
        <p:nvPicPr>
          <p:cNvPr id="133" name="Picture 132"/>
          <p:cNvPicPr/>
          <p:nvPr/>
        </p:nvPicPr>
        <p:blipFill>
          <a:blip r:embed="rId3"/>
          <a:stretch/>
        </p:blipFill>
        <p:spPr>
          <a:xfrm>
            <a:off x="1440000" y="830160"/>
            <a:ext cx="8100000" cy="4599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136440"/>
            <a:ext cx="10515240" cy="915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3200" b="1" strike="noStrike" spc="-1">
                <a:solidFill>
                  <a:srgbClr val="2F5597"/>
                </a:solidFill>
                <a:latin typeface="Times New Roman"/>
              </a:rPr>
              <a:t> Algorithm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3200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2B5FF3"/>
                </a:solidFill>
                <a:latin typeface="Calibri"/>
              </a:rPr>
              <a:t>VIII Semester, Department of ISE, RNSIT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2B5FF3"/>
                </a:solidFill>
                <a:latin typeface="Calibri"/>
              </a:rPr>
              <a:t>2021 - 2022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37" name="Content Placeholder 2"/>
          <p:cNvSpPr/>
          <p:nvPr/>
        </p:nvSpPr>
        <p:spPr>
          <a:xfrm>
            <a:off x="479520" y="992160"/>
            <a:ext cx="11232720" cy="517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>
              <a:lnSpc>
                <a:spcPct val="90000"/>
              </a:lnSpc>
              <a:spcBef>
                <a:spcPts val="3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IN" sz="1800" b="0" strike="noStrike" spc="-1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B94E1087-ADB4-45A9-AAFA-9C3C87D4C4E2}" type="slidenum">
              <a:rPr lang="en-US" sz="1200" b="1" strike="noStrike" spc="-1">
                <a:solidFill>
                  <a:srgbClr val="2B5FF3"/>
                </a:solidFill>
                <a:latin typeface="Calibri"/>
              </a:rPr>
              <a:t>8</a:t>
            </a:fld>
            <a:endParaRPr lang="en-IN" sz="1200" b="0" strike="noStrike" spc="-1">
              <a:latin typeface="Times New Roman"/>
            </a:endParaRPr>
          </a:p>
        </p:txBody>
      </p:sp>
      <p:pic>
        <p:nvPicPr>
          <p:cNvPr id="139" name="Picture 138"/>
          <p:cNvPicPr/>
          <p:nvPr/>
        </p:nvPicPr>
        <p:blipFill>
          <a:blip r:embed="rId3"/>
          <a:stretch/>
        </p:blipFill>
        <p:spPr>
          <a:xfrm>
            <a:off x="360000" y="1260000"/>
            <a:ext cx="10440000" cy="4652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8080" y="13644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3200" b="1" strike="noStrike" spc="-1">
                <a:solidFill>
                  <a:srgbClr val="2F5597"/>
                </a:solidFill>
                <a:latin typeface="Times New Roman"/>
              </a:rPr>
              <a:t>Coding</a:t>
            </a:r>
            <a:br/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3200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2B5FF3"/>
                </a:solidFill>
                <a:latin typeface="Calibri"/>
              </a:rPr>
              <a:t>VIII Semester, Department of ISE, RNSIT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2B5FF3"/>
                </a:solidFill>
                <a:latin typeface="Calibri"/>
              </a:rPr>
              <a:t>2021 - 2022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43" name="Content Placeholder 2"/>
          <p:cNvSpPr/>
          <p:nvPr/>
        </p:nvSpPr>
        <p:spPr>
          <a:xfrm>
            <a:off x="191520" y="1006920"/>
            <a:ext cx="13321080" cy="517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62000"/>
          </a:bodyPr>
          <a:lstStyle/>
          <a:p>
            <a:pPr>
              <a:lnSpc>
                <a:spcPct val="10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292929"/>
                </a:solidFill>
                <a:latin typeface="Arial"/>
                <a:ea typeface="Times New Roman"/>
              </a:rPr>
              <a:t>Evaluation on Test Data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  <a:tabLst>
                <a:tab pos="0" algn="l"/>
              </a:tabLst>
            </a:pPr>
            <a:r>
              <a:rPr lang="en-US" sz="2100" b="0" strike="noStrike" spc="-26">
                <a:solidFill>
                  <a:srgbClr val="292929"/>
                </a:solidFill>
                <a:latin typeface="Courier New"/>
                <a:ea typeface="Times New Roman"/>
              </a:rPr>
              <a:t>knn = KNeighborsClassifier(n_neighbors=5, p=2, metric='minkowski')</a:t>
            </a:r>
            <a:endParaRPr lang="en-IN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  <a:tabLst>
                <a:tab pos="0" algn="l"/>
              </a:tabLst>
            </a:pPr>
            <a:r>
              <a:rPr lang="en-US" sz="2100" b="0" strike="noStrike" spc="-26">
                <a:solidFill>
                  <a:srgbClr val="292929"/>
                </a:solidFill>
                <a:latin typeface="Courier New"/>
                <a:ea typeface="Times New Roman"/>
              </a:rPr>
              <a:t>knn.fit(x_train, y_train)</a:t>
            </a:r>
            <a:endParaRPr lang="en-IN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  <a:tabLst>
                <a:tab pos="0" algn="l"/>
              </a:tabLst>
            </a:pPr>
            <a:endParaRPr lang="en-IN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  <a:tabLst>
                <a:tab pos="0" algn="l"/>
              </a:tabLst>
            </a:pPr>
            <a:r>
              <a:rPr lang="en-US" sz="2100" b="0" strike="noStrike" spc="-26">
                <a:solidFill>
                  <a:srgbClr val="292929"/>
                </a:solidFill>
                <a:latin typeface="Courier New"/>
                <a:ea typeface="Times New Roman"/>
              </a:rPr>
              <a:t>print('The accuracy of the knn classifier is {:.2f} out of 1 on training data'.format(knn.score(x_train, y_train)))</a:t>
            </a:r>
            <a:endParaRPr lang="en-IN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  <a:tabLst>
                <a:tab pos="0" algn="l"/>
              </a:tabLst>
            </a:pPr>
            <a:r>
              <a:rPr lang="en-US" sz="2100" b="0" strike="noStrike" spc="-26">
                <a:solidFill>
                  <a:srgbClr val="292929"/>
                </a:solidFill>
                <a:latin typeface="Courier New"/>
                <a:ea typeface="Times New Roman"/>
              </a:rPr>
              <a:t>print('The accuracy of the knn classifier is {:.2f} out of 1 on test data'.format(knn.score(x_test, y_test)))</a:t>
            </a:r>
            <a:endParaRPr lang="en-IN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292929"/>
                </a:solidFill>
                <a:latin typeface="Arial"/>
                <a:ea typeface="Times New Roman"/>
              </a:rPr>
              <a:t>Visualizing Our predictions 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75"/>
              </a:spcBef>
              <a:buNone/>
              <a:tabLst>
                <a:tab pos="0" algn="l"/>
              </a:tabLst>
            </a:pPr>
            <a:r>
              <a:rPr lang="en-US" sz="2100" b="0" strike="noStrike" spc="-21">
                <a:solidFill>
                  <a:srgbClr val="292929"/>
                </a:solidFill>
                <a:latin typeface="Courier New"/>
                <a:ea typeface="Times New Roman"/>
              </a:rPr>
              <a:t>k_range = list(range(1,26))</a:t>
            </a:r>
            <a:endParaRPr lang="en-IN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75"/>
              </a:spcBef>
              <a:buNone/>
              <a:tabLst>
                <a:tab pos="0" algn="l"/>
              </a:tabLst>
            </a:pPr>
            <a:r>
              <a:rPr lang="en-US" sz="2100" b="0" strike="noStrike" spc="-21">
                <a:solidFill>
                  <a:srgbClr val="292929"/>
                </a:solidFill>
                <a:latin typeface="Courier New"/>
                <a:ea typeface="Times New Roman"/>
              </a:rPr>
              <a:t>scores = []</a:t>
            </a:r>
            <a:endParaRPr lang="en-IN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75"/>
              </a:spcBef>
              <a:buNone/>
              <a:tabLst>
                <a:tab pos="0" algn="l"/>
              </a:tabLst>
            </a:pPr>
            <a:r>
              <a:rPr lang="en-US" sz="2100" b="0" strike="noStrike" spc="-21">
                <a:solidFill>
                  <a:srgbClr val="292929"/>
                </a:solidFill>
                <a:latin typeface="Courier New"/>
                <a:ea typeface="Times New Roman"/>
              </a:rPr>
              <a:t>for k in k_range:</a:t>
            </a:r>
            <a:endParaRPr lang="en-IN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75"/>
              </a:spcBef>
              <a:buNone/>
              <a:tabLst>
                <a:tab pos="0" algn="l"/>
              </a:tabLst>
            </a:pPr>
            <a:r>
              <a:rPr lang="en-US" sz="2100" b="0" strike="noStrike" spc="-21">
                <a:solidFill>
                  <a:srgbClr val="292929"/>
                </a:solidFill>
                <a:latin typeface="Courier New"/>
                <a:ea typeface="Times New Roman"/>
              </a:rPr>
              <a:t>    knn = KNeighborsClassifier(n_neighbors=k)</a:t>
            </a:r>
            <a:endParaRPr lang="en-IN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75"/>
              </a:spcBef>
              <a:buNone/>
              <a:tabLst>
                <a:tab pos="0" algn="l"/>
              </a:tabLst>
            </a:pPr>
            <a:r>
              <a:rPr lang="en-US" sz="2100" b="0" strike="noStrike" spc="-21">
                <a:solidFill>
                  <a:srgbClr val="292929"/>
                </a:solidFill>
                <a:latin typeface="Courier New"/>
                <a:ea typeface="Times New Roman"/>
              </a:rPr>
              <a:t>    knn.fit(x, y)</a:t>
            </a:r>
            <a:endParaRPr lang="en-IN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75"/>
              </a:spcBef>
              <a:buNone/>
              <a:tabLst>
                <a:tab pos="0" algn="l"/>
              </a:tabLst>
            </a:pPr>
            <a:r>
              <a:rPr lang="en-US" sz="2100" b="0" strike="noStrike" spc="-21">
                <a:solidFill>
                  <a:srgbClr val="292929"/>
                </a:solidFill>
                <a:latin typeface="Courier New"/>
                <a:ea typeface="Times New Roman"/>
              </a:rPr>
              <a:t>    y_pred = knn.predict(x)</a:t>
            </a:r>
            <a:endParaRPr lang="en-IN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75"/>
              </a:spcBef>
              <a:buNone/>
              <a:tabLst>
                <a:tab pos="0" algn="l"/>
              </a:tabLst>
            </a:pPr>
            <a:r>
              <a:rPr lang="en-US" sz="2100" b="0" strike="noStrike" spc="-21">
                <a:solidFill>
                  <a:srgbClr val="292929"/>
                </a:solidFill>
                <a:latin typeface="Courier New"/>
                <a:ea typeface="Times New Roman"/>
              </a:rPr>
              <a:t>    scores.append(metrics.accuracy_score(y, y_pred))</a:t>
            </a:r>
            <a:endParaRPr lang="en-IN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75"/>
              </a:spcBef>
              <a:buNone/>
              <a:tabLst>
                <a:tab pos="0" algn="l"/>
              </a:tabLst>
            </a:pPr>
            <a:r>
              <a:rPr lang="en-US" sz="2100" b="0" strike="noStrike" spc="-21">
                <a:solidFill>
                  <a:srgbClr val="292929"/>
                </a:solidFill>
                <a:latin typeface="Courier New"/>
                <a:ea typeface="Times New Roman"/>
              </a:rPr>
              <a:t>    </a:t>
            </a:r>
            <a:endParaRPr lang="en-IN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75"/>
              </a:spcBef>
              <a:buNone/>
              <a:tabLst>
                <a:tab pos="0" algn="l"/>
              </a:tabLst>
            </a:pPr>
            <a:r>
              <a:rPr lang="en-US" sz="2100" b="0" strike="noStrike" spc="-21">
                <a:solidFill>
                  <a:srgbClr val="292929"/>
                </a:solidFill>
                <a:latin typeface="Courier New"/>
                <a:ea typeface="Times New Roman"/>
              </a:rPr>
              <a:t>plt.plot(k_range, scores)</a:t>
            </a:r>
            <a:endParaRPr lang="en-IN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75"/>
              </a:spcBef>
              <a:buNone/>
              <a:tabLst>
                <a:tab pos="0" algn="l"/>
              </a:tabLst>
            </a:pPr>
            <a:r>
              <a:rPr lang="en-US" sz="2100" b="0" strike="noStrike" spc="-21">
                <a:solidFill>
                  <a:srgbClr val="292929"/>
                </a:solidFill>
                <a:latin typeface="Courier New"/>
                <a:ea typeface="Times New Roman"/>
              </a:rPr>
              <a:t>plt.xlabel('Value of k for KNN')</a:t>
            </a:r>
            <a:endParaRPr lang="en-IN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75"/>
              </a:spcBef>
              <a:buNone/>
              <a:tabLst>
                <a:tab pos="0" algn="l"/>
              </a:tabLst>
            </a:pPr>
            <a:r>
              <a:rPr lang="en-US" sz="2100" b="0" strike="noStrike" spc="-21">
                <a:solidFill>
                  <a:srgbClr val="292929"/>
                </a:solidFill>
                <a:latin typeface="Courier New"/>
                <a:ea typeface="Times New Roman"/>
              </a:rPr>
              <a:t>plt.ylabel('Accuracy Score')</a:t>
            </a:r>
            <a:endParaRPr lang="en-IN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75"/>
              </a:spcBef>
              <a:buNone/>
              <a:tabLst>
                <a:tab pos="0" algn="l"/>
              </a:tabLst>
            </a:pPr>
            <a:r>
              <a:rPr lang="en-US" sz="2100" b="0" strike="noStrike" spc="-21">
                <a:solidFill>
                  <a:srgbClr val="292929"/>
                </a:solidFill>
                <a:latin typeface="Courier New"/>
                <a:ea typeface="Times New Roman"/>
              </a:rPr>
              <a:t>plt.title('Accuracy Scores for Values of k of k-Nearest-Neighbors')</a:t>
            </a:r>
            <a:endParaRPr lang="en-IN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75"/>
              </a:spcBef>
              <a:buNone/>
              <a:tabLst>
                <a:tab pos="0" algn="l"/>
              </a:tabLst>
            </a:pPr>
            <a:r>
              <a:rPr lang="en-US" sz="2100" b="0" strike="noStrike" spc="-21">
                <a:solidFill>
                  <a:srgbClr val="292929"/>
                </a:solidFill>
                <a:latin typeface="Courier New"/>
                <a:ea typeface="Times New Roman"/>
              </a:rPr>
              <a:t>plt.show()</a:t>
            </a:r>
            <a:endParaRPr lang="en-IN" sz="2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75"/>
              </a:spcBef>
              <a:buNone/>
              <a:tabLst>
                <a:tab pos="0" algn="l"/>
              </a:tabLst>
            </a:pPr>
            <a:endParaRPr lang="en-IN" sz="2100" b="0" strike="noStrike" spc="-1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73A3A979-E5E1-439E-8E8D-975224B1AD07}" type="slidenum">
              <a:rPr lang="en-US" sz="1200" b="1" strike="noStrike" spc="-1">
                <a:solidFill>
                  <a:srgbClr val="2B5FF3"/>
                </a:solidFill>
                <a:latin typeface="Calibri"/>
              </a:rPr>
              <a:t>9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3477</TotalTime>
  <Words>1156</Words>
  <Application>Microsoft Office PowerPoint</Application>
  <PresentationFormat>Widescreen</PresentationFormat>
  <Paragraphs>225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Office Theme</vt:lpstr>
      <vt:lpstr>IRIS FLOWER DATASET CLASSIFICATION   </vt:lpstr>
      <vt:lpstr>AGENDA</vt:lpstr>
      <vt:lpstr>ABSTRACT </vt:lpstr>
      <vt:lpstr>About the Company</vt:lpstr>
      <vt:lpstr>INTRODUCTION </vt:lpstr>
      <vt:lpstr>Requirements</vt:lpstr>
      <vt:lpstr>System Design </vt:lpstr>
      <vt:lpstr> Algorithm</vt:lpstr>
      <vt:lpstr>Coding </vt:lpstr>
      <vt:lpstr>Implementation </vt:lpstr>
      <vt:lpstr>Implementation </vt:lpstr>
      <vt:lpstr>Implementation </vt:lpstr>
      <vt:lpstr>Implementation</vt:lpstr>
      <vt:lpstr>Implementation </vt:lpstr>
      <vt:lpstr>Implementation </vt:lpstr>
      <vt:lpstr>Implementation </vt:lpstr>
      <vt:lpstr>RESULTS</vt:lpstr>
      <vt:lpstr>Conclusion</vt:lpstr>
      <vt:lpstr>Future Enhancements</vt:lpstr>
      <vt:lpstr>REFERENCES </vt:lpstr>
      <vt:lpstr>THANK YOU</vt:lpstr>
    </vt:vector>
  </TitlesOfParts>
  <Company>DARSHAN SATHYA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DARSHAN SATHYA</dc:creator>
  <dc:description/>
  <cp:lastModifiedBy>Atul Jaiss</cp:lastModifiedBy>
  <cp:revision>300</cp:revision>
  <dcterms:created xsi:type="dcterms:W3CDTF">2015-10-29T14:36:38Z</dcterms:created>
  <dcterms:modified xsi:type="dcterms:W3CDTF">2022-01-12T08:09:59Z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16</vt:i4>
  </property>
  <property fmtid="{D5CDD505-2E9C-101B-9397-08002B2CF9AE}" pid="3" name="PresentationFormat">
    <vt:lpwstr>Custom</vt:lpwstr>
  </property>
  <property fmtid="{D5CDD505-2E9C-101B-9397-08002B2CF9AE}" pid="4" name="Slides">
    <vt:i4>25</vt:i4>
  </property>
</Properties>
</file>