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8" r:id="rId3"/>
    <p:sldId id="264" r:id="rId4"/>
    <p:sldId id="257" r:id="rId5"/>
    <p:sldId id="262" r:id="rId6"/>
    <p:sldId id="265" r:id="rId7"/>
    <p:sldId id="266" r:id="rId8"/>
    <p:sldId id="267" r:id="rId9"/>
    <p:sldId id="268" r:id="rId10"/>
    <p:sldId id="269" r:id="rId11"/>
    <p:sldId id="270" r:id="rId12"/>
    <p:sldId id="263" r:id="rId13"/>
  </p:sldIdLst>
  <p:sldSz cx="14630400" cy="8229600"/>
  <p:notesSz cx="8229600" cy="146304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Inter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1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esh kumar" userId="3ce71d58fc3cd36f" providerId="LiveId" clId="{D832597D-5B20-4DE7-83D6-E939930DFEEA}"/>
    <pc:docChg chg="undo custSel modSld">
      <pc:chgData name="suresh kumar" userId="3ce71d58fc3cd36f" providerId="LiveId" clId="{D832597D-5B20-4DE7-83D6-E939930DFEEA}" dt="2024-12-17T18:34:25.471" v="169" actId="1076"/>
      <pc:docMkLst>
        <pc:docMk/>
      </pc:docMkLst>
      <pc:sldChg chg="addSp delSp modSp mod">
        <pc:chgData name="suresh kumar" userId="3ce71d58fc3cd36f" providerId="LiveId" clId="{D832597D-5B20-4DE7-83D6-E939930DFEEA}" dt="2024-12-17T18:33:10.442" v="147" actId="2711"/>
        <pc:sldMkLst>
          <pc:docMk/>
          <pc:sldMk cId="0" sldId="258"/>
        </pc:sldMkLst>
        <pc:spChg chg="mod">
          <ac:chgData name="suresh kumar" userId="3ce71d58fc3cd36f" providerId="LiveId" clId="{D832597D-5B20-4DE7-83D6-E939930DFEEA}" dt="2024-12-17T18:26:21.779" v="31" actId="1076"/>
          <ac:spMkLst>
            <pc:docMk/>
            <pc:sldMk cId="0" sldId="258"/>
            <ac:spMk id="3" creationId="{00000000-0000-0000-0000-000000000000}"/>
          </ac:spMkLst>
        </pc:spChg>
        <pc:spChg chg="mod">
          <ac:chgData name="suresh kumar" userId="3ce71d58fc3cd36f" providerId="LiveId" clId="{D832597D-5B20-4DE7-83D6-E939930DFEEA}" dt="2024-12-17T18:22:54.556" v="3" actId="1076"/>
          <ac:spMkLst>
            <pc:docMk/>
            <pc:sldMk cId="0" sldId="258"/>
            <ac:spMk id="4" creationId="{00000000-0000-0000-0000-000000000000}"/>
          </ac:spMkLst>
        </pc:spChg>
        <pc:spChg chg="mod">
          <ac:chgData name="suresh kumar" userId="3ce71d58fc3cd36f" providerId="LiveId" clId="{D832597D-5B20-4DE7-83D6-E939930DFEEA}" dt="2024-12-17T18:23:03.627" v="4" actId="1076"/>
          <ac:spMkLst>
            <pc:docMk/>
            <pc:sldMk cId="0" sldId="258"/>
            <ac:spMk id="5" creationId="{00000000-0000-0000-0000-000000000000}"/>
          </ac:spMkLst>
        </pc:spChg>
        <pc:spChg chg="mod">
          <ac:chgData name="suresh kumar" userId="3ce71d58fc3cd36f" providerId="LiveId" clId="{D832597D-5B20-4DE7-83D6-E939930DFEEA}" dt="2024-12-17T18:23:09.042" v="5" actId="1076"/>
          <ac:spMkLst>
            <pc:docMk/>
            <pc:sldMk cId="0" sldId="258"/>
            <ac:spMk id="6" creationId="{00000000-0000-0000-0000-000000000000}"/>
          </ac:spMkLst>
        </pc:spChg>
        <pc:spChg chg="mod">
          <ac:chgData name="suresh kumar" userId="3ce71d58fc3cd36f" providerId="LiveId" clId="{D832597D-5B20-4DE7-83D6-E939930DFEEA}" dt="2024-12-17T18:23:51.726" v="10" actId="1076"/>
          <ac:spMkLst>
            <pc:docMk/>
            <pc:sldMk cId="0" sldId="258"/>
            <ac:spMk id="8" creationId="{00000000-0000-0000-0000-000000000000}"/>
          </ac:spMkLst>
        </pc:spChg>
        <pc:spChg chg="mod">
          <ac:chgData name="suresh kumar" userId="3ce71d58fc3cd36f" providerId="LiveId" clId="{D832597D-5B20-4DE7-83D6-E939930DFEEA}" dt="2024-12-17T18:23:18.542" v="6" actId="1076"/>
          <ac:spMkLst>
            <pc:docMk/>
            <pc:sldMk cId="0" sldId="258"/>
            <ac:spMk id="10" creationId="{00000000-0000-0000-0000-000000000000}"/>
          </ac:spMkLst>
        </pc:spChg>
        <pc:spChg chg="mod">
          <ac:chgData name="suresh kumar" userId="3ce71d58fc3cd36f" providerId="LiveId" clId="{D832597D-5B20-4DE7-83D6-E939930DFEEA}" dt="2024-12-17T18:23:26.310" v="7" actId="1076"/>
          <ac:spMkLst>
            <pc:docMk/>
            <pc:sldMk cId="0" sldId="258"/>
            <ac:spMk id="11" creationId="{00000000-0000-0000-0000-000000000000}"/>
          </ac:spMkLst>
        </pc:spChg>
        <pc:spChg chg="mod">
          <ac:chgData name="suresh kumar" userId="3ce71d58fc3cd36f" providerId="LiveId" clId="{D832597D-5B20-4DE7-83D6-E939930DFEEA}" dt="2024-12-17T18:23:34.837" v="8" actId="1076"/>
          <ac:spMkLst>
            <pc:docMk/>
            <pc:sldMk cId="0" sldId="258"/>
            <ac:spMk id="12" creationId="{00000000-0000-0000-0000-000000000000}"/>
          </ac:spMkLst>
        </pc:spChg>
        <pc:spChg chg="add mod">
          <ac:chgData name="suresh kumar" userId="3ce71d58fc3cd36f" providerId="LiveId" clId="{D832597D-5B20-4DE7-83D6-E939930DFEEA}" dt="2024-12-17T18:22:43.298" v="2" actId="1076"/>
          <ac:spMkLst>
            <pc:docMk/>
            <pc:sldMk cId="0" sldId="258"/>
            <ac:spMk id="16" creationId="{14CDBB16-15D7-422E-B1AF-9CCF01DC03F0}"/>
          </ac:spMkLst>
        </pc:spChg>
        <pc:spChg chg="add mod">
          <ac:chgData name="suresh kumar" userId="3ce71d58fc3cd36f" providerId="LiveId" clId="{D832597D-5B20-4DE7-83D6-E939930DFEEA}" dt="2024-12-17T18:25:50.144" v="27" actId="1076"/>
          <ac:spMkLst>
            <pc:docMk/>
            <pc:sldMk cId="0" sldId="258"/>
            <ac:spMk id="17" creationId="{1913D154-687E-4B88-BC58-F41838E56B92}"/>
          </ac:spMkLst>
        </pc:spChg>
        <pc:spChg chg="add mod">
          <ac:chgData name="suresh kumar" userId="3ce71d58fc3cd36f" providerId="LiveId" clId="{D832597D-5B20-4DE7-83D6-E939930DFEEA}" dt="2024-12-17T18:26:13.149" v="30" actId="1076"/>
          <ac:spMkLst>
            <pc:docMk/>
            <pc:sldMk cId="0" sldId="258"/>
            <ac:spMk id="18" creationId="{83B84E99-398C-4B3C-B30E-41B3E4EDD189}"/>
          </ac:spMkLst>
        </pc:spChg>
        <pc:spChg chg="add mod">
          <ac:chgData name="suresh kumar" userId="3ce71d58fc3cd36f" providerId="LiveId" clId="{D832597D-5B20-4DE7-83D6-E939930DFEEA}" dt="2024-12-17T18:29:02.453" v="87" actId="1076"/>
          <ac:spMkLst>
            <pc:docMk/>
            <pc:sldMk cId="0" sldId="258"/>
            <ac:spMk id="19" creationId="{D41ABED6-F578-4A26-A00E-43642979DEDF}"/>
          </ac:spMkLst>
        </pc:spChg>
        <pc:spChg chg="add mod">
          <ac:chgData name="suresh kumar" userId="3ce71d58fc3cd36f" providerId="LiveId" clId="{D832597D-5B20-4DE7-83D6-E939930DFEEA}" dt="2024-12-17T18:32:14.760" v="111" actId="403"/>
          <ac:spMkLst>
            <pc:docMk/>
            <pc:sldMk cId="0" sldId="258"/>
            <ac:spMk id="20" creationId="{AED5E618-7B51-40C4-B4B1-20A714C0B814}"/>
          </ac:spMkLst>
        </pc:spChg>
        <pc:spChg chg="add mod">
          <ac:chgData name="suresh kumar" userId="3ce71d58fc3cd36f" providerId="LiveId" clId="{D832597D-5B20-4DE7-83D6-E939930DFEEA}" dt="2024-12-17T18:33:10.442" v="147" actId="2711"/>
          <ac:spMkLst>
            <pc:docMk/>
            <pc:sldMk cId="0" sldId="258"/>
            <ac:spMk id="21" creationId="{F018D1AB-341B-46FF-AF20-69CBB22BCFE8}"/>
          </ac:spMkLst>
        </pc:spChg>
        <pc:picChg chg="del">
          <ac:chgData name="suresh kumar" userId="3ce71d58fc3cd36f" providerId="LiveId" clId="{D832597D-5B20-4DE7-83D6-E939930DFEEA}" dt="2024-12-17T18:22:21.423" v="0" actId="478"/>
          <ac:picMkLst>
            <pc:docMk/>
            <pc:sldMk cId="0" sldId="258"/>
            <ac:picMk id="2" creationId="{00000000-0000-0000-0000-000000000000}"/>
          </ac:picMkLst>
        </pc:picChg>
      </pc:sldChg>
      <pc:sldChg chg="delSp modSp mod">
        <pc:chgData name="suresh kumar" userId="3ce71d58fc3cd36f" providerId="LiveId" clId="{D832597D-5B20-4DE7-83D6-E939930DFEEA}" dt="2024-12-17T18:34:25.471" v="169" actId="1076"/>
        <pc:sldMkLst>
          <pc:docMk/>
          <pc:sldMk cId="0" sldId="259"/>
        </pc:sldMkLst>
        <pc:spChg chg="mod">
          <ac:chgData name="suresh kumar" userId="3ce71d58fc3cd36f" providerId="LiveId" clId="{D832597D-5B20-4DE7-83D6-E939930DFEEA}" dt="2024-12-17T18:34:16.325" v="167" actId="1076"/>
          <ac:spMkLst>
            <pc:docMk/>
            <pc:sldMk cId="0" sldId="259"/>
            <ac:spMk id="3" creationId="{00000000-0000-0000-0000-000000000000}"/>
          </ac:spMkLst>
        </pc:spChg>
        <pc:spChg chg="mod">
          <ac:chgData name="suresh kumar" userId="3ce71d58fc3cd36f" providerId="LiveId" clId="{D832597D-5B20-4DE7-83D6-E939930DFEEA}" dt="2024-12-17T18:34:25.471" v="169" actId="1076"/>
          <ac:spMkLst>
            <pc:docMk/>
            <pc:sldMk cId="0" sldId="259"/>
            <ac:spMk id="4" creationId="{00000000-0000-0000-0000-000000000000}"/>
          </ac:spMkLst>
        </pc:spChg>
        <pc:picChg chg="del">
          <ac:chgData name="suresh kumar" userId="3ce71d58fc3cd36f" providerId="LiveId" clId="{D832597D-5B20-4DE7-83D6-E939930DFEEA}" dt="2024-12-17T18:33:52.983" v="148" actId="478"/>
          <ac:picMkLst>
            <pc:docMk/>
            <pc:sldMk cId="0" sldId="259"/>
            <ac:picMk id="2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543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A933B-7E84-464B-8BEA-D8464BBC7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4C71C-2BC4-4B7B-95D3-6847298BD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9826-290F-49B4-9763-C07760E81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EF182-7F5A-411D-AA56-EC7923DA2AB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1E858-429E-44D0-913C-5E9B07E1F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13BC8-9B57-4AEA-8446-AAD08E640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07E7-9206-4D04-994B-F0C1D6809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8815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C0015-AC86-4CA4-BC6D-ADF76DA9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2FEAD-7828-4B5C-BE3E-05B172FE9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82DBA-9D62-4560-AF74-E1059509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EF182-7F5A-411D-AA56-EC7923DA2AB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81129-3153-45DE-9FEE-40A97028E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40F50-8D79-4024-B2FF-03782672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07E7-9206-4D04-994B-F0C1D6809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398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56B1B0-A225-448E-86CF-983EB7525E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D25AF-F666-4A9E-A493-3FDCDACC1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2C23E-FB47-4293-802F-3E13627C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EF182-7F5A-411D-AA56-EC7923DA2AB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D28DF-F594-41B5-BDC5-1AEDDC6BD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C0108-1A1D-48EF-A7FD-FE41D61B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07E7-9206-4D04-994B-F0C1D6809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1995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0673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1690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0080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0419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341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D6F1-8C17-411A-A42F-6878A0D49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63F16-C3E4-426F-919E-8DC4F86AD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BB61E-2EA6-4CE4-8CEE-93411E00D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EF182-7F5A-411D-AA56-EC7923DA2AB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D03E4-1F1F-4B31-879B-A76C8CFF3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30966-E58B-4E23-9D63-AC1CC5F9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07E7-9206-4D04-994B-F0C1D6809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6733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C1121-B47A-42C8-9F40-1444E6E23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53C6A-1791-465D-96BD-A3C588F17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BCEBE-EBBD-46B0-89B7-3E37C257C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EF182-7F5A-411D-AA56-EC7923DA2AB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0372E-EEB6-4B8D-A1E0-5337BE2DA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1A2D0-3251-41B7-84F0-C6A7B6CE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07E7-9206-4D04-994B-F0C1D6809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8746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F31EA-497B-4ED4-97F1-132FD4686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623AA-CBF9-47B7-9178-77B494B3C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576A0-FCDB-4AC4-AA1F-6FCF6C9F5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A861C-2115-4480-9D07-D51E81E2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EF182-7F5A-411D-AA56-EC7923DA2AB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4D1EC-BC95-4EC0-978E-CC653CB3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DFC7C-6570-4880-8F6E-39D1D0D4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07E7-9206-4D04-994B-F0C1D6809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6064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45F3-694D-43C4-A1F4-02EB66A1E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34543-8441-47A8-AA65-5403282DF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612EA-D23A-4974-8576-0E07E136B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81432E-D1A9-4E48-995B-0D2FD3B39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DC6D14-5D06-4F98-8744-0558D64A5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566CB7-D3B6-4F20-93A7-14A02AA23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EF182-7F5A-411D-AA56-EC7923DA2AB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593E8-B54B-4CD6-AC06-14E7346E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AAFF1F-FFEA-480C-9E9F-C78ACD61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07E7-9206-4D04-994B-F0C1D6809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0665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F92EA-AAFE-4F2E-AE06-D855A0DC1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4E5F4-185A-4154-9B66-F156521B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EF182-7F5A-411D-AA56-EC7923DA2AB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CB57B7-7938-443B-88D4-6E193B3E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1D7E7-F3F1-456B-8D38-39BEE6800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07E7-9206-4D04-994B-F0C1D6809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0790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BDCB4A-4DC9-4A2F-B065-795485483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EF182-7F5A-411D-AA56-EC7923DA2AB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AC04E3-75E0-48FF-B89D-DF36E962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493A2-27E7-4C1F-8D62-7A6CC797E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07E7-9206-4D04-994B-F0C1D6809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9149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B551-DC79-4105-BE23-CCFACFFA4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24585-3BF9-4D4B-B4CD-95E848443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8367A-DE3D-4A5E-B034-D66F19AED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CBD7A-8D64-45AB-A249-1DE65C42C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EF182-7F5A-411D-AA56-EC7923DA2AB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2B4A3-1E08-4BCC-958D-2C05D9F4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DF737-B82C-4247-9B4B-CDB098380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07E7-9206-4D04-994B-F0C1D6809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0400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F81D-79E8-4CB3-9389-749AA001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82D085-16EB-41A0-9D0E-6B0753DA5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F9625-B498-407D-A8CB-F5405172B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45305-7924-46E3-B53B-14C08ABC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EF182-7F5A-411D-AA56-EC7923DA2AB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67952-2B29-4048-BE3F-5BE69DC34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674A6-CCCD-4787-B9EC-202A266A2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07E7-9206-4D04-994B-F0C1D6809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131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5E3A71-00CB-4CF8-9F9D-B37D03C27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46795-A78D-4FEB-954C-1E53DE912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7A564-08A6-41DA-AE7D-D7F8F1F0F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EF182-7F5A-411D-AA56-EC7923DA2AB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35A1C-64F2-471F-BCA6-064ABE488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FCE9C-60A0-442A-8318-9443DAF7C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807E7-9206-4D04-994B-F0C1D6809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4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6" r:id="rId15"/>
    <p:sldLayoutId id="2147483677" r:id="rId16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148602"/>
            <a:ext cx="75564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Stock Market Prediction Model Using LSTM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6280190" y="3977283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Welcome! Today, we'll explore a powerful approach to predicting stock market movements using LSTM networks. This model leverages past trends to forecast future price fluctuations, providing valuable insights for investors and traders.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700951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6756440" y="5684044"/>
            <a:ext cx="1265158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by Saloni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0B5C36-0D5B-4959-9833-EE49B569E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48" y="2560497"/>
            <a:ext cx="12992704" cy="47547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82ECD8-8EFB-433C-A2B8-B50FD6F5647C}"/>
              </a:ext>
            </a:extLst>
          </p:cNvPr>
          <p:cNvSpPr txBox="1"/>
          <p:nvPr/>
        </p:nvSpPr>
        <p:spPr>
          <a:xfrm>
            <a:off x="3657600" y="914400"/>
            <a:ext cx="7315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latin typeface="Petrona Bold"/>
              </a:rPr>
              <a:t>Comparison Summary</a:t>
            </a:r>
          </a:p>
        </p:txBody>
      </p:sp>
    </p:spTree>
    <p:extLst>
      <p:ext uri="{BB962C8B-B14F-4D97-AF65-F5344CB8AC3E}">
        <p14:creationId xmlns:p14="http://schemas.microsoft.com/office/powerpoint/2010/main" val="2767457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38CD8C-BC39-4C8B-BCE6-277F21A15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05" y="2158396"/>
            <a:ext cx="12256790" cy="54108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69EDB3-E170-4BD1-9255-03A5EC2075A1}"/>
              </a:ext>
            </a:extLst>
          </p:cNvPr>
          <p:cNvSpPr txBox="1"/>
          <p:nvPr/>
        </p:nvSpPr>
        <p:spPr>
          <a:xfrm>
            <a:off x="3006402" y="712802"/>
            <a:ext cx="86175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latin typeface="Petrona Bold"/>
              </a:rPr>
              <a:t>Model Differentiation Table</a:t>
            </a:r>
          </a:p>
        </p:txBody>
      </p:sp>
    </p:spTree>
    <p:extLst>
      <p:ext uri="{BB962C8B-B14F-4D97-AF65-F5344CB8AC3E}">
        <p14:creationId xmlns:p14="http://schemas.microsoft.com/office/powerpoint/2010/main" val="3108355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474595"/>
            <a:ext cx="75564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Conclusion and Future Considerations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793790" y="4303276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LSTM model demonstrates the potential for accurate stock market prediction. Future work could involve exploring different model architectures, incorporating external data sources, and fine-tuning hyperparameters to improve accuracy.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398447" y="1292850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Libraries Used</a:t>
            </a:r>
            <a:endParaRPr lang="en-US" sz="4650" dirty="0"/>
          </a:p>
        </p:txBody>
      </p:sp>
      <p:sp>
        <p:nvSpPr>
          <p:cNvPr id="4" name="Shape 1"/>
          <p:cNvSpPr/>
          <p:nvPr/>
        </p:nvSpPr>
        <p:spPr>
          <a:xfrm>
            <a:off x="5769753" y="2495840"/>
            <a:ext cx="3664863" cy="2065734"/>
          </a:xfrm>
          <a:prstGeom prst="roundRect">
            <a:avLst>
              <a:gd name="adj" fmla="val 461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113664" y="271224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Matplotlib</a:t>
            </a:r>
            <a:endParaRPr lang="en-US" sz="2300" dirty="0"/>
          </a:p>
        </p:txBody>
      </p:sp>
      <p:sp>
        <p:nvSpPr>
          <p:cNvPr id="6" name="Text 3"/>
          <p:cNvSpPr/>
          <p:nvPr/>
        </p:nvSpPr>
        <p:spPr>
          <a:xfrm>
            <a:off x="6113664" y="3207749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For visualizing data, creating graphs, and presenting insights.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2477810"/>
            <a:ext cx="3664863" cy="2065734"/>
          </a:xfrm>
          <a:prstGeom prst="roundRect">
            <a:avLst>
              <a:gd name="adj" fmla="val 461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410349" y="266388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 err="1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</a:rPr>
              <a:t>Keras</a:t>
            </a:r>
            <a:endParaRPr lang="en-US" sz="2300" dirty="0"/>
          </a:p>
        </p:txBody>
      </p:sp>
      <p:sp>
        <p:nvSpPr>
          <p:cNvPr id="9" name="Text 6"/>
          <p:cNvSpPr/>
          <p:nvPr/>
        </p:nvSpPr>
        <p:spPr>
          <a:xfrm>
            <a:off x="10406300" y="3094342"/>
            <a:ext cx="3195995" cy="13155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dirty="0" err="1">
                <a:latin typeface="Inter" panose="020B0604020202020204" charset="0"/>
                <a:ea typeface="Inter" panose="020B0604020202020204" charset="0"/>
              </a:rPr>
              <a:t>Keras</a:t>
            </a:r>
            <a:r>
              <a:rPr lang="en-US" dirty="0">
                <a:latin typeface="Inter" panose="020B0604020202020204" charset="0"/>
                <a:ea typeface="Inter" panose="020B0604020202020204" charset="0"/>
              </a:rPr>
              <a:t> is used to build and train deep learning models with a simple and intuitive API</a:t>
            </a:r>
          </a:p>
        </p:txBody>
      </p:sp>
      <p:sp>
        <p:nvSpPr>
          <p:cNvPr id="10" name="Shape 7"/>
          <p:cNvSpPr/>
          <p:nvPr/>
        </p:nvSpPr>
        <p:spPr>
          <a:xfrm>
            <a:off x="5803540" y="4777978"/>
            <a:ext cx="3664863" cy="2065734"/>
          </a:xfrm>
          <a:prstGeom prst="roundRect">
            <a:avLst>
              <a:gd name="adj" fmla="val 461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113663" y="4921996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Pandas</a:t>
            </a:r>
            <a:endParaRPr lang="en-US" sz="2300" dirty="0"/>
          </a:p>
        </p:txBody>
      </p:sp>
      <p:sp>
        <p:nvSpPr>
          <p:cNvPr id="12" name="Text 9"/>
          <p:cNvSpPr/>
          <p:nvPr/>
        </p:nvSpPr>
        <p:spPr>
          <a:xfrm>
            <a:off x="6113663" y="5438084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For data analysis, manipulation, and loading datasets.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10171867" y="4770358"/>
            <a:ext cx="3664863" cy="2065734"/>
          </a:xfrm>
          <a:prstGeom prst="roundRect">
            <a:avLst>
              <a:gd name="adj" fmla="val 461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406301" y="5004792"/>
            <a:ext cx="2981087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TensorFlow </a:t>
            </a:r>
            <a:endParaRPr lang="en-US" sz="2300" dirty="0"/>
          </a:p>
        </p:txBody>
      </p:sp>
      <p:sp>
        <p:nvSpPr>
          <p:cNvPr id="15" name="Text 12"/>
          <p:cNvSpPr/>
          <p:nvPr/>
        </p:nvSpPr>
        <p:spPr>
          <a:xfrm>
            <a:off x="10406301" y="5512951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For building, training, and evaluating deep learning models.</a:t>
            </a:r>
            <a:endParaRPr lang="en-US" sz="1750" dirty="0"/>
          </a:p>
        </p:txBody>
      </p:sp>
      <p:sp>
        <p:nvSpPr>
          <p:cNvPr id="16" name="Shape 1">
            <a:extLst>
              <a:ext uri="{FF2B5EF4-FFF2-40B4-BE49-F238E27FC236}">
                <a16:creationId xmlns:a16="http://schemas.microsoft.com/office/drawing/2014/main" id="{14CDBB16-15D7-422E-B1AF-9CCF01DC03F0}"/>
              </a:ext>
            </a:extLst>
          </p:cNvPr>
          <p:cNvSpPr/>
          <p:nvPr/>
        </p:nvSpPr>
        <p:spPr>
          <a:xfrm>
            <a:off x="1436048" y="2495840"/>
            <a:ext cx="3664863" cy="2065734"/>
          </a:xfrm>
          <a:prstGeom prst="roundRect">
            <a:avLst>
              <a:gd name="adj" fmla="val 461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13D154-687E-4B88-BC58-F41838E56B92}"/>
              </a:ext>
            </a:extLst>
          </p:cNvPr>
          <p:cNvSpPr txBox="1"/>
          <p:nvPr/>
        </p:nvSpPr>
        <p:spPr>
          <a:xfrm>
            <a:off x="1630239" y="2702328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etrona Bold"/>
              </a:rPr>
              <a:t>NumPy</a:t>
            </a:r>
          </a:p>
        </p:txBody>
      </p:sp>
      <p:sp>
        <p:nvSpPr>
          <p:cNvPr id="18" name="Shape 1">
            <a:extLst>
              <a:ext uri="{FF2B5EF4-FFF2-40B4-BE49-F238E27FC236}">
                <a16:creationId xmlns:a16="http://schemas.microsoft.com/office/drawing/2014/main" id="{83B84E99-398C-4B3C-B30E-41B3E4EDD189}"/>
              </a:ext>
            </a:extLst>
          </p:cNvPr>
          <p:cNvSpPr/>
          <p:nvPr/>
        </p:nvSpPr>
        <p:spPr>
          <a:xfrm>
            <a:off x="1436048" y="4800600"/>
            <a:ext cx="3664863" cy="2065734"/>
          </a:xfrm>
          <a:prstGeom prst="roundRect">
            <a:avLst>
              <a:gd name="adj" fmla="val 461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1ABED6-F578-4A26-A00E-43642979DEDF}"/>
              </a:ext>
            </a:extLst>
          </p:cNvPr>
          <p:cNvSpPr txBox="1"/>
          <p:nvPr/>
        </p:nvSpPr>
        <p:spPr>
          <a:xfrm>
            <a:off x="1630239" y="3393367"/>
            <a:ext cx="314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nter" panose="020B0604020202020204" charset="0"/>
                <a:ea typeface="Inter" panose="020B0604020202020204" charset="0"/>
              </a:rPr>
              <a:t>For Numerical computation and array manipulation.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D5E618-7B51-40C4-B4B1-20A714C0B814}"/>
              </a:ext>
            </a:extLst>
          </p:cNvPr>
          <p:cNvSpPr txBox="1"/>
          <p:nvPr/>
        </p:nvSpPr>
        <p:spPr>
          <a:xfrm>
            <a:off x="1630239" y="5042211"/>
            <a:ext cx="260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Petrona Bold"/>
              </a:rPr>
              <a:t>SciKit</a:t>
            </a:r>
            <a:r>
              <a:rPr lang="en-US" sz="2400" b="1" dirty="0">
                <a:latin typeface="Petrona Bold"/>
              </a:rPr>
              <a:t> Learn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18D1AB-341B-46FF-AF20-69CBB22BCFE8}"/>
              </a:ext>
            </a:extLst>
          </p:cNvPr>
          <p:cNvSpPr txBox="1"/>
          <p:nvPr/>
        </p:nvSpPr>
        <p:spPr>
          <a:xfrm>
            <a:off x="1663815" y="5745487"/>
            <a:ext cx="3107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nter" panose="020B0604020202020204" charset="0"/>
                <a:ea typeface="Inter" panose="020B0604020202020204" charset="0"/>
              </a:rPr>
              <a:t>For Making Linear Regression Model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077E43-6588-4568-9ED5-7E54D98CAAB4}"/>
              </a:ext>
            </a:extLst>
          </p:cNvPr>
          <p:cNvSpPr txBox="1"/>
          <p:nvPr/>
        </p:nvSpPr>
        <p:spPr>
          <a:xfrm>
            <a:off x="1559377" y="729028"/>
            <a:ext cx="11511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Petrona Bold"/>
              </a:rPr>
              <a:t>Dataset – Yahoo Finance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E6A3B5DA-E2B6-40D9-9850-29E95EE4A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81" y="1748677"/>
            <a:ext cx="12564834" cy="500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Wide Data Range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historical and real-time data for stocks, indices, currencies, and more, including financial metrics like earnings and dividends.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Ease of Use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Accessible via the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yfinance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programming library.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Free Access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Offers free data for basic analysis, with advanced features available through Yahoo Finance Premium.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Compatible with Python, R, and other tools for data analysis, making it ideal for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backtesting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visualizations, and predictive modeling.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May have delays in real-time data and restricted customization for intervals in free usage, making it less suitable for high-frequency trading.</a:t>
            </a:r>
          </a:p>
        </p:txBody>
      </p:sp>
    </p:spTree>
    <p:extLst>
      <p:ext uri="{BB962C8B-B14F-4D97-AF65-F5344CB8AC3E}">
        <p14:creationId xmlns:p14="http://schemas.microsoft.com/office/powerpoint/2010/main" val="1545629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1986" y="385591"/>
            <a:ext cx="2977039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</a:rPr>
              <a:t>Model Used</a:t>
            </a:r>
            <a:endParaRPr lang="en-US" sz="465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9D04EF4-8957-4683-9C32-2A12D8ED8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535" y="2059701"/>
            <a:ext cx="12817929" cy="372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LSTM (Long Short-Term Memory)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type of RNN designed to learn long-term dependencies in sequential data, addressing the vanishing gradient problem.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RNN (Recurrent Neural Network)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neural network architecture for processing sequential data by maintaining a memory of previous inputs through recurrent connections.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Regression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simple machine learning algorithm for modeling the relationship between a dependent variable and one or more independent variables by fitting a straight line.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KNN (K-Nearest Neighbors)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non-parametric algorithm that classifies data points based on the majority class of their k-nearest neighbors in the feature space.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49710" y="971550"/>
            <a:ext cx="75564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Model Training and Evaluation</a:t>
            </a:r>
            <a:endParaRPr lang="en-US" sz="4650" dirty="0"/>
          </a:p>
        </p:txBody>
      </p:sp>
      <p:sp>
        <p:nvSpPr>
          <p:cNvPr id="4" name="Shape 1"/>
          <p:cNvSpPr/>
          <p:nvPr/>
        </p:nvSpPr>
        <p:spPr>
          <a:xfrm>
            <a:off x="6605111" y="2851666"/>
            <a:ext cx="30480" cy="4354830"/>
          </a:xfrm>
          <a:prstGeom prst="roundRect">
            <a:avLst>
              <a:gd name="adj" fmla="val 312558"/>
            </a:avLst>
          </a:prstGeom>
          <a:solidFill>
            <a:srgbClr val="B2D4E5"/>
          </a:solidFill>
          <a:ln/>
        </p:spPr>
      </p:sp>
      <p:sp>
        <p:nvSpPr>
          <p:cNvPr id="5" name="Shape 2"/>
          <p:cNvSpPr/>
          <p:nvPr/>
        </p:nvSpPr>
        <p:spPr>
          <a:xfrm>
            <a:off x="6845022" y="3346728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B2D4E5"/>
          </a:solidFill>
          <a:ln/>
        </p:spPr>
      </p:sp>
      <p:sp>
        <p:nvSpPr>
          <p:cNvPr id="6" name="Shape 3"/>
          <p:cNvSpPr/>
          <p:nvPr/>
        </p:nvSpPr>
        <p:spPr>
          <a:xfrm>
            <a:off x="6365200" y="310681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6543913" y="3183255"/>
            <a:ext cx="152876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1</a:t>
            </a:r>
            <a:endParaRPr lang="en-US" sz="2800" dirty="0"/>
          </a:p>
        </p:txBody>
      </p:sp>
      <p:sp>
        <p:nvSpPr>
          <p:cNvPr id="8" name="Text 5"/>
          <p:cNvSpPr/>
          <p:nvPr/>
        </p:nvSpPr>
        <p:spPr>
          <a:xfrm>
            <a:off x="7867888" y="3078480"/>
            <a:ext cx="596872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Splitting the dataset into training and validation sets allows us to evaluate the model's performance on unseen data.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6845022" y="5115878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B2D4E5"/>
          </a:solidFill>
          <a:ln/>
        </p:spPr>
      </p:sp>
      <p:sp>
        <p:nvSpPr>
          <p:cNvPr id="10" name="Shape 7"/>
          <p:cNvSpPr/>
          <p:nvPr/>
        </p:nvSpPr>
        <p:spPr>
          <a:xfrm>
            <a:off x="6365200" y="487596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519029" y="4952405"/>
            <a:ext cx="202525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2</a:t>
            </a:r>
            <a:endParaRPr lang="en-US" sz="2800" dirty="0"/>
          </a:p>
        </p:txBody>
      </p:sp>
      <p:sp>
        <p:nvSpPr>
          <p:cNvPr id="12" name="Text 9"/>
          <p:cNvSpPr/>
          <p:nvPr/>
        </p:nvSpPr>
        <p:spPr>
          <a:xfrm>
            <a:off x="7867888" y="4847630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model learns from the training data, adjusting its parameters to minimize prediction errors.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845022" y="6522125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B2D4E5"/>
          </a:solidFill>
          <a:ln/>
        </p:spPr>
      </p:sp>
      <p:sp>
        <p:nvSpPr>
          <p:cNvPr id="14" name="Shape 11"/>
          <p:cNvSpPr/>
          <p:nvPr/>
        </p:nvSpPr>
        <p:spPr>
          <a:xfrm>
            <a:off x="6365200" y="628221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6519267" y="6358652"/>
            <a:ext cx="202168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3</a:t>
            </a:r>
            <a:endParaRPr lang="en-US" sz="2800" dirty="0"/>
          </a:p>
        </p:txBody>
      </p:sp>
      <p:sp>
        <p:nvSpPr>
          <p:cNvPr id="16" name="Text 13"/>
          <p:cNvSpPr/>
          <p:nvPr/>
        </p:nvSpPr>
        <p:spPr>
          <a:xfrm>
            <a:off x="7867888" y="6253877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Evaluating the model on the validation set gives us an unbiased measure of its generalizability.</a:t>
            </a:r>
            <a:endParaRPr lang="en-US" sz="175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7CECC64-2960-43ED-83B0-FF07CF5B2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92" y="726361"/>
            <a:ext cx="4700201" cy="36342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FB20980-8DC5-437D-9140-7ED892F1E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697" y="4401855"/>
            <a:ext cx="4709847" cy="36533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D047-D220-4C16-8D00-FFE25CAE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Petrona Bold"/>
              </a:rPr>
              <a:t>LSTM vs RNN model Metrics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9A8F50-FA9A-413C-A650-31E47044F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2519225"/>
            <a:ext cx="6573493" cy="4894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31E2F2-86C5-470D-9142-EF11271D0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469" y="2519225"/>
            <a:ext cx="7025930" cy="443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31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40B3A-CC1A-40E6-A936-34167B45BD9A}"/>
              </a:ext>
            </a:extLst>
          </p:cNvPr>
          <p:cNvSpPr txBox="1">
            <a:spLocks/>
          </p:cNvSpPr>
          <p:nvPr/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>
            <a:lvl1pPr algn="l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8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Petrona Bold"/>
              </a:rPr>
              <a:t>Linear Regression vs  KNN model Metrics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64EF92-6956-4255-B174-11C38F313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09" y="1830791"/>
            <a:ext cx="6577829" cy="47562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24A961-4EF3-478E-B71F-D1A5AF417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538" y="2281944"/>
            <a:ext cx="6081356" cy="435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16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453BA8-AAC6-43E4-880F-2CB0E40D51D1}"/>
              </a:ext>
            </a:extLst>
          </p:cNvPr>
          <p:cNvSpPr txBox="1"/>
          <p:nvPr/>
        </p:nvSpPr>
        <p:spPr>
          <a:xfrm>
            <a:off x="2114561" y="612801"/>
            <a:ext cx="109918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latin typeface="Petrona Bold"/>
              </a:rPr>
              <a:t>LSTM vs RNN model Prediction Graph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22FB7D-8AD9-4D4F-9DB4-D60A66682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374" y="2110074"/>
            <a:ext cx="6724426" cy="53326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E9E0B4-4655-43DF-BCC4-5769E1D0C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800" y="2590021"/>
            <a:ext cx="7243256" cy="377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41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D25AD8-0CA2-4445-AABA-489569930643}"/>
              </a:ext>
            </a:extLst>
          </p:cNvPr>
          <p:cNvSpPr txBox="1"/>
          <p:nvPr/>
        </p:nvSpPr>
        <p:spPr>
          <a:xfrm>
            <a:off x="169333" y="625269"/>
            <a:ext cx="142917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latin typeface="Petrona Bold"/>
              </a:rPr>
              <a:t>Linear Regression vs KNN model Prediction 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B35078-198A-44AD-B1E5-3A200AD85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0692" y="2304797"/>
            <a:ext cx="7525720" cy="41088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2CD024-488F-4C1A-A26E-73FD58DB0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327" y="2304797"/>
            <a:ext cx="8129140" cy="410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9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462</Words>
  <Application>Microsoft Office PowerPoint</Application>
  <PresentationFormat>Custom</PresentationFormat>
  <Paragraphs>47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Inter</vt:lpstr>
      <vt:lpstr>Arial</vt:lpstr>
      <vt:lpstr>Petrona Bold</vt:lpstr>
      <vt:lpstr>Calibri</vt:lpstr>
      <vt:lpstr>Inter Bold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LSTM vs RNN model Metrics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suresh kumar</cp:lastModifiedBy>
  <cp:revision>15</cp:revision>
  <dcterms:created xsi:type="dcterms:W3CDTF">2024-12-13T06:24:35Z</dcterms:created>
  <dcterms:modified xsi:type="dcterms:W3CDTF">2024-12-18T05:00:17Z</dcterms:modified>
</cp:coreProperties>
</file>