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8" r:id="rId3"/>
    <p:sldId id="271" r:id="rId4"/>
    <p:sldId id="281" r:id="rId5"/>
    <p:sldId id="284" r:id="rId6"/>
    <p:sldId id="272" r:id="rId7"/>
    <p:sldId id="273" r:id="rId8"/>
    <p:sldId id="282" r:id="rId9"/>
    <p:sldId id="274" r:id="rId10"/>
    <p:sldId id="285" r:id="rId11"/>
    <p:sldId id="275" r:id="rId12"/>
    <p:sldId id="283" r:id="rId13"/>
    <p:sldId id="276" r:id="rId14"/>
    <p:sldId id="277" r:id="rId15"/>
    <p:sldId id="286" r:id="rId16"/>
    <p:sldId id="288" r:id="rId17"/>
    <p:sldId id="287" r:id="rId18"/>
    <p:sldId id="278" r:id="rId19"/>
    <p:sldId id="267" r:id="rId20"/>
  </p:sldIdLst>
  <p:sldSz cx="9144000" cy="6858000" type="letter"/>
  <p:notesSz cx="6858000" cy="9144000"/>
  <p:defaultTextStyle>
    <a:defPPr>
      <a:defRPr lang="en-US"/>
    </a:defPPr>
    <a:lvl1pPr marL="0" lvl="0" indent="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vl6pPr marL="2286000" lvl="5"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6pPr>
    <a:lvl7pPr marL="2743200" lvl="6"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7pPr>
    <a:lvl8pPr marL="3200400" lvl="7"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8pPr>
    <a:lvl9pPr marL="3657600" lvl="8"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sorterViewPr showFormatting="0">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3765" eaLnBrk="1" fontAlgn="auto" hangingPunct="1">
              <a:spcBef>
                <a:spcPts val="0"/>
              </a:spcBef>
              <a:spcAft>
                <a:spcPts val="0"/>
              </a:spcAft>
              <a:defRPr sz="1200">
                <a:latin typeface="+mn-lt"/>
              </a:defRPr>
            </a:lvl1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3765" eaLnBrk="1" fontAlgn="auto" hangingPunct="1">
              <a:spcBef>
                <a:spcPts val="0"/>
              </a:spcBef>
              <a:spcAft>
                <a:spcPts val="0"/>
              </a:spcAft>
              <a:defRPr sz="1200">
                <a:latin typeface="+mn-lt"/>
              </a:defRPr>
            </a:lvl1pPr>
          </a:lstStyle>
          <a:p>
            <a:pPr marL="0" marR="0" lvl="0" indent="0" algn="r" defTabSz="913765"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2495"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2495"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5930" marR="0" lvl="1" indent="0" algn="l" defTabSz="912495"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3130" marR="0" lvl="2" indent="0" algn="l" defTabSz="912495"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0330" marR="0" lvl="3" indent="0" algn="l" defTabSz="912495"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7530" marR="0" lvl="4" indent="0" algn="l" defTabSz="912495"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913765" eaLnBrk="1" fontAlgn="auto" hangingPunct="1">
              <a:spcBef>
                <a:spcPts val="0"/>
              </a:spcBef>
              <a:spcAft>
                <a:spcPts val="0"/>
              </a:spcAft>
              <a:defRPr sz="1200">
                <a:latin typeface="+mn-lt"/>
              </a:defRPr>
            </a:lvl1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fld id="{9A0DB2DC-4C9A-4742-B13C-FB6460FD3503}" type="slidenum">
              <a:rPr lang="en-US" altLang="en-US" sz="1200" dirty="0">
                <a:latin typeface="Calibri" pitchFamily="34" charset="0"/>
              </a:rPr>
              <a:t>‹#›</a:t>
            </a:fld>
            <a:endParaRPr lang="en-US" altLang="en-US" sz="1200" dirty="0">
              <a:latin typeface="Calibri" pitchFamily="34" charset="0"/>
            </a:endParaRPr>
          </a:p>
        </p:txBody>
      </p:sp>
    </p:spTree>
  </p:cSld>
  <p:clrMap bg1="lt1" tx1="dk1" bg2="lt2" tx2="dk2" accent1="accent1" accent2="accent2" accent3="accent3" accent4="accent4" accent5="accent5" accent6="accent6" hlink="hlink" folHlink="folHlink"/>
  <p:hf sldNum="0" hdr="0" ftr="0" dt="0"/>
  <p:notesStyle>
    <a:lvl1pPr algn="l" defTabSz="912495" rtl="0" eaLnBrk="0" fontAlgn="base" hangingPunct="0">
      <a:spcBef>
        <a:spcPct val="30000"/>
      </a:spcBef>
      <a:spcAft>
        <a:spcPct val="0"/>
      </a:spcAft>
      <a:defRPr sz="1200" kern="1200">
        <a:solidFill>
          <a:schemeClr val="tx1"/>
        </a:solidFill>
        <a:latin typeface="+mn-lt"/>
        <a:ea typeface="+mn-ea"/>
        <a:cs typeface="+mn-cs"/>
      </a:defRPr>
    </a:lvl1pPr>
    <a:lvl2pPr marL="455930" algn="l" defTabSz="912495" rtl="0" eaLnBrk="0" fontAlgn="base" hangingPunct="0">
      <a:spcBef>
        <a:spcPct val="30000"/>
      </a:spcBef>
      <a:spcAft>
        <a:spcPct val="0"/>
      </a:spcAft>
      <a:defRPr sz="1200" kern="1200">
        <a:solidFill>
          <a:schemeClr val="tx1"/>
        </a:solidFill>
        <a:latin typeface="+mn-lt"/>
        <a:ea typeface="+mn-ea"/>
        <a:cs typeface="+mn-cs"/>
      </a:defRPr>
    </a:lvl2pPr>
    <a:lvl3pPr marL="913130" algn="l" defTabSz="912495" rtl="0" eaLnBrk="0" fontAlgn="base" hangingPunct="0">
      <a:spcBef>
        <a:spcPct val="30000"/>
      </a:spcBef>
      <a:spcAft>
        <a:spcPct val="0"/>
      </a:spcAft>
      <a:defRPr sz="1200" kern="1200">
        <a:solidFill>
          <a:schemeClr val="tx1"/>
        </a:solidFill>
        <a:latin typeface="+mn-lt"/>
        <a:ea typeface="+mn-ea"/>
        <a:cs typeface="+mn-cs"/>
      </a:defRPr>
    </a:lvl3pPr>
    <a:lvl4pPr marL="1370330" algn="l" defTabSz="912495" rtl="0" eaLnBrk="0" fontAlgn="base" hangingPunct="0">
      <a:spcBef>
        <a:spcPct val="30000"/>
      </a:spcBef>
      <a:spcAft>
        <a:spcPct val="0"/>
      </a:spcAft>
      <a:defRPr sz="1200" kern="1200">
        <a:solidFill>
          <a:schemeClr val="tx1"/>
        </a:solidFill>
        <a:latin typeface="+mn-lt"/>
        <a:ea typeface="+mn-ea"/>
        <a:cs typeface="+mn-cs"/>
      </a:defRPr>
    </a:lvl4pPr>
    <a:lvl5pPr marL="1827530" algn="l" defTabSz="912495" rtl="0" eaLnBrk="0" fontAlgn="base" hangingPunct="0">
      <a:spcBef>
        <a:spcPct val="30000"/>
      </a:spcBef>
      <a:spcAft>
        <a:spcPct val="0"/>
      </a:spcAft>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4" name="Slide Number Placeholder 3"/>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126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126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0668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338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lstStyle/>
          <a:p>
            <a:r>
              <a:rPr lang="en-US"/>
              <a:t>Click to edit Master title style</a:t>
            </a:r>
          </a:p>
        </p:txBody>
      </p:sp>
      <p:sp>
        <p:nvSpPr>
          <p:cNvPr id="3" name="Table Placeholder 2"/>
          <p:cNvSpPr>
            <a:spLocks noGrp="1"/>
          </p:cNvSpPr>
          <p:nvPr>
            <p:ph type="tbl" idx="1" hasCustomPrompt="1"/>
          </p:nvPr>
        </p:nvSpPr>
        <p:spPr>
          <a:xfrm>
            <a:off x="457200" y="1066800"/>
            <a:ext cx="8229600" cy="5181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2400" b="0" i="0" u="none" strike="noStrike" kern="0" cap="none" spc="0" normalizeH="0" baseline="0" noProof="0" dirty="0">
                <a:ln>
                  <a:noFill/>
                </a:ln>
                <a:solidFill>
                  <a:schemeClr val="tx1"/>
                </a:solidFill>
                <a:effectLst/>
                <a:uLnTx/>
                <a:uFillTx/>
                <a:latin typeface="+mn-lt"/>
                <a:ea typeface="+mn-ea"/>
                <a:cs typeface="+mn-cs"/>
              </a:rPr>
              <a:t>Click icon to add table</a:t>
            </a:r>
          </a:p>
        </p:txBody>
      </p:sp>
      <p:sp>
        <p:nvSpPr>
          <p:cNvPr id="4" name="Slide Number Placeholder 3"/>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7" name="Rectangle 8"/>
          <p:cNvSpPr>
            <a:spLocks noChangeArrowheads="1"/>
          </p:cNvSpPr>
          <p:nvPr/>
        </p:nvSpPr>
        <p:spPr bwMode="auto">
          <a:xfrm>
            <a:off x="3556000" y="6362700"/>
            <a:ext cx="1905000" cy="457200"/>
          </a:xfrm>
          <a:prstGeom prst="rect">
            <a:avLst/>
          </a:prstGeom>
          <a:solidFill>
            <a:schemeClr val="bg1"/>
          </a:solidFill>
          <a:ln>
            <a:noFill/>
          </a:ln>
        </p:spPr>
        <p:txBody>
          <a:bodyPr/>
          <a:lstStyle>
            <a:lvl1pPr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dirty="0">
              <a:ln>
                <a:noFill/>
              </a:ln>
              <a:solidFill>
                <a:schemeClr val="tx1"/>
              </a:solidFill>
              <a:effectLst/>
              <a:uLnTx/>
              <a:uFillTx/>
              <a:latin typeface="Arial" panose="020B0604020202090204" pitchFamily="34" charset="0"/>
              <a:ea typeface="+mn-ea"/>
              <a:cs typeface="+mn-cs"/>
            </a:endParaRPr>
          </a:p>
        </p:txBody>
      </p:sp>
      <p:pic>
        <p:nvPicPr>
          <p:cNvPr id="2053" name="Picture 7"/>
          <p:cNvPicPr>
            <a:picLocks noChangeAspect="1"/>
          </p:cNvPicPr>
          <p:nvPr userDrawn="1"/>
        </p:nvPicPr>
        <p:blipFill>
          <a:blip r:embed="rId2"/>
          <a:stretch>
            <a:fillRect/>
          </a:stretch>
        </p:blipFill>
        <p:spPr>
          <a:xfrm>
            <a:off x="76200" y="6381750"/>
            <a:ext cx="762000" cy="476250"/>
          </a:xfrm>
          <a:prstGeom prst="rect">
            <a:avLst/>
          </a:prstGeom>
          <a:noFill/>
          <a:ln w="9525">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11"/>
          <p:cNvSpPr>
            <a:spLocks noGrp="1" noChangeArrowheads="1"/>
          </p:cNvSpPr>
          <p:nvPr>
            <p:ph type="sldNum" sz="quarter" idx="4"/>
          </p:nvPr>
        </p:nvSpPr>
        <p:spPr bwMode="auto">
          <a:xfrm>
            <a:off x="6553200" y="6378575"/>
            <a:ext cx="2133600" cy="4762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en-US" altLang="en-US" dirty="0"/>
              <a:t>‹#›</a:t>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sz="3200" b="0" i="0" u="none" strike="noStrike" kern="0" cap="none" spc="0" normalizeH="0" baseline="0" noProof="0" dirty="0">
                <a:ln>
                  <a:noFill/>
                </a:ln>
                <a:solidFill>
                  <a:schemeClr val="tx1"/>
                </a:solidFill>
                <a:effectLst/>
                <a:uLnTx/>
                <a:uFillTx/>
                <a:latin typeface="+mn-lt"/>
                <a:ea typeface="+mn-ea"/>
                <a:cs typeface="+mn-cs"/>
              </a:rPr>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p:cNvSpPr>
          <p:nvPr>
            <p:ph type="title"/>
          </p:nvPr>
        </p:nvSpPr>
        <p:spPr>
          <a:xfrm>
            <a:off x="457200" y="122238"/>
            <a:ext cx="8229600" cy="639762"/>
          </a:xfrm>
          <a:prstGeom prst="rect">
            <a:avLst/>
          </a:prstGeom>
          <a:noFill/>
          <a:ln w="9525">
            <a:noFill/>
          </a:ln>
        </p:spPr>
        <p:txBody>
          <a:bodyPr anchor="ctr"/>
          <a:lstStyle/>
          <a:p>
            <a:pPr lvl="0"/>
            <a:r>
              <a:rPr lang="en-US" altLang="en-US" dirty="0"/>
              <a:t>Click to edit Master title style</a:t>
            </a:r>
          </a:p>
        </p:txBody>
      </p:sp>
      <p:sp>
        <p:nvSpPr>
          <p:cNvPr id="1027" name="Rectangle 8"/>
          <p:cNvSpPr>
            <a:spLocks noGrp="1"/>
          </p:cNvSpPr>
          <p:nvPr>
            <p:ph type="body" idx="1"/>
          </p:nvPr>
        </p:nvSpPr>
        <p:spPr>
          <a:xfrm>
            <a:off x="457200" y="1066800"/>
            <a:ext cx="8229600" cy="5181600"/>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5" name="Rectangle 11"/>
          <p:cNvSpPr>
            <a:spLocks noGrp="1" noChangeArrowheads="1"/>
          </p:cNvSpPr>
          <p:nvPr>
            <p:ph type="sldNum" sz="quarter" idx="4"/>
          </p:nvPr>
        </p:nvSpPr>
        <p:spPr bwMode="auto">
          <a:xfrm>
            <a:off x="6553200" y="637857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
        <p:nvSpPr>
          <p:cNvPr id="1029" name="Line 13"/>
          <p:cNvSpPr/>
          <p:nvPr/>
        </p:nvSpPr>
        <p:spPr>
          <a:xfrm>
            <a:off x="0" y="914400"/>
            <a:ext cx="9144000" cy="0"/>
          </a:xfrm>
          <a:prstGeom prst="line">
            <a:avLst/>
          </a:prstGeom>
          <a:ln w="28575" cap="flat" cmpd="sng">
            <a:solidFill>
              <a:schemeClr val="accent2"/>
            </a:solidFill>
            <a:prstDash val="solid"/>
            <a:headEnd type="none" w="med" len="med"/>
            <a:tailEnd type="none" w="med" len="med"/>
          </a:ln>
        </p:spPr>
      </p:sp>
      <p:sp>
        <p:nvSpPr>
          <p:cNvPr id="1030" name="Line 14"/>
          <p:cNvSpPr/>
          <p:nvPr/>
        </p:nvSpPr>
        <p:spPr>
          <a:xfrm>
            <a:off x="0" y="6324600"/>
            <a:ext cx="9144000" cy="0"/>
          </a:xfrm>
          <a:prstGeom prst="line">
            <a:avLst/>
          </a:prstGeom>
          <a:ln w="28575" cap="flat" cmpd="sng">
            <a:solidFill>
              <a:schemeClr val="accent2"/>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panose="020B0604020202090204" pitchFamily="34" charset="0"/>
        </a:defRPr>
      </a:lvl2pPr>
      <a:lvl3pPr algn="ctr" rtl="0" eaLnBrk="0" fontAlgn="base" hangingPunct="0">
        <a:spcBef>
          <a:spcPct val="0"/>
        </a:spcBef>
        <a:spcAft>
          <a:spcPct val="0"/>
        </a:spcAft>
        <a:defRPr sz="3200">
          <a:solidFill>
            <a:schemeClr val="tx2"/>
          </a:solidFill>
          <a:latin typeface="Arial" panose="020B0604020202090204" pitchFamily="34" charset="0"/>
        </a:defRPr>
      </a:lvl3pPr>
      <a:lvl4pPr algn="ctr" rtl="0" eaLnBrk="0" fontAlgn="base" hangingPunct="0">
        <a:spcBef>
          <a:spcPct val="0"/>
        </a:spcBef>
        <a:spcAft>
          <a:spcPct val="0"/>
        </a:spcAft>
        <a:defRPr sz="3200">
          <a:solidFill>
            <a:schemeClr val="tx2"/>
          </a:solidFill>
          <a:latin typeface="Arial" panose="020B0604020202090204" pitchFamily="34" charset="0"/>
        </a:defRPr>
      </a:lvl4pPr>
      <a:lvl5pPr algn="ctr" rtl="0" eaLnBrk="0" fontAlgn="base" hangingPunct="0">
        <a:spcBef>
          <a:spcPct val="0"/>
        </a:spcBef>
        <a:spcAft>
          <a:spcPct val="0"/>
        </a:spcAft>
        <a:defRPr sz="3200">
          <a:solidFill>
            <a:schemeClr val="tx2"/>
          </a:solidFill>
          <a:latin typeface="Arial" panose="020B0604020202090204" pitchFamily="34" charset="0"/>
        </a:defRPr>
      </a:lvl5pPr>
      <a:lvl6pPr marL="457200" algn="ctr" rtl="0" eaLnBrk="1" fontAlgn="base" hangingPunct="1">
        <a:spcBef>
          <a:spcPct val="0"/>
        </a:spcBef>
        <a:spcAft>
          <a:spcPct val="0"/>
        </a:spcAft>
        <a:defRPr sz="3200">
          <a:solidFill>
            <a:schemeClr val="tx2"/>
          </a:solidFill>
          <a:latin typeface="Arial" panose="020B0604020202090204" pitchFamily="34" charset="0"/>
        </a:defRPr>
      </a:lvl6pPr>
      <a:lvl7pPr marL="914400" algn="ctr" rtl="0" eaLnBrk="1" fontAlgn="base" hangingPunct="1">
        <a:spcBef>
          <a:spcPct val="0"/>
        </a:spcBef>
        <a:spcAft>
          <a:spcPct val="0"/>
        </a:spcAft>
        <a:defRPr sz="3200">
          <a:solidFill>
            <a:schemeClr val="tx2"/>
          </a:solidFill>
          <a:latin typeface="Arial" panose="020B0604020202090204" pitchFamily="34" charset="0"/>
        </a:defRPr>
      </a:lvl7pPr>
      <a:lvl8pPr marL="1371600" algn="ctr" rtl="0" eaLnBrk="1" fontAlgn="base" hangingPunct="1">
        <a:spcBef>
          <a:spcPct val="0"/>
        </a:spcBef>
        <a:spcAft>
          <a:spcPct val="0"/>
        </a:spcAft>
        <a:defRPr sz="3200">
          <a:solidFill>
            <a:schemeClr val="tx2"/>
          </a:solidFill>
          <a:latin typeface="Arial" panose="020B0604020202090204" pitchFamily="34" charset="0"/>
        </a:defRPr>
      </a:lvl8pPr>
      <a:lvl9pPr marL="1828800" algn="ctr" rtl="0" eaLnBrk="1" fontAlgn="base" hangingPunct="1">
        <a:spcBef>
          <a:spcPct val="0"/>
        </a:spcBef>
        <a:spcAft>
          <a:spcPct val="0"/>
        </a:spcAft>
        <a:defRPr sz="3200">
          <a:solidFill>
            <a:schemeClr val="tx2"/>
          </a:solidFill>
          <a:latin typeface="Arial" panose="020B0604020202090204"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447800" y="2667000"/>
            <a:ext cx="6248400" cy="1200785"/>
          </a:xfrm>
          <a:ln/>
        </p:spPr>
        <p:txBody>
          <a:bodyPr vert="horz" wrap="square" lIns="91440" tIns="45720" rIns="91440" bIns="45720" anchor="ctr"/>
          <a:lstStyle/>
          <a:p>
            <a:pPr defTabSz="913130" eaLnBrk="1" hangingPunct="1"/>
            <a:r>
              <a:rPr lang="en-US" altLang="en-US" sz="2400" b="1" dirty="0">
                <a:latin typeface="Times New Roman" panose="02020503050405090304" pitchFamily="18" charset="0"/>
                <a:cs typeface="Times New Roman" panose="02020503050405090304" pitchFamily="18" charset="0"/>
              </a:rPr>
              <a:t>B.E. Major Project</a:t>
            </a:r>
            <a:br>
              <a:rPr lang="en-US" altLang="en-US" sz="2400" b="1" dirty="0">
                <a:latin typeface="Times New Roman" panose="02020503050405090304" pitchFamily="18" charset="0"/>
                <a:cs typeface="Times New Roman" panose="02020503050405090304" pitchFamily="18" charset="0"/>
              </a:rPr>
            </a:br>
            <a:r>
              <a:rPr lang="en-US" altLang="en-US" sz="2400" b="1" dirty="0">
                <a:latin typeface="Times New Roman" panose="02020503050405090304" pitchFamily="18" charset="0"/>
                <a:cs typeface="Times New Roman" panose="02020503050405090304" pitchFamily="18" charset="0"/>
              </a:rPr>
              <a:t>House Price Prediction Using Machine Learning</a:t>
            </a:r>
          </a:p>
        </p:txBody>
      </p:sp>
      <p:sp>
        <p:nvSpPr>
          <p:cNvPr id="4" name="Title 1"/>
          <p:cNvSpPr txBox="1"/>
          <p:nvPr/>
        </p:nvSpPr>
        <p:spPr>
          <a:xfrm>
            <a:off x="495300" y="3867785"/>
            <a:ext cx="8153400" cy="2304415"/>
          </a:xfrm>
          <a:prstGeom prst="rect">
            <a:avLst/>
          </a:prstGeom>
        </p:spPr>
        <p:txBody>
          <a:bodyPr lIns="91429" tIns="45714" rIns="91429" bIns="45714" anchor="ctr"/>
          <a:lstStyle/>
          <a:p>
            <a:pPr marR="0" algn="ctr" defTabSz="913765" eaLnBrk="1" fontAlgn="auto" hangingPunct="1">
              <a:spcAft>
                <a:spcPts val="0"/>
              </a:spcAft>
              <a:buClrTx/>
              <a:buSzTx/>
              <a:buFontTx/>
              <a:buNone/>
              <a:defRPr/>
            </a:pPr>
            <a:r>
              <a:rPr kumimoji="0" lang="en-US" sz="1800" b="1" kern="1200" cap="none" spc="0" normalizeH="0" baseline="0" noProof="0" dirty="0">
                <a:latin typeface="Times New Roman" panose="02020503050405090304" pitchFamily="18" charset="0"/>
                <a:ea typeface="+mj-ea"/>
                <a:cs typeface="Times New Roman" panose="02020503050405090304" pitchFamily="18" charset="0"/>
              </a:rPr>
              <a:t>Devyani Mandwade [EU1172015]</a:t>
            </a:r>
          </a:p>
          <a:p>
            <a:pPr marR="0" algn="ctr" defTabSz="913765" eaLnBrk="1" fontAlgn="auto" hangingPunct="1">
              <a:spcAft>
                <a:spcPts val="0"/>
              </a:spcAft>
              <a:buClrTx/>
              <a:buSzTx/>
              <a:buFontTx/>
              <a:buNone/>
              <a:defRPr/>
            </a:pPr>
            <a:r>
              <a:rPr kumimoji="0" lang="en-US" sz="1800" b="1" kern="1200" cap="none" spc="0" normalizeH="0" baseline="0" noProof="0" dirty="0">
                <a:latin typeface="Times New Roman" panose="02020503050405090304" pitchFamily="18" charset="0"/>
                <a:ea typeface="+mj-ea"/>
                <a:cs typeface="Times New Roman" panose="02020503050405090304" pitchFamily="18" charset="0"/>
              </a:rPr>
              <a:t>Ankita Mishra          [EU1172053]</a:t>
            </a:r>
          </a:p>
          <a:p>
            <a:pPr marR="0" algn="ctr" defTabSz="913765" eaLnBrk="1" fontAlgn="auto" hangingPunct="1">
              <a:spcAft>
                <a:spcPts val="0"/>
              </a:spcAft>
              <a:buClrTx/>
              <a:buSzTx/>
              <a:buFontTx/>
              <a:buNone/>
              <a:defRPr/>
            </a:pPr>
            <a:r>
              <a:rPr kumimoji="0" lang="en-US" sz="1800" b="1" kern="1200" cap="none" spc="0" normalizeH="0" baseline="0" noProof="0" dirty="0">
                <a:latin typeface="Times New Roman" panose="02020503050405090304" pitchFamily="18" charset="0"/>
                <a:ea typeface="+mj-ea"/>
                <a:cs typeface="Times New Roman" panose="02020503050405090304" pitchFamily="18" charset="0"/>
              </a:rPr>
              <a:t>Saloni </a:t>
            </a:r>
            <a:r>
              <a:rPr kumimoji="0" lang="en-US" sz="1800" b="1" kern="1200" cap="none" spc="0" normalizeH="0" baseline="0" noProof="0" dirty="0" err="1">
                <a:latin typeface="Times New Roman" panose="02020503050405090304" pitchFamily="18" charset="0"/>
                <a:ea typeface="+mj-ea"/>
                <a:cs typeface="Times New Roman" panose="02020503050405090304" pitchFamily="18" charset="0"/>
              </a:rPr>
              <a:t>Raorane</a:t>
            </a:r>
            <a:r>
              <a:rPr kumimoji="0" lang="en-US" sz="1800" b="1" kern="1200" cap="none" spc="0" normalizeH="0" baseline="0" noProof="0" dirty="0">
                <a:latin typeface="Times New Roman" panose="02020503050405090304" pitchFamily="18" charset="0"/>
                <a:ea typeface="+mj-ea"/>
                <a:cs typeface="Times New Roman" panose="02020503050405090304" pitchFamily="18" charset="0"/>
              </a:rPr>
              <a:t>         [</a:t>
            </a:r>
            <a:r>
              <a:rPr lang="en-US" sz="1800" noProof="0" dirty="0">
                <a:ln>
                  <a:noFill/>
                </a:ln>
                <a:effectLst/>
                <a:uLnTx/>
                <a:uFillTx/>
                <a:latin typeface="Times New Roman" panose="02020503050405090304"/>
                <a:sym typeface="+mn-ea"/>
              </a:rPr>
              <a:t> </a:t>
            </a:r>
            <a:r>
              <a:rPr lang="en-US" sz="1800" b="1" noProof="0" dirty="0">
                <a:ln>
                  <a:noFill/>
                </a:ln>
                <a:effectLst/>
                <a:uLnTx/>
                <a:uFillTx/>
                <a:latin typeface="Times New Roman Bold" panose="02020503050405090304" charset="0"/>
                <a:cs typeface="Times New Roman Bold" panose="02020503050405090304" charset="0"/>
                <a:sym typeface="+mn-ea"/>
              </a:rPr>
              <a:t>EU2152005</a:t>
            </a:r>
            <a:r>
              <a:rPr kumimoji="0" lang="en-US" sz="1800" b="1" kern="1200" cap="none" spc="0" normalizeH="0" baseline="0" noProof="0" dirty="0">
                <a:latin typeface="Times New Roman" panose="02020503050405090304" pitchFamily="18" charset="0"/>
                <a:ea typeface="+mj-ea"/>
                <a:cs typeface="Times New Roman" panose="02020503050405090304" pitchFamily="18" charset="0"/>
              </a:rPr>
              <a:t>]</a:t>
            </a:r>
            <a:endParaRPr kumimoji="0" lang="en-US" sz="1800" i="1" kern="1200" cap="none" spc="0" normalizeH="0" baseline="0" noProof="0" dirty="0">
              <a:latin typeface="Times New Roman" panose="02020503050405090304" pitchFamily="18" charset="0"/>
              <a:ea typeface="+mj-ea"/>
              <a:cs typeface="Times New Roman" panose="02020503050405090304" pitchFamily="18" charset="0"/>
            </a:endParaRPr>
          </a:p>
          <a:p>
            <a:pPr marR="0" algn="ctr" defTabSz="913765" eaLnBrk="1" fontAlgn="auto" hangingPunct="1">
              <a:spcAft>
                <a:spcPts val="0"/>
              </a:spcAft>
              <a:buClrTx/>
              <a:buSzTx/>
              <a:buFontTx/>
              <a:buNone/>
              <a:defRPr/>
            </a:pPr>
            <a:endParaRPr kumimoji="0" lang="en-US" sz="2400" kern="1200" cap="none" spc="0" normalizeH="0" baseline="0" noProof="0" dirty="0">
              <a:latin typeface="Times New Roman" panose="02020503050405090304" pitchFamily="18" charset="0"/>
              <a:ea typeface="+mj-ea"/>
              <a:cs typeface="Times New Roman" panose="02020503050405090304" pitchFamily="18" charset="0"/>
            </a:endParaRPr>
          </a:p>
          <a:p>
            <a:pPr algn="ctr" eaLnBrk="1" hangingPunct="1"/>
            <a:r>
              <a:rPr lang="en-US" altLang="en-US" sz="1800" b="1" dirty="0">
                <a:latin typeface="Times New Roman" panose="02020503050405090304" pitchFamily="18" charset="0"/>
                <a:cs typeface="Times New Roman" panose="02020503050405090304" pitchFamily="18" charset="0"/>
                <a:sym typeface="+mn-ea"/>
              </a:rPr>
              <a:t>Project Guide  : Dr. Rahul </a:t>
            </a:r>
            <a:r>
              <a:rPr lang="en-US" altLang="en-US" sz="1800" b="1" dirty="0" err="1">
                <a:latin typeface="Times New Roman" panose="02020503050405090304" pitchFamily="18" charset="0"/>
                <a:cs typeface="Times New Roman" panose="02020503050405090304" pitchFamily="18" charset="0"/>
                <a:sym typeface="+mn-ea"/>
              </a:rPr>
              <a:t>Khokale</a:t>
            </a:r>
            <a:endParaRPr lang="en-US" altLang="en-US" sz="1800" b="1" dirty="0">
              <a:latin typeface="Times New Roman" panose="02020503050405090304" pitchFamily="18" charset="0"/>
              <a:cs typeface="Times New Roman" panose="02020503050405090304" pitchFamily="18" charset="0"/>
              <a:sym typeface="+mn-ea"/>
            </a:endParaRPr>
          </a:p>
          <a:p>
            <a:pPr algn="ctr" eaLnBrk="1" hangingPunct="1"/>
            <a:r>
              <a:rPr lang="en-US" altLang="en-US" sz="1800" b="1" dirty="0">
                <a:latin typeface="Times New Roman" panose="02020503050405090304" pitchFamily="18" charset="0"/>
                <a:cs typeface="Times New Roman" panose="02020503050405090304" pitchFamily="18" charset="0"/>
                <a:sym typeface="+mn-ea"/>
              </a:rPr>
              <a:t>  Co- Guide: Ms. Shraddha </a:t>
            </a:r>
            <a:r>
              <a:rPr lang="en-US" altLang="en-US" sz="1800" b="1" dirty="0" err="1">
                <a:latin typeface="Times New Roman" panose="02020503050405090304" pitchFamily="18" charset="0"/>
                <a:cs typeface="Times New Roman" panose="02020503050405090304" pitchFamily="18" charset="0"/>
                <a:sym typeface="+mn-ea"/>
              </a:rPr>
              <a:t>Dabhade</a:t>
            </a:r>
            <a:endParaRPr lang="en-US" altLang="en-US" b="1" dirty="0">
              <a:latin typeface="Times New Roman" panose="02020503050405090304" pitchFamily="18" charset="0"/>
              <a:cs typeface="Times New Roman" panose="02020503050405090304" pitchFamily="18" charset="0"/>
              <a:sym typeface="+mn-ea"/>
            </a:endParaRPr>
          </a:p>
          <a:p>
            <a:pPr algn="ctr" eaLnBrk="1" hangingPunct="1"/>
            <a:r>
              <a:rPr lang="en-US" b="1" dirty="0">
                <a:latin typeface="Times New Roman" panose="02020503050405090304" pitchFamily="18" charset="0"/>
                <a:ea typeface="+mj-ea"/>
                <a:cs typeface="Times New Roman" panose="02020503050405090304" pitchFamily="18" charset="0"/>
              </a:rPr>
              <a:t>May 1,2021</a:t>
            </a:r>
            <a:endParaRPr kumimoji="0" lang="en-US" sz="1800" b="1" kern="1200" cap="none" spc="0" normalizeH="0" baseline="0" noProof="0" dirty="0">
              <a:latin typeface="Times New Roman" panose="02020503050405090304" pitchFamily="18" charset="0"/>
              <a:ea typeface="+mj-ea"/>
              <a:cs typeface="Times New Roman" panose="02020503050405090304" pitchFamily="18" charset="0"/>
            </a:endParaRPr>
          </a:p>
        </p:txBody>
      </p:sp>
      <p:sp>
        <p:nvSpPr>
          <p:cNvPr id="4100" name="Rectangle 1"/>
          <p:cNvSpPr/>
          <p:nvPr/>
        </p:nvSpPr>
        <p:spPr>
          <a:xfrm>
            <a:off x="620713" y="990600"/>
            <a:ext cx="8131175" cy="523875"/>
          </a:xfrm>
          <a:prstGeom prst="rect">
            <a:avLst/>
          </a:prstGeom>
          <a:noFill/>
          <a:ln w="9525">
            <a:noFill/>
          </a:ln>
        </p:spPr>
        <p:txBody>
          <a:bodyPr wrap="none">
            <a:spAutoFit/>
          </a:bodyPr>
          <a:lstStyle/>
          <a:p>
            <a:pPr algn="ctr" eaLnBrk="1" hangingPunct="1"/>
            <a:r>
              <a:rPr lang="en-US" altLang="en-US" sz="2800" b="1" dirty="0">
                <a:latin typeface="Times New Roman" panose="02020503050405090304" pitchFamily="18" charset="0"/>
                <a:cs typeface="Times New Roman" panose="02020503050405090304" pitchFamily="18" charset="0"/>
              </a:rPr>
              <a:t>DEPARTMENT OF COMPUTER ENGINEERING</a:t>
            </a:r>
            <a:endParaRPr lang="en-US" altLang="en-US" sz="2800" dirty="0">
              <a:latin typeface="Times New Roman" panose="02020503050405090304" pitchFamily="18" charset="0"/>
              <a:ea typeface="Times New Roman" panose="02020503050405090304" pitchFamily="18" charset="0"/>
            </a:endParaRPr>
          </a:p>
        </p:txBody>
      </p:sp>
      <p:pic>
        <p:nvPicPr>
          <p:cNvPr id="4101" name="Picture 5"/>
          <p:cNvPicPr>
            <a:picLocks noChangeAspect="1"/>
          </p:cNvPicPr>
          <p:nvPr/>
        </p:nvPicPr>
        <p:blipFill>
          <a:blip r:embed="rId2"/>
          <a:stretch>
            <a:fillRect/>
          </a:stretch>
        </p:blipFill>
        <p:spPr>
          <a:xfrm>
            <a:off x="215900" y="76200"/>
            <a:ext cx="1079500" cy="787400"/>
          </a:xfrm>
          <a:prstGeom prst="rect">
            <a:avLst/>
          </a:prstGeom>
          <a:noFill/>
          <a:ln w="9525">
            <a:noFill/>
          </a:ln>
        </p:spPr>
      </p:pic>
      <p:pic>
        <p:nvPicPr>
          <p:cNvPr id="4102" name="Picture 6"/>
          <p:cNvPicPr>
            <a:picLocks noChangeAspect="1"/>
          </p:cNvPicPr>
          <p:nvPr/>
        </p:nvPicPr>
        <p:blipFill>
          <a:blip r:embed="rId3"/>
          <a:stretch>
            <a:fillRect/>
          </a:stretch>
        </p:blipFill>
        <p:spPr>
          <a:xfrm>
            <a:off x="8324850" y="101600"/>
            <a:ext cx="590550" cy="736600"/>
          </a:xfrm>
          <a:prstGeom prst="rect">
            <a:avLst/>
          </a:prstGeom>
          <a:noFill/>
          <a:ln w="9525">
            <a:noFill/>
          </a:ln>
        </p:spPr>
      </p:pic>
      <p:sp>
        <p:nvSpPr>
          <p:cNvPr id="4103" name="Rectangle 2"/>
          <p:cNvSpPr/>
          <p:nvPr/>
        </p:nvSpPr>
        <p:spPr>
          <a:xfrm>
            <a:off x="1219200" y="-19050"/>
            <a:ext cx="7162800" cy="1009650"/>
          </a:xfrm>
          <a:prstGeom prst="rect">
            <a:avLst/>
          </a:prstGeom>
          <a:noFill/>
          <a:ln w="9525">
            <a:noFill/>
          </a:ln>
        </p:spPr>
        <p:txBody>
          <a:bodyPr>
            <a:spAutoFit/>
          </a:bodyPr>
          <a:lstStyle/>
          <a:p>
            <a:pPr algn="ctr" eaLnBrk="1" hangingPunct="1">
              <a:spcAft>
                <a:spcPts val="800"/>
              </a:spcAft>
            </a:pPr>
            <a:r>
              <a:rPr lang="en-IN" altLang="en-US" sz="1400" b="1" dirty="0">
                <a:solidFill>
                  <a:srgbClr val="C00000"/>
                </a:solidFill>
                <a:latin typeface="Times New Roman" panose="02020503050405090304" pitchFamily="18" charset="0"/>
                <a:cs typeface="Calibri" pitchFamily="34" charset="0"/>
              </a:rPr>
              <a:t>Aldel Education Trust’s</a:t>
            </a:r>
            <a:endParaRPr lang="en-IN" altLang="en-US" sz="1100" dirty="0">
              <a:solidFill>
                <a:srgbClr val="C00000"/>
              </a:solidFill>
              <a:latin typeface="Times New Roman" panose="02020503050405090304" pitchFamily="18" charset="0"/>
              <a:cs typeface="Calibri" pitchFamily="34" charset="0"/>
            </a:endParaRPr>
          </a:p>
          <a:p>
            <a:pPr algn="ctr" eaLnBrk="1" hangingPunct="1">
              <a:spcAft>
                <a:spcPts val="800"/>
              </a:spcAft>
            </a:pPr>
            <a:r>
              <a:rPr lang="en-IN" altLang="en-US" b="1" dirty="0">
                <a:solidFill>
                  <a:srgbClr val="002060"/>
                </a:solidFill>
                <a:latin typeface="Times New Roman" panose="02020503050405090304" pitchFamily="18" charset="0"/>
                <a:cs typeface="Calibri" pitchFamily="34" charset="0"/>
              </a:rPr>
              <a:t>St. John College of Engineering and Management, Palghar</a:t>
            </a:r>
          </a:p>
          <a:p>
            <a:pPr algn="ctr" eaLnBrk="1" hangingPunct="1"/>
            <a:r>
              <a:rPr lang="en-IN" altLang="en-US" sz="1200" b="1" dirty="0">
                <a:solidFill>
                  <a:srgbClr val="FF0000"/>
                </a:solidFill>
                <a:latin typeface="Times New Roman" panose="02020503050405090304" pitchFamily="18" charset="0"/>
                <a:cs typeface="Calibri" pitchFamily="34" charset="0"/>
              </a:rPr>
              <a:t>NAAC Accredited with Grade A (2017-2022)</a:t>
            </a:r>
            <a:endParaRPr lang="en-IN" altLang="en-US" sz="1200" dirty="0">
              <a:solidFill>
                <a:srgbClr val="FF0000"/>
              </a:solidFill>
              <a:latin typeface="Times New Roman" panose="02020503050405090304" pitchFamily="18" charset="0"/>
              <a:ea typeface="Calibri" pitchFamily="34" charset="0"/>
            </a:endParaRPr>
          </a:p>
        </p:txBody>
      </p:sp>
      <p:pic>
        <p:nvPicPr>
          <p:cNvPr id="4104" name="Picture 2"/>
          <p:cNvPicPr>
            <a:picLocks noChangeAspect="1"/>
          </p:cNvPicPr>
          <p:nvPr/>
        </p:nvPicPr>
        <p:blipFill>
          <a:blip r:embed="rId4"/>
          <a:stretch>
            <a:fillRect/>
          </a:stretch>
        </p:blipFill>
        <p:spPr>
          <a:xfrm>
            <a:off x="3962400" y="1514475"/>
            <a:ext cx="1219200" cy="1219200"/>
          </a:xfrm>
          <a:prstGeom prst="rect">
            <a:avLst/>
          </a:prstGeom>
          <a:noFill/>
          <a:ln w="9525">
            <a:noFill/>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2C8C3-6AB3-4B15-9503-FE09710489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9DC5D8-1E0F-40E6-ADB6-656C9DF45E3B}"/>
              </a:ext>
            </a:extLst>
          </p:cNvPr>
          <p:cNvSpPr>
            <a:spLocks noGrp="1"/>
          </p:cNvSpPr>
          <p:nvPr>
            <p:ph idx="1"/>
          </p:nvPr>
        </p:nvSpPr>
        <p:spPr/>
        <p:txBody>
          <a:bodyPr/>
          <a:lstStyle/>
          <a:p>
            <a:endParaRPr lang="en-US" dirty="0"/>
          </a:p>
          <a:p>
            <a:endParaRPr lang="en-IN" dirty="0"/>
          </a:p>
          <a:p>
            <a:pPr marL="0" indent="0">
              <a:buNone/>
            </a:pPr>
            <a:r>
              <a:rPr lang="en-IN" dirty="0"/>
              <a:t>                 		 </a:t>
            </a:r>
            <a:r>
              <a:rPr lang="en-IN" dirty="0">
                <a:latin typeface="Times New Roman" panose="02020603050405020304" pitchFamily="18" charset="0"/>
                <a:cs typeface="Times New Roman" panose="02020603050405020304" pitchFamily="18" charset="0"/>
              </a:rPr>
              <a:t>Output Table</a:t>
            </a:r>
          </a:p>
        </p:txBody>
      </p:sp>
      <p:graphicFrame>
        <p:nvGraphicFramePr>
          <p:cNvPr id="4" name="Table 4">
            <a:extLst>
              <a:ext uri="{FF2B5EF4-FFF2-40B4-BE49-F238E27FC236}">
                <a16:creationId xmlns:a16="http://schemas.microsoft.com/office/drawing/2014/main" id="{A6695ED7-8D64-4E17-9084-53087925FF41}"/>
              </a:ext>
            </a:extLst>
          </p:cNvPr>
          <p:cNvGraphicFramePr>
            <a:graphicFrameLocks noGrp="1"/>
          </p:cNvGraphicFramePr>
          <p:nvPr>
            <p:extLst>
              <p:ext uri="{D42A27DB-BD31-4B8C-83A1-F6EECF244321}">
                <p14:modId xmlns:p14="http://schemas.microsoft.com/office/powerpoint/2010/main" val="1620737605"/>
              </p:ext>
            </p:extLst>
          </p:nvPr>
        </p:nvGraphicFramePr>
        <p:xfrm>
          <a:off x="1066800" y="2819400"/>
          <a:ext cx="6858000" cy="23368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78412313"/>
                    </a:ext>
                  </a:extLst>
                </a:gridCol>
                <a:gridCol w="2286000">
                  <a:extLst>
                    <a:ext uri="{9D8B030D-6E8A-4147-A177-3AD203B41FA5}">
                      <a16:colId xmlns:a16="http://schemas.microsoft.com/office/drawing/2014/main" val="2807015927"/>
                    </a:ext>
                  </a:extLst>
                </a:gridCol>
                <a:gridCol w="2286000">
                  <a:extLst>
                    <a:ext uri="{9D8B030D-6E8A-4147-A177-3AD203B41FA5}">
                      <a16:colId xmlns:a16="http://schemas.microsoft.com/office/drawing/2014/main" val="302227642"/>
                    </a:ext>
                  </a:extLst>
                </a:gridCol>
              </a:tblGrid>
              <a:tr h="584200">
                <a:tc>
                  <a:txBody>
                    <a:bodyPr/>
                    <a:lstStyle/>
                    <a:p>
                      <a:r>
                        <a:rPr lang="en-US" sz="1600" dirty="0">
                          <a:solidFill>
                            <a:schemeClr val="tx1"/>
                          </a:solidFill>
                          <a:latin typeface="Times New Roman" panose="02020603050405020304" pitchFamily="18" charset="0"/>
                          <a:cs typeface="Times New Roman" panose="02020603050405020304" pitchFamily="18" charset="0"/>
                        </a:rPr>
                        <a:t>     Model</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  Best Score</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Best </a:t>
                      </a:r>
                      <a:r>
                        <a:rPr lang="en-US" sz="1600" dirty="0" err="1">
                          <a:solidFill>
                            <a:schemeClr val="tx1"/>
                          </a:solidFill>
                          <a:latin typeface="Times New Roman" panose="02020603050405020304" pitchFamily="18" charset="0"/>
                          <a:cs typeface="Times New Roman" panose="02020603050405020304" pitchFamily="18" charset="0"/>
                        </a:rPr>
                        <a:t>Parametrs</a:t>
                      </a:r>
                      <a:endParaRPr lang="en-IN"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7028750"/>
                  </a:ext>
                </a:extLst>
              </a:tr>
              <a:tr h="584200">
                <a:tc>
                  <a:txBody>
                    <a:bodyPr/>
                    <a:lstStyle/>
                    <a:p>
                      <a:r>
                        <a:rPr lang="en-US" sz="1600" dirty="0">
                          <a:solidFill>
                            <a:schemeClr val="tx1"/>
                          </a:solidFill>
                          <a:latin typeface="Times New Roman" panose="02020603050405020304" pitchFamily="18" charset="0"/>
                          <a:cs typeface="Times New Roman" panose="02020603050405020304" pitchFamily="18" charset="0"/>
                        </a:rPr>
                        <a:t>Linear Regression</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0.911502</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180340" algn="l">
                        <a:lnSpc>
                          <a:spcPct val="107000"/>
                        </a:lnSpc>
                        <a:spcAft>
                          <a:spcPts val="800"/>
                        </a:spcAft>
                      </a:pP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{'normalize': True}</a:t>
                      </a:r>
                    </a:p>
                  </a:txBody>
                  <a:tcPr marL="114300" marR="114300" marT="0" marB="0"/>
                </a:tc>
                <a:extLst>
                  <a:ext uri="{0D108BD9-81ED-4DB2-BD59-A6C34878D82A}">
                    <a16:rowId xmlns:a16="http://schemas.microsoft.com/office/drawing/2014/main" val="386064120"/>
                  </a:ext>
                </a:extLst>
              </a:tr>
              <a:tr h="584200">
                <a:tc>
                  <a:txBody>
                    <a:bodyPr/>
                    <a:lstStyle/>
                    <a:p>
                      <a:r>
                        <a:rPr lang="en-US" sz="1600" dirty="0">
                          <a:solidFill>
                            <a:schemeClr val="tx1"/>
                          </a:solidFill>
                          <a:latin typeface="Times New Roman" panose="02020603050405020304" pitchFamily="18" charset="0"/>
                          <a:cs typeface="Times New Roman" panose="02020603050405020304" pitchFamily="18" charset="0"/>
                        </a:rPr>
                        <a:t>Lasso</a:t>
                      </a:r>
                    </a:p>
                    <a:p>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0.911442</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180340" algn="l">
                        <a:lnSpc>
                          <a:spcPct val="107000"/>
                        </a:lnSpc>
                        <a:spcAft>
                          <a:spcPts val="800"/>
                        </a:spcAft>
                      </a:pP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{'alpha': 1, 'selection': 'random'}</a:t>
                      </a:r>
                    </a:p>
                  </a:txBody>
                  <a:tcPr marL="114300" marR="114300" marT="0" marB="0"/>
                </a:tc>
                <a:extLst>
                  <a:ext uri="{0D108BD9-81ED-4DB2-BD59-A6C34878D82A}">
                    <a16:rowId xmlns:a16="http://schemas.microsoft.com/office/drawing/2014/main" val="3264190159"/>
                  </a:ext>
                </a:extLst>
              </a:tr>
              <a:tr h="584200">
                <a:tc>
                  <a:txBody>
                    <a:bodyPr/>
                    <a:lstStyle/>
                    <a:p>
                      <a:r>
                        <a:rPr lang="en-US" sz="1600" dirty="0">
                          <a:solidFill>
                            <a:schemeClr val="tx1"/>
                          </a:solidFill>
                          <a:latin typeface="Times New Roman" panose="02020603050405020304" pitchFamily="18" charset="0"/>
                          <a:cs typeface="Times New Roman" panose="02020603050405020304" pitchFamily="18" charset="0"/>
                        </a:rPr>
                        <a:t>Decision Tree</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0.895215</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kern="1200" dirty="0">
                          <a:solidFill>
                            <a:schemeClr val="tx1"/>
                          </a:solidFill>
                          <a:effectLst/>
                          <a:latin typeface="Times New Roman" panose="02020603050405020304" pitchFamily="18" charset="0"/>
                          <a:ea typeface="+mn-ea"/>
                          <a:cs typeface="Times New Roman" panose="02020603050405020304" pitchFamily="18" charset="0"/>
                        </a:rPr>
                        <a:t>{'criterion': '</a:t>
                      </a:r>
                      <a:r>
                        <a:rPr lang="en-IN" sz="1600" kern="1200" dirty="0" err="1">
                          <a:solidFill>
                            <a:schemeClr val="tx1"/>
                          </a:solidFill>
                          <a:effectLst/>
                          <a:latin typeface="Times New Roman" panose="02020603050405020304" pitchFamily="18" charset="0"/>
                          <a:ea typeface="+mn-ea"/>
                          <a:cs typeface="Times New Roman" panose="02020603050405020304" pitchFamily="18" charset="0"/>
                        </a:rPr>
                        <a:t>mse</a:t>
                      </a:r>
                      <a:r>
                        <a:rPr lang="en-IN" sz="1600" kern="1200" dirty="0">
                          <a:solidFill>
                            <a:schemeClr val="tx1"/>
                          </a:solidFill>
                          <a:effectLst/>
                          <a:latin typeface="Times New Roman" panose="02020603050405020304" pitchFamily="18" charset="0"/>
                          <a:ea typeface="+mn-ea"/>
                          <a:cs typeface="Times New Roman" panose="02020603050405020304" pitchFamily="18" charset="0"/>
                        </a:rPr>
                        <a:t>', 'splitter': 'best'}</a:t>
                      </a:r>
                      <a:endParaRPr lang="en-IN"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75274399"/>
                  </a:ext>
                </a:extLst>
              </a:tr>
            </a:tbl>
          </a:graphicData>
        </a:graphic>
      </p:graphicFrame>
    </p:spTree>
    <p:extLst>
      <p:ext uri="{BB962C8B-B14F-4D97-AF65-F5344CB8AC3E}">
        <p14:creationId xmlns:p14="http://schemas.microsoft.com/office/powerpoint/2010/main" val="983335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ln/>
        </p:spPr>
        <p:txBody>
          <a:bodyPr vert="horz" wrap="square" lIns="91440" tIns="45720" rIns="91440" bIns="45720" anchor="ctr"/>
          <a:lstStyle/>
          <a:p>
            <a:r>
              <a:rPr lang="en-IN" altLang="en-US" b="1" dirty="0">
                <a:latin typeface="Times New Roman" panose="02020503050405090304" pitchFamily="18" charset="0"/>
                <a:cs typeface="Times New Roman" panose="02020503050405090304" pitchFamily="18" charset="0"/>
              </a:rPr>
              <a:t>Technologies Used</a:t>
            </a:r>
            <a:endParaRPr lang="en-IN" altLang="en-US" b="1" dirty="0">
              <a:latin typeface="Times New Roman" panose="02020503050405090304" pitchFamily="18" charset="0"/>
              <a:ea typeface="Times New Roman" panose="02020503050405090304" pitchFamily="18" charset="0"/>
            </a:endParaRPr>
          </a:p>
        </p:txBody>
      </p:sp>
      <p:sp>
        <p:nvSpPr>
          <p:cNvPr id="10243"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11</a:t>
            </a:fld>
            <a:endParaRPr lang="en-US" altLang="en-US" sz="1400" dirty="0"/>
          </a:p>
        </p:txBody>
      </p:sp>
      <p:sp>
        <p:nvSpPr>
          <p:cNvPr id="10244" name="Content Placeholder 2"/>
          <p:cNvSpPr>
            <a:spLocks noGrp="1"/>
          </p:cNvSpPr>
          <p:nvPr>
            <p:ph idx="1"/>
          </p:nvPr>
        </p:nvSpPr>
        <p:spPr>
          <a:xfrm>
            <a:off x="266065" y="892175"/>
            <a:ext cx="8671560" cy="5356225"/>
          </a:xfrm>
          <a:ln/>
        </p:spPr>
        <p:txBody>
          <a:bodyPr vert="horz" wrap="square" lIns="91440" tIns="45720" rIns="91440" bIns="45720" anchor="t"/>
          <a:lstStyle/>
          <a:p>
            <a:pPr algn="just">
              <a:buFont typeface="Wingdings" panose="05000000000000000000" charset="0"/>
              <a:buChar char=""/>
            </a:pPr>
            <a:r>
              <a:rPr lang="en-US" altLang="en-IN" sz="1800" b="1" dirty="0">
                <a:latin typeface="Times New Roman Bold" panose="02020503050405090304" charset="0"/>
                <a:ea typeface="Times New Roman" panose="02020503050405090304" pitchFamily="18" charset="0"/>
                <a:cs typeface="Times New Roman Bold" panose="02020503050405090304" charset="0"/>
              </a:rPr>
              <a:t>Python</a:t>
            </a:r>
            <a:r>
              <a:rPr lang="en-US" altLang="en-IN" b="1" dirty="0">
                <a:latin typeface="Times New Roman Bold" panose="02020503050405090304" charset="0"/>
                <a:ea typeface="Times New Roman" panose="02020503050405090304" pitchFamily="18" charset="0"/>
                <a:cs typeface="Times New Roman Bold" panose="02020503050405090304" charset="0"/>
              </a:rPr>
              <a:t>- </a:t>
            </a:r>
            <a:r>
              <a:rPr lang="en-US" altLang="en-IN" sz="1600" dirty="0">
                <a:latin typeface="Times New Roman" panose="02020503050405090304" pitchFamily="18" charset="0"/>
                <a:ea typeface="Times New Roman" panose="02020503050405090304" pitchFamily="18" charset="0"/>
                <a:cs typeface="Times New Roman" panose="02020503050405090304" pitchFamily="18" charset="0"/>
              </a:rPr>
              <a:t>Python is an interpreted, high-level and general-purpose programming language. Python's design philosophy emphasizes code readability with its notable use of significant whitespace. Its language constructs and object-oriented approach aim to help programmers write clear, logical code for small and large-scale projects. Python is dynamically typed and garbage-collected. </a:t>
            </a:r>
          </a:p>
          <a:p>
            <a:pPr marL="0" indent="0" algn="just">
              <a:buNone/>
            </a:pPr>
            <a:endParaRPr lang="en-US" altLang="en-IN" sz="1600" dirty="0">
              <a:latin typeface="Times New Roman" panose="02020503050405090304" pitchFamily="18" charset="0"/>
              <a:ea typeface="Times New Roman" panose="02020503050405090304" pitchFamily="18" charset="0"/>
              <a:cs typeface="Times New Roman" panose="02020503050405090304" pitchFamily="18" charset="0"/>
            </a:endParaRPr>
          </a:p>
          <a:p>
            <a:pPr algn="just">
              <a:buFont typeface="Wingdings" panose="05000000000000000000" charset="0"/>
              <a:buChar char=""/>
            </a:pPr>
            <a:r>
              <a:rPr lang="en-US" altLang="en-IN" sz="1800" b="1" dirty="0">
                <a:latin typeface="Times New Roman" panose="02020503050405090304" pitchFamily="18" charset="0"/>
                <a:ea typeface="Times New Roman" panose="02020503050405090304" pitchFamily="18" charset="0"/>
                <a:cs typeface="Times New Roman" panose="02020503050405090304" pitchFamily="18" charset="0"/>
              </a:rPr>
              <a:t>Spyder- </a:t>
            </a:r>
            <a:r>
              <a:rPr lang="en-IN" sz="1600" b="0" i="0" dirty="0">
                <a:effectLst/>
                <a:latin typeface="Times New Roman" panose="02020603050405020304" pitchFamily="18" charset="0"/>
                <a:cs typeface="Times New Roman" panose="02020603050405020304" pitchFamily="18" charset="0"/>
              </a:rPr>
              <a:t>Spyder is an open source cross-platform integrated development environment (IDE) for scientific programming in the Python language. Spyder integrates with a number of prominent packages in the scientific Python stack, including NumPy, SciPy, Matplotlib, pandas, </a:t>
            </a:r>
            <a:r>
              <a:rPr lang="en-IN" sz="1600" b="0" i="0" dirty="0" err="1">
                <a:effectLst/>
                <a:latin typeface="Times New Roman" panose="02020603050405020304" pitchFamily="18" charset="0"/>
                <a:cs typeface="Times New Roman" panose="02020603050405020304" pitchFamily="18" charset="0"/>
              </a:rPr>
              <a:t>Ipython</a:t>
            </a:r>
            <a:r>
              <a:rPr lang="en-IN" sz="1600" dirty="0">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as well as other open source software.</a:t>
            </a:r>
            <a:endParaRPr lang="en-US" altLang="en-IN" sz="1600" dirty="0">
              <a:latin typeface="Times New Roman" panose="02020603050405020304" pitchFamily="18" charset="0"/>
              <a:ea typeface="Times New Roman" panose="02020503050405090304" pitchFamily="18" charset="0"/>
              <a:cs typeface="Times New Roman" panose="02020603050405020304" pitchFamily="18" charset="0"/>
            </a:endParaRPr>
          </a:p>
          <a:p>
            <a:pPr marL="0" indent="0" algn="just">
              <a:buFont typeface="Wingdings" panose="05000000000000000000" charset="0"/>
              <a:buNone/>
            </a:pPr>
            <a:endParaRPr lang="en-US" altLang="en-IN" sz="1600" dirty="0">
              <a:latin typeface="Times New Roman" panose="02020503050405090304" pitchFamily="18" charset="0"/>
              <a:ea typeface="Times New Roman" panose="02020503050405090304" pitchFamily="18" charset="0"/>
              <a:cs typeface="Times New Roman" panose="02020503050405090304" pitchFamily="18" charset="0"/>
            </a:endParaRPr>
          </a:p>
          <a:p>
            <a:pPr algn="just">
              <a:buFont typeface="Wingdings" panose="05000000000000000000" charset="0"/>
              <a:buChar char=""/>
            </a:pPr>
            <a:r>
              <a:rPr lang="en-US" altLang="en-IN" sz="1800" b="1" dirty="0">
                <a:latin typeface="Times New Roman Bold" panose="02020503050405090304" charset="0"/>
                <a:ea typeface="Times New Roman" panose="02020503050405090304" pitchFamily="18" charset="0"/>
                <a:cs typeface="Times New Roman Bold" panose="02020503050405090304" charset="0"/>
              </a:rPr>
              <a:t>Numpy-</a:t>
            </a:r>
            <a:r>
              <a:rPr lang="en-US" altLang="en-IN" sz="1600" dirty="0">
                <a:latin typeface="Times New Roman" panose="02020503050405090304" pitchFamily="18" charset="0"/>
                <a:ea typeface="Times New Roman" panose="02020503050405090304" pitchFamily="18" charset="0"/>
                <a:cs typeface="Times New Roman" panose="02020503050405090304" pitchFamily="18" charset="0"/>
              </a:rPr>
              <a:t>NumPy is a Python library used for working with arrays. It also has functions for working in domain of linear algebra, fourier transform, and matrices.</a:t>
            </a:r>
          </a:p>
          <a:p>
            <a:pPr marL="0" indent="0" algn="just">
              <a:buFont typeface="Wingdings" panose="05000000000000000000" charset="0"/>
              <a:buNone/>
            </a:pPr>
            <a:endParaRPr lang="en-US" altLang="en-IN" sz="1600" dirty="0">
              <a:latin typeface="Times New Roman" panose="02020503050405090304" pitchFamily="18" charset="0"/>
              <a:ea typeface="Times New Roman" panose="02020503050405090304" pitchFamily="18" charset="0"/>
              <a:cs typeface="Times New Roman" panose="02020503050405090304" pitchFamily="18" charset="0"/>
            </a:endParaRPr>
          </a:p>
          <a:p>
            <a:pPr algn="just">
              <a:buFont typeface="Wingdings" panose="05000000000000000000" charset="0"/>
              <a:buChar char=""/>
            </a:pPr>
            <a:r>
              <a:rPr lang="en-US" altLang="en-IN" sz="1800" b="1" dirty="0">
                <a:latin typeface="Times New Roman Bold" panose="02020503050405090304" charset="0"/>
                <a:ea typeface="Times New Roman" panose="02020503050405090304" pitchFamily="18" charset="0"/>
                <a:cs typeface="Times New Roman Bold" panose="02020503050405090304" charset="0"/>
              </a:rPr>
              <a:t>Pandas-</a:t>
            </a:r>
            <a:r>
              <a:rPr lang="en-US" altLang="en-IN" sz="1600" dirty="0">
                <a:latin typeface="Times New Roman" panose="02020503050405090304" pitchFamily="18" charset="0"/>
                <a:ea typeface="Times New Roman" panose="02020503050405090304" pitchFamily="18" charset="0"/>
                <a:cs typeface="Times New Roman" panose="02020503050405090304" pitchFamily="18" charset="0"/>
              </a:rPr>
              <a:t>Pandas is an open-source, BSD-licensed Python library providing high-performance, easy-to-use data structures and data analysis tools for the Python programming language.</a:t>
            </a:r>
          </a:p>
          <a:p>
            <a:pPr marL="0" indent="0" algn="just">
              <a:buFont typeface="Wingdings" panose="05000000000000000000" charset="0"/>
              <a:buNone/>
            </a:pPr>
            <a:endParaRPr lang="en-US" altLang="en-IN" b="1" dirty="0">
              <a:latin typeface="Times New Roman Bold" panose="02020503050405090304" charset="0"/>
              <a:ea typeface="Times New Roman" panose="02020503050405090304" pitchFamily="18" charset="0"/>
              <a:cs typeface="Times New Roman Bold" panose="0202050305040509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latin typeface="Times New Roman" panose="02020503050405090304" pitchFamily="18" charset="0"/>
                <a:cs typeface="Times New Roman" panose="02020503050405090304" pitchFamily="18" charset="0"/>
                <a:sym typeface="+mn-ea"/>
              </a:rPr>
              <a:t>Technologies Used</a:t>
            </a:r>
            <a:endParaRPr lang="en-US"/>
          </a:p>
        </p:txBody>
      </p:sp>
      <p:sp>
        <p:nvSpPr>
          <p:cNvPr id="3" name="Content Placeholder 2"/>
          <p:cNvSpPr>
            <a:spLocks noGrp="1"/>
          </p:cNvSpPr>
          <p:nvPr>
            <p:ph idx="1"/>
          </p:nvPr>
        </p:nvSpPr>
        <p:spPr/>
        <p:txBody>
          <a:bodyPr/>
          <a:lstStyle/>
          <a:p>
            <a:pPr algn="just">
              <a:buFont typeface="Wingdings" panose="05000000000000000000" charset="0"/>
              <a:buChar char=""/>
            </a:pPr>
            <a:r>
              <a:rPr lang="en-US" altLang="en-IN" sz="1800" b="1" dirty="0">
                <a:latin typeface="Times New Roman Bold" panose="02020503050405090304" charset="0"/>
                <a:ea typeface="Times New Roman" panose="02020503050405090304" pitchFamily="18" charset="0"/>
                <a:cs typeface="Times New Roman Bold" panose="02020503050405090304" charset="0"/>
                <a:sym typeface="+mn-ea"/>
              </a:rPr>
              <a:t>Seaborn</a:t>
            </a:r>
            <a:r>
              <a:rPr lang="en-US" altLang="en-IN" b="1" dirty="0">
                <a:latin typeface="Times New Roman Bold" panose="02020503050405090304" charset="0"/>
                <a:ea typeface="Times New Roman" panose="02020503050405090304" pitchFamily="18" charset="0"/>
                <a:cs typeface="Times New Roman Bold" panose="02020503050405090304" charset="0"/>
                <a:sym typeface="+mn-ea"/>
              </a:rPr>
              <a:t>-</a:t>
            </a:r>
            <a:r>
              <a:rPr lang="en-US" altLang="en-IN" sz="1600" dirty="0">
                <a:latin typeface="Times New Roman" panose="02020503050405090304" pitchFamily="18" charset="0"/>
                <a:ea typeface="Times New Roman" panose="02020503050405090304" pitchFamily="18" charset="0"/>
                <a:cs typeface="Times New Roman" panose="02020503050405090304" pitchFamily="18" charset="0"/>
                <a:sym typeface="+mn-ea"/>
              </a:rPr>
              <a:t>Python Seaborn library is used to ease the challenging task of data visualization and it’s based on Matplotlib.</a:t>
            </a:r>
          </a:p>
          <a:p>
            <a:pPr marL="0" indent="0" algn="just">
              <a:buFont typeface="Wingdings" panose="05000000000000000000" charset="0"/>
              <a:buNone/>
            </a:pPr>
            <a:endParaRPr lang="en-US" altLang="en-IN" sz="1600" dirty="0">
              <a:latin typeface="Times New Roman" panose="02020503050405090304" pitchFamily="18" charset="0"/>
              <a:ea typeface="Times New Roman" panose="02020503050405090304" pitchFamily="18" charset="0"/>
              <a:cs typeface="Times New Roman" panose="02020503050405090304" pitchFamily="18" charset="0"/>
              <a:sym typeface="+mn-ea"/>
            </a:endParaRPr>
          </a:p>
          <a:p>
            <a:pPr algn="just">
              <a:buFont typeface="Wingdings" panose="05000000000000000000" charset="0"/>
              <a:buChar char=""/>
            </a:pPr>
            <a:r>
              <a:rPr lang="en-US" altLang="en-IN" sz="1800" b="1" dirty="0">
                <a:latin typeface="Times New Roman Bold" panose="02020503050405090304" charset="0"/>
                <a:ea typeface="Times New Roman" panose="02020503050405090304" pitchFamily="18" charset="0"/>
                <a:cs typeface="Times New Roman Bold" panose="02020503050405090304" charset="0"/>
                <a:sym typeface="+mn-ea"/>
              </a:rPr>
              <a:t>Sklearn</a:t>
            </a:r>
            <a:r>
              <a:rPr lang="en-US" altLang="en-IN" b="1" dirty="0">
                <a:latin typeface="Times New Roman Bold" panose="02020503050405090304" charset="0"/>
                <a:ea typeface="Times New Roman" panose="02020503050405090304" pitchFamily="18" charset="0"/>
                <a:cs typeface="Times New Roman Bold" panose="02020503050405090304" charset="0"/>
                <a:sym typeface="+mn-ea"/>
              </a:rPr>
              <a:t>-</a:t>
            </a:r>
            <a:r>
              <a:rPr lang="en-US" altLang="en-IN" sz="1600" dirty="0">
                <a:latin typeface="Times New Roman" panose="02020503050405090304" pitchFamily="18" charset="0"/>
                <a:ea typeface="Times New Roman" panose="02020503050405090304" pitchFamily="18" charset="0"/>
                <a:cs typeface="Times New Roman" panose="02020503050405090304" pitchFamily="18" charset="0"/>
                <a:sym typeface="+mn-ea"/>
              </a:rPr>
              <a:t>Scikit-learn (Sklearn) is the most useful and robust library for machine learning in Python. It provides a selection of efficient tools for machine learning and statistical modeling including classification, regression, clustering and dimensionality reduction via a consistence interface in Python.</a:t>
            </a:r>
          </a:p>
          <a:p>
            <a:pPr marL="0" indent="0" algn="just">
              <a:buFont typeface="Wingdings" panose="05000000000000000000" charset="0"/>
              <a:buNone/>
            </a:pPr>
            <a:endParaRPr lang="en-US" altLang="en-IN" sz="1600" dirty="0">
              <a:latin typeface="Times New Roman" panose="02020503050405090304" pitchFamily="18" charset="0"/>
              <a:ea typeface="Times New Roman" panose="02020503050405090304" pitchFamily="18" charset="0"/>
              <a:cs typeface="Times New Roman" panose="02020503050405090304" pitchFamily="18" charset="0"/>
              <a:sym typeface="+mn-ea"/>
            </a:endParaRPr>
          </a:p>
          <a:p>
            <a:pPr algn="just">
              <a:buFont typeface="Wingdings" panose="05000000000000000000" charset="0"/>
              <a:buChar char=""/>
            </a:pPr>
            <a:r>
              <a:rPr lang="en-US" altLang="en-IN" sz="1800" b="1" dirty="0">
                <a:latin typeface="Times New Roman Bold" panose="02020503050405090304" charset="0"/>
                <a:ea typeface="Times New Roman" panose="02020503050405090304" pitchFamily="18" charset="0"/>
                <a:cs typeface="Times New Roman Bold" panose="02020503050405090304" charset="0"/>
                <a:sym typeface="+mn-ea"/>
              </a:rPr>
              <a:t>Matplotlib</a:t>
            </a:r>
            <a:r>
              <a:rPr lang="en-US" altLang="en-IN" b="1" dirty="0">
                <a:latin typeface="Times New Roman Bold" panose="02020503050405090304" charset="0"/>
                <a:ea typeface="Times New Roman" panose="02020503050405090304" pitchFamily="18" charset="0"/>
                <a:cs typeface="Times New Roman Bold" panose="02020503050405090304" charset="0"/>
                <a:sym typeface="+mn-ea"/>
              </a:rPr>
              <a:t>-</a:t>
            </a:r>
            <a:r>
              <a:rPr lang="en-US" altLang="en-IN" sz="1600" dirty="0">
                <a:latin typeface="Times New Roman" panose="02020503050405090304" pitchFamily="18" charset="0"/>
                <a:ea typeface="Times New Roman" panose="02020503050405090304" pitchFamily="18" charset="0"/>
                <a:cs typeface="Times New Roman" panose="02020503050405090304" pitchFamily="18" charset="0"/>
                <a:sym typeface="+mn-ea"/>
              </a:rPr>
              <a:t>Matplotlib is an amazing visualization library in Python for 2D plots of arrays. Matplotlib is a multi-platform data visualization library built on NumPy arrays.</a:t>
            </a:r>
            <a:r>
              <a:rPr lang="en-US" altLang="en-IN" b="1" dirty="0">
                <a:latin typeface="Times New Roman Bold" panose="02020503050405090304" charset="0"/>
                <a:ea typeface="Times New Roman" panose="02020503050405090304" pitchFamily="18" charset="0"/>
                <a:cs typeface="Times New Roman Bold" panose="02020503050405090304" charset="0"/>
                <a:sym typeface="+mn-ea"/>
              </a:rPr>
              <a:t> </a:t>
            </a:r>
          </a:p>
          <a:p>
            <a:pPr marL="0" indent="0" algn="just">
              <a:buFont typeface="Wingdings" panose="05000000000000000000" charset="0"/>
              <a:buNone/>
            </a:pPr>
            <a:endParaRPr lang="en-US" altLang="en-IN" b="1" dirty="0">
              <a:latin typeface="Times New Roman Bold" panose="02020503050405090304" charset="0"/>
              <a:ea typeface="Times New Roman" panose="02020503050405090304" pitchFamily="18" charset="0"/>
              <a:cs typeface="Times New Roman Bold" panose="02020503050405090304" charset="0"/>
              <a:sym typeface="+mn-ea"/>
            </a:endParaRPr>
          </a:p>
          <a:p>
            <a:pPr algn="just">
              <a:buFont typeface="Wingdings" panose="05000000000000000000" charset="0"/>
              <a:buChar char=""/>
            </a:pPr>
            <a:r>
              <a:rPr lang="en-US" altLang="en-IN" sz="1800" b="1" dirty="0">
                <a:latin typeface="Times New Roman Bold" panose="02020503050405090304" charset="0"/>
                <a:ea typeface="Times New Roman" panose="02020503050405090304" pitchFamily="18" charset="0"/>
                <a:cs typeface="Times New Roman Bold" panose="02020503050405090304" charset="0"/>
                <a:sym typeface="+mn-ea"/>
              </a:rPr>
              <a:t>Gridsearchcv</a:t>
            </a:r>
            <a:r>
              <a:rPr lang="en-US" altLang="en-IN" b="1" dirty="0">
                <a:latin typeface="Times New Roman Bold" panose="02020503050405090304" charset="0"/>
                <a:ea typeface="Times New Roman" panose="02020503050405090304" pitchFamily="18" charset="0"/>
                <a:cs typeface="Times New Roman Bold" panose="02020503050405090304" charset="0"/>
                <a:sym typeface="+mn-ea"/>
              </a:rPr>
              <a:t>-</a:t>
            </a:r>
            <a:r>
              <a:rPr lang="en-US" altLang="en-IN" sz="1600" dirty="0">
                <a:latin typeface="Times New Roman" panose="02020503050405090304" pitchFamily="18" charset="0"/>
                <a:ea typeface="Times New Roman" panose="02020503050405090304" pitchFamily="18" charset="0"/>
                <a:cs typeface="Times New Roman" panose="02020503050405090304" pitchFamily="18" charset="0"/>
                <a:sym typeface="+mn-ea"/>
              </a:rPr>
              <a:t>GridSearchCV is a method to search the candidate best parameters exhaustively from the grid of given parameters. Target estimator (model) and parameters for search need to be provided for this cross-validation search method. GridSearchCV is useful when we are looking for the best parameter for the target model and dataset. </a:t>
            </a:r>
          </a:p>
          <a:p>
            <a:endParaRPr lang="en-US" sz="1600"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a:xfrm>
            <a:off x="457200" y="122238"/>
            <a:ext cx="8229600" cy="63976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chemeClr val="tx2"/>
                </a:solidFill>
                <a:effectLst/>
                <a:uLnTx/>
                <a:uFillTx/>
                <a:latin typeface="Times New Roman" panose="02020503050405090304" pitchFamily="18" charset="0"/>
                <a:ea typeface="+mn-ea"/>
                <a:cs typeface="Times New Roman" panose="02020503050405090304" pitchFamily="18" charset="0"/>
              </a:rPr>
              <a:t>Results and Discussion</a:t>
            </a:r>
            <a:endParaRPr kumimoji="0" lang="en-IN" altLang="en-US" sz="3200" b="1" i="0" u="none" strike="noStrike" kern="0" cap="none" spc="0" normalizeH="0" baseline="0" noProof="0" dirty="0">
              <a:ln>
                <a:noFill/>
              </a:ln>
              <a:solidFill>
                <a:schemeClr val="tx2"/>
              </a:solidFill>
              <a:effectLst/>
              <a:uLnTx/>
              <a:uFillTx/>
              <a:latin typeface="Times New Roman" panose="02020503050405090304" pitchFamily="18" charset="0"/>
              <a:ea typeface="+mj-ea"/>
              <a:cs typeface="Times New Roman" panose="02020503050405090304" pitchFamily="18" charset="0"/>
            </a:endParaRPr>
          </a:p>
        </p:txBody>
      </p:sp>
      <p:sp>
        <p:nvSpPr>
          <p:cNvPr id="11267"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13</a:t>
            </a:fld>
            <a:endParaRPr lang="en-US" altLang="en-US" sz="1400" dirty="0"/>
          </a:p>
        </p:txBody>
      </p:sp>
      <p:sp>
        <p:nvSpPr>
          <p:cNvPr id="11268" name="Content Placeholder 2"/>
          <p:cNvSpPr>
            <a:spLocks noGrp="1"/>
          </p:cNvSpPr>
          <p:nvPr>
            <p:ph idx="1"/>
          </p:nvPr>
        </p:nvSpPr>
        <p:spPr>
          <a:ln/>
        </p:spPr>
        <p:txBody>
          <a:bodyPr vert="horz" wrap="square" lIns="91440" tIns="45720" rIns="91440" bIns="45720" anchor="t"/>
          <a:lstStyle/>
          <a:p>
            <a:pPr algn="just"/>
            <a:r>
              <a:rPr lang="en-IN" altLang="en-US" sz="1600" dirty="0">
                <a:latin typeface="Times New Roman" panose="02020503050405090304" pitchFamily="18" charset="0"/>
                <a:cs typeface="Times New Roman" panose="02020503050405090304" pitchFamily="18" charset="0"/>
              </a:rPr>
              <a:t>Till now we have implemented three techniques for house price prediction : </a:t>
            </a:r>
          </a:p>
          <a:p>
            <a:pPr marL="0" indent="0" algn="just">
              <a:buNone/>
            </a:pPr>
            <a:r>
              <a:rPr lang="en-IN" altLang="en-US" sz="1600" dirty="0">
                <a:latin typeface="Times New Roman" panose="02020503050405090304" pitchFamily="18" charset="0"/>
                <a:cs typeface="Times New Roman" panose="02020503050405090304" pitchFamily="18" charset="0"/>
              </a:rPr>
              <a:t>     1.Linear Regression</a:t>
            </a:r>
          </a:p>
          <a:p>
            <a:pPr marL="0" indent="0" algn="just">
              <a:buNone/>
            </a:pPr>
            <a:r>
              <a:rPr lang="en-IN" altLang="en-US" sz="1600" dirty="0">
                <a:latin typeface="Times New Roman" panose="02020503050405090304" pitchFamily="18" charset="0"/>
                <a:cs typeface="Times New Roman" panose="02020503050405090304" pitchFamily="18" charset="0"/>
              </a:rPr>
              <a:t>     2. Lasso Regression</a:t>
            </a:r>
          </a:p>
          <a:p>
            <a:pPr marL="0" indent="0" algn="just">
              <a:buNone/>
            </a:pPr>
            <a:r>
              <a:rPr lang="en-IN" altLang="en-US" sz="1600" dirty="0">
                <a:latin typeface="Times New Roman" panose="02020503050405090304" pitchFamily="18" charset="0"/>
                <a:cs typeface="Times New Roman" panose="02020503050405090304" pitchFamily="18" charset="0"/>
              </a:rPr>
              <a:t>     3. Decision Tree</a:t>
            </a:r>
          </a:p>
          <a:p>
            <a:pPr algn="just"/>
            <a:endParaRPr lang="en-IN" altLang="en-US" sz="1600" dirty="0">
              <a:latin typeface="Times New Roman" panose="02020503050405090304" pitchFamily="18" charset="0"/>
              <a:ea typeface="Times New Roman" panose="02020503050405090304" pitchFamily="18" charset="0"/>
              <a:cs typeface="Times New Roman" panose="02020503050405090304" pitchFamily="18" charset="0"/>
            </a:endParaRPr>
          </a:p>
          <a:p>
            <a:pPr algn="just"/>
            <a:r>
              <a:rPr lang="en-IN" altLang="en-US" sz="1600" dirty="0">
                <a:latin typeface="Times New Roman" panose="02020503050405090304" pitchFamily="18" charset="0"/>
                <a:ea typeface="Times New Roman" panose="02020503050405090304" pitchFamily="18" charset="0"/>
              </a:rPr>
              <a:t>Linear Regression is a supervised machine learning algorithm where the predicted output is continuous and has a constant slope. It’s used to predict values within a continuous range, rather than trying to classify them into categories.</a:t>
            </a:r>
          </a:p>
          <a:p>
            <a:pPr algn="just"/>
            <a:endParaRPr lang="en-IN" altLang="en-US" sz="1600" dirty="0">
              <a:latin typeface="Times New Roman" panose="02020503050405090304" pitchFamily="18" charset="0"/>
              <a:ea typeface="Times New Roman" panose="02020503050405090304" pitchFamily="18" charset="0"/>
            </a:endParaRPr>
          </a:p>
          <a:p>
            <a:pPr algn="just"/>
            <a:r>
              <a:rPr lang="en-IN" altLang="en-US" sz="1600" dirty="0">
                <a:latin typeface="Times New Roman" panose="02020503050405090304" pitchFamily="18" charset="0"/>
                <a:ea typeface="Times New Roman" panose="02020503050405090304" pitchFamily="18" charset="0"/>
              </a:rPr>
              <a:t>The “LASSO” stands for Least Absolute Shrinkage and Selection Operator. It is used over regression methods for a more accurate prediction.</a:t>
            </a:r>
          </a:p>
          <a:p>
            <a:pPr algn="just"/>
            <a:endParaRPr lang="en-IN" altLang="en-US" sz="1600" dirty="0">
              <a:latin typeface="Times New Roman" panose="02020503050405090304" pitchFamily="18" charset="0"/>
              <a:ea typeface="Times New Roman" panose="02020503050405090304" pitchFamily="18" charset="0"/>
            </a:endParaRPr>
          </a:p>
          <a:p>
            <a:pPr algn="just"/>
            <a:r>
              <a:rPr lang="en-IN" altLang="en-US" sz="1600" dirty="0">
                <a:latin typeface="Times New Roman" panose="02020503050405090304" pitchFamily="18" charset="0"/>
                <a:ea typeface="Times New Roman" panose="02020503050405090304" pitchFamily="18" charset="0"/>
              </a:rPr>
              <a:t>Decision Tree is a Supervised learning technique. It is a tree-structured classifier , where internal nodes represent the features of a dataset, branches represent the decision rules and each leaf node represents the outcome.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a:xfrm>
            <a:off x="457200" y="122238"/>
            <a:ext cx="8229600" cy="63976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chemeClr val="tx2"/>
                </a:solidFill>
                <a:effectLst/>
                <a:uLnTx/>
                <a:uFillTx/>
                <a:latin typeface="Times New Roman" panose="02020503050405090304" pitchFamily="18" charset="0"/>
                <a:ea typeface="+mn-ea"/>
                <a:cs typeface="Times New Roman" panose="02020503050405090304" pitchFamily="18" charset="0"/>
              </a:rPr>
              <a:t>Conclusion </a:t>
            </a:r>
            <a:endParaRPr kumimoji="0" lang="en-IN" altLang="en-US" sz="3200" b="1" i="0" u="none" strike="noStrike" kern="0" cap="none" spc="0" normalizeH="0" baseline="0" noProof="0" dirty="0">
              <a:ln>
                <a:noFill/>
              </a:ln>
              <a:solidFill>
                <a:schemeClr val="tx2"/>
              </a:solidFill>
              <a:effectLst/>
              <a:uLnTx/>
              <a:uFillTx/>
              <a:latin typeface="Times New Roman" panose="02020503050405090304" pitchFamily="18" charset="0"/>
              <a:ea typeface="+mj-ea"/>
              <a:cs typeface="Times New Roman" panose="02020503050405090304" pitchFamily="18" charset="0"/>
            </a:endParaRPr>
          </a:p>
        </p:txBody>
      </p:sp>
      <p:sp>
        <p:nvSpPr>
          <p:cNvPr id="12291"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14</a:t>
            </a:fld>
            <a:endParaRPr lang="en-US" altLang="en-US" sz="1400" dirty="0"/>
          </a:p>
        </p:txBody>
      </p:sp>
      <p:sp>
        <p:nvSpPr>
          <p:cNvPr id="12292" name="Content Placeholder 2"/>
          <p:cNvSpPr>
            <a:spLocks noGrp="1"/>
          </p:cNvSpPr>
          <p:nvPr>
            <p:ph idx="1"/>
          </p:nvPr>
        </p:nvSpPr>
        <p:spPr>
          <a:ln/>
        </p:spPr>
        <p:txBody>
          <a:bodyPr vert="horz" wrap="square" lIns="91440" tIns="45720" rIns="91440" bIns="45720" anchor="t"/>
          <a:lstStyle/>
          <a:p>
            <a:pPr marL="0" indent="0" algn="just">
              <a:buNone/>
            </a:pPr>
            <a:r>
              <a:rPr lang="en-IN" altLang="en-US" dirty="0">
                <a:latin typeface="Times New Roman" panose="02020503050405090304" pitchFamily="18" charset="0"/>
                <a:cs typeface="Times New Roman" panose="02020503050405090304" pitchFamily="18" charset="0"/>
              </a:rPr>
              <a:t>From our implementation , we can conclude that among linear regression , decision tree and lasso regression , linear regression gives the more accurate output.</a:t>
            </a:r>
          </a:p>
          <a:p>
            <a:pPr algn="just"/>
            <a:endParaRPr lang="en-IN" altLang="en-US" dirty="0">
              <a:latin typeface="Times New Roman" panose="02020503050405090304" pitchFamily="18" charset="0"/>
              <a:cs typeface="Times New Roman" panose="02020503050405090304" pitchFamily="18" charset="0"/>
            </a:endParaRPr>
          </a:p>
          <a:p>
            <a:pPr marL="0" indent="0" algn="just">
              <a:buNone/>
            </a:pPr>
            <a:endParaRPr lang="en-IN" altLang="en-US" dirty="0">
              <a:latin typeface="Times New Roman" panose="02020503050405090304" pitchFamily="18" charset="0"/>
              <a:ea typeface="Times New Roman" panose="0202050305040509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C2993-4304-46BD-A9A5-680AD03ABD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Further steps to be implemented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5380F8-454B-4534-9147-65DAA72ADCD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 find the predicted price for a house with given square feet.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Estimate house price from number of bedrooms.</a:t>
            </a:r>
          </a:p>
          <a:p>
            <a:r>
              <a:rPr lang="en-US" dirty="0">
                <a:latin typeface="Times New Roman" panose="02020603050405020304" pitchFamily="18" charset="0"/>
                <a:cs typeface="Times New Roman" panose="02020603050405020304" pitchFamily="18" charset="0"/>
              </a:rPr>
              <a:t>Evaluating Models</a:t>
            </a:r>
          </a:p>
          <a:p>
            <a:r>
              <a:rPr lang="en-US" dirty="0">
                <a:latin typeface="Times New Roman" panose="02020603050405020304" pitchFamily="18" charset="0"/>
                <a:cs typeface="Times New Roman" panose="02020603050405020304" pitchFamily="18" charset="0"/>
              </a:rPr>
              <a:t>3 Best metrics to evaluate regression model</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Mean Square Error(MSE)</a:t>
            </a:r>
          </a:p>
          <a:p>
            <a:pPr marL="0" indent="0">
              <a:buNone/>
            </a:pPr>
            <a:r>
              <a:rPr lang="en-US" dirty="0">
                <a:latin typeface="Times New Roman" panose="02020603050405020304" pitchFamily="18" charset="0"/>
                <a:cs typeface="Times New Roman" panose="02020603050405020304" pitchFamily="18" charset="0"/>
              </a:rPr>
              <a:t> Means Square Error is an absolute measure of the goodness for the fit. It gives you an absolute number on how much your predicted results deviate from the actual number.</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0754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416A0-AD28-4D7D-9223-165A5C43FE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96A2DD-B17C-4606-8DF7-B36826B19A9D}"/>
              </a:ext>
            </a:extLst>
          </p:cNvPr>
          <p:cNvSpPr>
            <a:spLocks noGrp="1"/>
          </p:cNvSpPr>
          <p:nvPr>
            <p:ph idx="1"/>
          </p:nvPr>
        </p:nvSpPr>
        <p:spPr/>
        <p:txBody>
          <a:bodyPr/>
          <a:lstStyle/>
          <a:p>
            <a:pPr marL="0" indent="0">
              <a:buNone/>
            </a:pPr>
            <a:r>
              <a:rPr lang="en-IN" dirty="0"/>
              <a:t>2. Root Mean Square Error</a:t>
            </a:r>
          </a:p>
          <a:p>
            <a:pPr marL="0" indent="0">
              <a:buNone/>
            </a:pPr>
            <a:r>
              <a:rPr lang="en-IN" dirty="0"/>
              <a:t>RMSE is the standard deviation of the errors which occur when a prediction is made on a dataset. This is same as MSE but the root of the value is considered while determining  the accuracy of the model.</a:t>
            </a:r>
          </a:p>
          <a:p>
            <a:pPr marL="0" indent="0">
              <a:buNone/>
            </a:pPr>
            <a:endParaRPr lang="en-IN" dirty="0"/>
          </a:p>
          <a:p>
            <a:pPr marL="0" indent="0">
              <a:buNone/>
            </a:pPr>
            <a:r>
              <a:rPr lang="en-IN" dirty="0"/>
              <a:t>3. Mean Absolute Error(MAE)</a:t>
            </a:r>
          </a:p>
          <a:p>
            <a:pPr marL="0" indent="0">
              <a:buNone/>
            </a:pPr>
            <a:r>
              <a:rPr lang="en-IN" dirty="0"/>
              <a:t>The MAE of  a model with respect to a test set is the mean of the absolute values of the individual prediction errors on over all instances in </a:t>
            </a:r>
            <a:r>
              <a:rPr lang="en-IN"/>
              <a:t>the test set.</a:t>
            </a:r>
            <a:endParaRPr lang="en-IN" dirty="0"/>
          </a:p>
          <a:p>
            <a:pPr marL="0" indent="0">
              <a:buNone/>
            </a:pPr>
            <a:r>
              <a:rPr lang="en-IN" dirty="0"/>
              <a:t>This measures the absolute average distance between the real data and the predicted data.</a:t>
            </a:r>
          </a:p>
        </p:txBody>
      </p:sp>
    </p:spTree>
    <p:extLst>
      <p:ext uri="{BB962C8B-B14F-4D97-AF65-F5344CB8AC3E}">
        <p14:creationId xmlns:p14="http://schemas.microsoft.com/office/powerpoint/2010/main" val="2751549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A458-9865-48EA-B725-75D3D680B63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Paper Publication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2FF144-A0AC-48AB-BD90-A6CD03CF818A}"/>
              </a:ext>
            </a:extLst>
          </p:cNvPr>
          <p:cNvSpPr>
            <a:spLocks noGrp="1"/>
          </p:cNvSpPr>
          <p:nvPr>
            <p:ph idx="1"/>
          </p:nvPr>
        </p:nvSpPr>
        <p:spPr/>
        <p:txBody>
          <a:bodyPr/>
          <a:lstStyle/>
          <a:p>
            <a:endParaRPr lang="en-US" dirty="0"/>
          </a:p>
          <a:p>
            <a:endParaRPr lang="en-US" dirty="0"/>
          </a:p>
          <a:p>
            <a:endParaRPr lang="en-US" dirty="0"/>
          </a:p>
          <a:p>
            <a:r>
              <a:rPr lang="en-US" dirty="0">
                <a:latin typeface="Times New Roman" panose="02020603050405020304" pitchFamily="18" charset="0"/>
                <a:cs typeface="Times New Roman" panose="02020603050405020304" pitchFamily="18" charset="0"/>
              </a:rPr>
              <a:t>Paper successfully published in  </a:t>
            </a:r>
            <a:r>
              <a:rPr lang="en-US" b="1" dirty="0">
                <a:latin typeface="Times New Roman" panose="02020603050405020304" pitchFamily="18" charset="0"/>
                <a:cs typeface="Times New Roman" panose="02020603050405020304" pitchFamily="18" charset="0"/>
              </a:rPr>
              <a:t>GIS SCIENCE JOURNAL</a:t>
            </a:r>
          </a:p>
          <a:p>
            <a:r>
              <a:rPr lang="en-US" b="1" dirty="0">
                <a:latin typeface="Times New Roman" panose="02020603050405020304" pitchFamily="18" charset="0"/>
                <a:cs typeface="Times New Roman" panose="02020603050405020304" pitchFamily="18" charset="0"/>
              </a:rPr>
              <a:t>ISSN NO:1869-9391</a:t>
            </a:r>
          </a:p>
          <a:p>
            <a:r>
              <a:rPr lang="en-US" b="1">
                <a:latin typeface="Times New Roman" panose="02020603050405020304" pitchFamily="18" charset="0"/>
                <a:cs typeface="Times New Roman" panose="02020603050405020304" pitchFamily="18" charset="0"/>
              </a:rPr>
              <a:t>VOLUME 8,ISSUE 4,2021</a:t>
            </a:r>
            <a:endParaRPr lang="en-US" b="1" dirty="0">
              <a:latin typeface="Times New Roman" panose="02020603050405020304" pitchFamily="18" charset="0"/>
              <a:cs typeface="Times New Roman" panose="02020603050405020304" pitchFamily="18" charset="0"/>
            </a:endParaRPr>
          </a:p>
          <a:p>
            <a:endParaRPr lang="en-US" b="1" dirty="0"/>
          </a:p>
          <a:p>
            <a:endParaRPr lang="en-IN" b="1" dirty="0"/>
          </a:p>
        </p:txBody>
      </p:sp>
    </p:spTree>
    <p:extLst>
      <p:ext uri="{BB962C8B-B14F-4D97-AF65-F5344CB8AC3E}">
        <p14:creationId xmlns:p14="http://schemas.microsoft.com/office/powerpoint/2010/main" val="1878827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a:xfrm>
            <a:off x="457200" y="122238"/>
            <a:ext cx="8229600" cy="63976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chemeClr val="tx2"/>
                </a:solidFill>
                <a:effectLst/>
                <a:uLnTx/>
                <a:uFillTx/>
                <a:latin typeface="Times New Roman" panose="02020503050405090304" pitchFamily="18" charset="0"/>
                <a:ea typeface="+mn-ea"/>
                <a:cs typeface="Times New Roman" panose="02020503050405090304" pitchFamily="18" charset="0"/>
              </a:rPr>
              <a:t>References</a:t>
            </a:r>
            <a:endParaRPr kumimoji="0" lang="en-IN" altLang="en-US" sz="3200" b="1" i="0" u="none" strike="noStrike" kern="0" cap="none" spc="0" normalizeH="0" baseline="0" noProof="0" dirty="0">
              <a:ln>
                <a:noFill/>
              </a:ln>
              <a:solidFill>
                <a:schemeClr val="tx2"/>
              </a:solidFill>
              <a:effectLst/>
              <a:uLnTx/>
              <a:uFillTx/>
              <a:latin typeface="Times New Roman" panose="02020503050405090304" pitchFamily="18" charset="0"/>
              <a:ea typeface="+mj-ea"/>
              <a:cs typeface="Times New Roman" panose="02020503050405090304" pitchFamily="18" charset="0"/>
            </a:endParaRPr>
          </a:p>
        </p:txBody>
      </p:sp>
      <p:sp>
        <p:nvSpPr>
          <p:cNvPr id="13315"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18</a:t>
            </a:fld>
            <a:endParaRPr lang="en-US" altLang="en-US" sz="1400" dirty="0"/>
          </a:p>
        </p:txBody>
      </p:sp>
      <p:sp>
        <p:nvSpPr>
          <p:cNvPr id="7172" name="Content Placeholder 2"/>
          <p:cNvSpPr>
            <a:spLocks noGrp="1" noChangeArrowheads="1"/>
          </p:cNvSpPr>
          <p:nvPr>
            <p:ph idx="1"/>
          </p:nvPr>
        </p:nvSpPr>
        <p:spPr/>
        <p:txBody>
          <a:bodyPr vert="horz" wrap="square" lIns="91440" tIns="45720" rIns="91440" bIns="45720" numCol="1" anchor="t" anchorCtr="0" compatLnSpc="1"/>
          <a:lstStyle/>
          <a:p>
            <a:pPr marL="0" marR="0" lvl="0" indent="0" algn="just" defTabSz="914400" rtl="0" eaLnBrk="0" fontAlgn="base" latinLnBrk="0" hangingPunct="0">
              <a:lnSpc>
                <a:spcPct val="100000"/>
              </a:lnSpc>
              <a:spcBef>
                <a:spcPct val="20000"/>
              </a:spcBef>
              <a:spcAft>
                <a:spcPct val="0"/>
              </a:spcAft>
              <a:buClrTx/>
              <a:buSzTx/>
              <a:buFontTx/>
              <a:buNone/>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[1]     House Price Prediction Using Various Machine Learning Algorithms , Parth Ambalkar et al.; International Journal of Advance Research, Ideas and Innovations inTechnology,2019</a:t>
            </a:r>
          </a:p>
          <a:p>
            <a:pPr marL="0" marR="0" lvl="0" indent="0" algn="just" defTabSz="914400" rtl="0" eaLnBrk="0" fontAlgn="base" latinLnBrk="0" hangingPunct="0">
              <a:lnSpc>
                <a:spcPct val="100000"/>
              </a:lnSpc>
              <a:spcBef>
                <a:spcPct val="20000"/>
              </a:spcBef>
              <a:spcAft>
                <a:spcPct val="0"/>
              </a:spcAft>
              <a:buClrTx/>
              <a:buSzTx/>
              <a:buFontTx/>
              <a:buNone/>
              <a:defRPr/>
            </a:pPr>
            <a:endPar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[2]    House Price Prediction Using Machine Learning  And RPA, Darshil Shah, Harshad Rajput, Jay Chheda, International Research Journal of Engineering and Technology (IRJET),2020</a:t>
            </a:r>
          </a:p>
          <a:p>
            <a:pPr marL="0" marR="0" lvl="0" indent="0" algn="just" defTabSz="914400" rtl="0" eaLnBrk="0" fontAlgn="base" latinLnBrk="0" hangingPunct="0">
              <a:lnSpc>
                <a:spcPct val="100000"/>
              </a:lnSpc>
              <a:spcBef>
                <a:spcPct val="20000"/>
              </a:spcBef>
              <a:spcAft>
                <a:spcPct val="0"/>
              </a:spcAft>
              <a:buClrTx/>
              <a:buSzTx/>
              <a:buFontTx/>
              <a:buNone/>
              <a:defRPr/>
            </a:pPr>
            <a:endPar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[3]   House Price Prediction via Improved Machine Learning Techniques , Quang Truong, Minh Nguyen, Hy Dang, Bo Mei , 2019 International Conference on Identification, Information and Knowledge in the Internet of Things (IIKI2019)</a:t>
            </a:r>
          </a:p>
          <a:p>
            <a:pPr marL="0" marR="0" lvl="0" indent="0" algn="just" defTabSz="914400" rtl="0" eaLnBrk="0" fontAlgn="base" latinLnBrk="0" hangingPunct="0">
              <a:lnSpc>
                <a:spcPct val="100000"/>
              </a:lnSpc>
              <a:spcBef>
                <a:spcPct val="20000"/>
              </a:spcBef>
              <a:spcAft>
                <a:spcPct val="0"/>
              </a:spcAft>
              <a:buClrTx/>
              <a:buSzTx/>
              <a:buFontTx/>
              <a:buNone/>
              <a:defRPr/>
            </a:pPr>
            <a:endPar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[4]  A Hybrid Regression Technique for House Price Prediction, Sifei Lu, Zengxiang Li, Zheng Qin, Xulei Yang, Rick Siow Mong Goh, Institute of High Performance Computing (IHPC),2017</a:t>
            </a:r>
          </a:p>
          <a:p>
            <a:pPr marL="0" marR="0" lvl="0" indent="0" algn="just" defTabSz="914400" rtl="0" eaLnBrk="0" fontAlgn="base" latinLnBrk="0" hangingPunct="0">
              <a:lnSpc>
                <a:spcPct val="100000"/>
              </a:lnSpc>
              <a:spcBef>
                <a:spcPct val="20000"/>
              </a:spcBef>
              <a:spcAft>
                <a:spcPct val="0"/>
              </a:spcAft>
              <a:buClrTx/>
              <a:buSzTx/>
              <a:buFontTx/>
              <a:buNone/>
              <a:defRPr/>
            </a:pPr>
            <a:endPar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[5]  Housing Prices Prediction with Deep Learning and Random Forest Esemble, Adyan Nur Alfiyatin, Hilman Taufiq, International Journal of Advanced Computer Science and Applications,(IJACSA)2017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47675" y="2713038"/>
            <a:ext cx="8229600" cy="639762"/>
          </a:xfrm>
          <a:ln/>
        </p:spPr>
        <p:txBody>
          <a:bodyPr vert="horz" wrap="square" lIns="91440" tIns="45720" rIns="91440" bIns="45720" anchor="ctr"/>
          <a:lstStyle/>
          <a:p>
            <a:r>
              <a:rPr lang="en-IN" altLang="en-US" sz="9600" dirty="0">
                <a:latin typeface="Times New Roman" panose="02020503050405090304" pitchFamily="18" charset="0"/>
                <a:cs typeface="Times New Roman" panose="02020503050405090304" pitchFamily="18" charset="0"/>
              </a:rPr>
              <a:t>Thank You !!!</a:t>
            </a:r>
            <a:endParaRPr lang="en-IN" altLang="en-US" sz="6600" dirty="0">
              <a:latin typeface="Times New Roman" panose="02020503050405090304" pitchFamily="18" charset="0"/>
              <a:ea typeface="Times New Roman" panose="02020503050405090304" pitchFamily="18" charset="0"/>
            </a:endParaRPr>
          </a:p>
        </p:txBody>
      </p:sp>
      <p:sp>
        <p:nvSpPr>
          <p:cNvPr id="14339"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19</a:t>
            </a:fld>
            <a:endParaRPr lang="en-US" alt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ln/>
        </p:spPr>
        <p:txBody>
          <a:bodyPr vert="horz" wrap="square" lIns="91440" tIns="45720" rIns="91440" bIns="45720" anchor="ctr"/>
          <a:lstStyle/>
          <a:p>
            <a:r>
              <a:rPr lang="en-IN" altLang="en-US" b="1" dirty="0">
                <a:latin typeface="Times New Roman" panose="02020503050405090304" pitchFamily="18" charset="0"/>
                <a:cs typeface="Times New Roman" panose="02020503050405090304" pitchFamily="18" charset="0"/>
              </a:rPr>
              <a:t>Contents</a:t>
            </a:r>
            <a:endParaRPr lang="en-IN" altLang="en-US" b="1" dirty="0">
              <a:latin typeface="Times New Roman" panose="02020503050405090304" pitchFamily="18" charset="0"/>
              <a:ea typeface="Times New Roman" panose="02020503050405090304" pitchFamily="18" charset="0"/>
            </a:endParaRPr>
          </a:p>
        </p:txBody>
      </p:sp>
      <p:sp>
        <p:nvSpPr>
          <p:cNvPr id="5123"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2</a:t>
            </a:fld>
            <a:endParaRPr lang="en-US" altLang="en-US" sz="1400" dirty="0"/>
          </a:p>
        </p:txBody>
      </p:sp>
      <p:sp>
        <p:nvSpPr>
          <p:cNvPr id="5" name="Content Placeholder 2"/>
          <p:cNvSpPr>
            <a:spLocks noGrp="1" noChangeArrowheads="1"/>
          </p:cNvSpPr>
          <p:nvPr>
            <p:ph idx="1"/>
          </p:nvPr>
        </p:nvSpPr>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Introduction</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Motivation</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Problem Statement</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Objectives</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Scope</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Review of Existing Literature</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Proposed System</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US"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Block diagram of Proposed System</a:t>
            </a:r>
            <a:endPar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endParaRP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Implementation</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Algorithm/Flowchart</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Dataset</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Pseudo code</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US"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Screenshots of the output with description</a:t>
            </a:r>
          </a:p>
          <a:p>
            <a:pPr marL="342900" marR="0" lvl="1" indent="-342900" algn="just" defTabSz="914400" rtl="0" eaLnBrk="0" fontAlgn="base" latinLnBrk="0" hangingPunct="0">
              <a:lnSpc>
                <a:spcPct val="100000"/>
              </a:lnSpc>
              <a:spcBef>
                <a:spcPct val="20000"/>
              </a:spcBef>
              <a:spcAft>
                <a:spcPct val="0"/>
              </a:spcAft>
              <a:buClrTx/>
              <a:buSzTx/>
              <a:buFontTx/>
              <a:buChar char="•"/>
              <a:defRPr/>
            </a:pPr>
            <a:r>
              <a:rPr kumimoji="0" lang="en-IN" sz="18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Technologies Used</a:t>
            </a:r>
          </a:p>
          <a:p>
            <a:pPr marL="342900" marR="0" lvl="1"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Results and Discussion</a:t>
            </a:r>
          </a:p>
          <a:p>
            <a:pPr marL="342900" marR="0" lvl="1"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Conclusion and Future Work</a:t>
            </a:r>
          </a:p>
          <a:p>
            <a:pPr marL="342900" marR="0" lvl="1"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References</a:t>
            </a:r>
            <a:endParaRPr kumimoji="0" lang="en-IN" altLang="en-US" sz="20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ln/>
        </p:spPr>
        <p:txBody>
          <a:bodyPr vert="horz" wrap="square" lIns="91440" tIns="45720" rIns="91440" bIns="45720" anchor="ctr"/>
          <a:lstStyle/>
          <a:p>
            <a:r>
              <a:rPr lang="en-IN" altLang="en-US" b="1" dirty="0">
                <a:latin typeface="Times New Roman" panose="02020503050405090304" pitchFamily="18" charset="0"/>
                <a:cs typeface="Times New Roman" panose="02020503050405090304" pitchFamily="18" charset="0"/>
              </a:rPr>
              <a:t>Introduction</a:t>
            </a:r>
            <a:endParaRPr lang="en-IN" altLang="en-US" b="1" dirty="0">
              <a:latin typeface="Times New Roman" panose="02020503050405090304" pitchFamily="18" charset="0"/>
              <a:ea typeface="Times New Roman" panose="02020503050405090304" pitchFamily="18" charset="0"/>
            </a:endParaRPr>
          </a:p>
        </p:txBody>
      </p:sp>
      <p:sp>
        <p:nvSpPr>
          <p:cNvPr id="6147"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3</a:t>
            </a:fld>
            <a:endParaRPr lang="en-US" altLang="en-US" sz="1400" dirty="0"/>
          </a:p>
        </p:txBody>
      </p:sp>
      <p:sp>
        <p:nvSpPr>
          <p:cNvPr id="6148" name="Content Placeholder 2"/>
          <p:cNvSpPr>
            <a:spLocks noGrp="1"/>
          </p:cNvSpPr>
          <p:nvPr>
            <p:ph idx="1"/>
          </p:nvPr>
        </p:nvSpPr>
        <p:spPr>
          <a:ln/>
        </p:spPr>
        <p:txBody>
          <a:bodyPr vert="horz" wrap="square" lIns="91440" tIns="45720" rIns="91440" bIns="45720" anchor="t"/>
          <a:lstStyle/>
          <a:p>
            <a:pPr algn="just">
              <a:buFont typeface="Arial" panose="020B0604020202090204" pitchFamily="34" charset="0"/>
              <a:buChar char="•"/>
            </a:pPr>
            <a:r>
              <a:rPr lang="en-IN" altLang="en-US" sz="1800" dirty="0">
                <a:latin typeface="Times New Roman" panose="02020503050405090304" pitchFamily="18" charset="0"/>
                <a:ea typeface="Times New Roman" panose="02020503050405090304" pitchFamily="18" charset="0"/>
              </a:rPr>
              <a:t>Data is the heart of machine learning. Predictive models use data for training which gives somewhat accurate results. Without data we can't train the model. Machine learning involves building these models from data and uses them to predict new data. Machine Learning is a subset of Artificial Intelligence.</a:t>
            </a:r>
          </a:p>
          <a:p>
            <a:pPr algn="just">
              <a:buFont typeface="Arial" panose="020B0604020202090204" pitchFamily="34" charset="0"/>
              <a:buChar char="•"/>
            </a:pPr>
            <a:endParaRPr lang="en-IN" altLang="en-US" sz="1800" dirty="0">
              <a:latin typeface="Times New Roman" panose="02020503050405090304" pitchFamily="18" charset="0"/>
              <a:ea typeface="Times New Roman" panose="02020503050405090304" pitchFamily="18" charset="0"/>
            </a:endParaRPr>
          </a:p>
          <a:p>
            <a:pPr algn="just">
              <a:buFont typeface="Arial" panose="020B0604020202090204" pitchFamily="34" charset="0"/>
              <a:buChar char="•"/>
            </a:pPr>
            <a:r>
              <a:rPr lang="en-IN" altLang="en-US" sz="1800" dirty="0">
                <a:latin typeface="Times New Roman" panose="02020503050405090304" pitchFamily="18" charset="0"/>
                <a:ea typeface="Times New Roman" panose="02020503050405090304" pitchFamily="18" charset="0"/>
              </a:rPr>
              <a:t>Machine learning algorithms are purely based on data. Machine Learning algorithms are an advanced version of the regular algorithm. It makes programs “smarter” by allowing them to automatically learn from the data provided by us. The algorithm is mainly divided into two phases and that is the training phase and the testing phase.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Bold" panose="02020503050405090304" charset="0"/>
                <a:cs typeface="Times New Roman Bold" panose="02020503050405090304" charset="0"/>
              </a:rPr>
              <a:t>Introduction</a:t>
            </a:r>
          </a:p>
        </p:txBody>
      </p:sp>
      <p:sp>
        <p:nvSpPr>
          <p:cNvPr id="3" name="Content Placeholder 2"/>
          <p:cNvSpPr>
            <a:spLocks noGrp="1"/>
          </p:cNvSpPr>
          <p:nvPr>
            <p:ph idx="1"/>
          </p:nvPr>
        </p:nvSpPr>
        <p:spPr>
          <a:xfrm>
            <a:off x="381000" y="852170"/>
            <a:ext cx="8347710" cy="5455920"/>
          </a:xfrm>
        </p:spPr>
        <p:txBody>
          <a:bodyPr/>
          <a:lstStyle/>
          <a:p>
            <a:pPr algn="just">
              <a:buFont typeface="Wingdings" panose="05000000000000000000" charset="0"/>
              <a:buChar char=""/>
            </a:pPr>
            <a:endParaRPr lang="en-US" altLang="en-IN" sz="2000" b="1" dirty="0">
              <a:latin typeface="Times New Roman Bold" panose="02020503050405090304" charset="0"/>
              <a:cs typeface="Times New Roman Bold" panose="02020503050405090304" charset="0"/>
              <a:sym typeface="+mn-ea"/>
            </a:endParaRPr>
          </a:p>
          <a:p>
            <a:pPr algn="just">
              <a:buFont typeface="Wingdings" panose="05000000000000000000" charset="0"/>
              <a:buChar char=""/>
            </a:pPr>
            <a:r>
              <a:rPr lang="en-US" altLang="en-IN" sz="2800" b="1" dirty="0">
                <a:latin typeface="Times New Roman Bold" panose="02020503050405090304" charset="0"/>
                <a:cs typeface="Times New Roman Bold" panose="02020503050405090304" charset="0"/>
                <a:sym typeface="+mn-ea"/>
              </a:rPr>
              <a:t>Motivation</a:t>
            </a:r>
            <a:endParaRPr lang="en-US" altLang="en-IN" sz="2800" b="1" dirty="0">
              <a:latin typeface="Times New Roman Bold" panose="02020503050405090304" charset="0"/>
              <a:cs typeface="Times New Roman Bold" panose="02020503050405090304" charset="0"/>
            </a:endParaRPr>
          </a:p>
          <a:p>
            <a:pPr lvl="1" algn="just">
              <a:buFont typeface="Arial" panose="020B0604020202090204" pitchFamily="34" charset="0"/>
              <a:buChar char="•"/>
            </a:pPr>
            <a:r>
              <a:rPr lang="en-US" altLang="en-IN" sz="1800" dirty="0">
                <a:latin typeface="Times New Roman" panose="02020503050405090304" pitchFamily="18" charset="0"/>
                <a:cs typeface="Times New Roman" panose="02020503050405090304" pitchFamily="18" charset="0"/>
                <a:sym typeface="+mn-ea"/>
              </a:rPr>
              <a:t>	The family purchase the house in city. They invest whole profit into house they don't 	have idea about that price of house at the certain area. So, sometimes they give extra money to builder for same construction and some distance. But they don't know about the two different prices of the model.</a:t>
            </a:r>
          </a:p>
          <a:p>
            <a:pPr algn="just">
              <a:buFont typeface="Arial" panose="020B0604020202090204" pitchFamily="34" charset="0"/>
              <a:buChar char="•"/>
            </a:pPr>
            <a:endParaRPr lang="en-US" altLang="en-IN" sz="1600" dirty="0">
              <a:latin typeface="Times New Roman" panose="02020503050405090304" pitchFamily="18" charset="0"/>
              <a:cs typeface="Times New Roman" panose="02020503050405090304" pitchFamily="18" charset="0"/>
            </a:endParaRPr>
          </a:p>
          <a:p>
            <a:pPr algn="just">
              <a:buFont typeface="Wingdings" panose="05000000000000000000" charset="0"/>
              <a:buChar char=""/>
            </a:pPr>
            <a:endParaRPr lang="en-US" altLang="en-IN" sz="1800" b="1" dirty="0">
              <a:latin typeface="Times New Roman Bold" panose="02020503050405090304" charset="0"/>
              <a:cs typeface="Times New Roman Bold" panose="02020503050405090304" charset="0"/>
            </a:endParaRPr>
          </a:p>
          <a:p>
            <a:pPr algn="just">
              <a:buFont typeface="Wingdings" panose="05000000000000000000" pitchFamily="2" charset="2"/>
              <a:buChar char="q"/>
            </a:pPr>
            <a:r>
              <a:rPr lang="en-US" altLang="en-IN" sz="2800" b="1" dirty="0">
                <a:latin typeface="Times New Roman Bold" panose="02020503050405090304" charset="0"/>
                <a:cs typeface="Times New Roman Bold" panose="02020503050405090304" charset="0"/>
              </a:rPr>
              <a:t>Problem Statement</a:t>
            </a:r>
          </a:p>
          <a:p>
            <a:pPr lvl="1" algn="just">
              <a:buFont typeface="Arial" panose="020B0604020202090204" pitchFamily="34" charset="0"/>
              <a:buChar char="•"/>
            </a:pPr>
            <a:r>
              <a:rPr lang="en-US" sz="1330" dirty="0">
                <a:latin typeface="Times New Roman" panose="02020503050405090304" pitchFamily="18" charset="0"/>
                <a:cs typeface="Times New Roman" panose="02020503050405090304" pitchFamily="18" charset="0"/>
              </a:rPr>
              <a:t>	</a:t>
            </a:r>
            <a:r>
              <a:rPr lang="en-US" sz="1800" dirty="0">
                <a:latin typeface="Times New Roman" panose="02020503050405090304" pitchFamily="18" charset="0"/>
                <a:cs typeface="Times New Roman" panose="02020503050405090304" pitchFamily="18" charset="0"/>
              </a:rPr>
              <a:t>The world is shifting from manual to automated systems. The objective of our project 	is to reduce the problems faced by the customer. In the present situation, the customer visits a real estate agent so that he/she can suggest suitable showplaces for his investments.</a:t>
            </a:r>
          </a:p>
          <a:p>
            <a:pPr algn="just">
              <a:buFont typeface="Arial" panose="020B0604020202090204" pitchFamily="34" charset="0"/>
              <a:buChar char="•"/>
            </a:pPr>
            <a:endParaRPr lang="en-US" sz="1600" dirty="0">
              <a:latin typeface="Times New Roman" panose="02020503050405090304" pitchFamily="18" charset="0"/>
              <a:cs typeface="Times New Roman" panose="02020503050405090304" pitchFamily="18" charset="0"/>
            </a:endParaRPr>
          </a:p>
          <a:p>
            <a:pPr marL="457200" lvl="1" indent="0" algn="just">
              <a:buFont typeface="Arial" panose="020B0604020202090204" pitchFamily="34" charset="0"/>
              <a:buNone/>
            </a:pPr>
            <a:endParaRPr lang="en-US" sz="1600" dirty="0">
              <a:latin typeface="Times New Roman" panose="02020503050405090304" pitchFamily="18" charset="0"/>
              <a:cs typeface="Times New Roman" panose="02020503050405090304" pitchFamily="18" charset="0"/>
            </a:endParaRPr>
          </a:p>
          <a:p>
            <a:pPr marL="457200" lvl="1" indent="0" algn="just">
              <a:buFont typeface="Arial" panose="020B0604020202090204" pitchFamily="34" charset="0"/>
              <a:buNone/>
            </a:pPr>
            <a:endParaRPr lang="en-US" sz="2160" b="1" dirty="0">
              <a:latin typeface="Times New Roman Bold" panose="02020503050405090304" charset="0"/>
              <a:cs typeface="Times New Roman Bold" panose="02020503050405090304" charset="0"/>
            </a:endParaRPr>
          </a:p>
          <a:p>
            <a:pPr marL="457200" lvl="1" indent="0" algn="just">
              <a:buFont typeface="Arial" panose="020B0604020202090204" pitchFamily="34" charset="0"/>
              <a:buNone/>
            </a:pPr>
            <a:endParaRPr lang="en-US" sz="2160" b="1" dirty="0">
              <a:latin typeface="Times New Roman Bold" panose="02020503050405090304" charset="0"/>
              <a:cs typeface="Times New Roman Bold" panose="0202050305040509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DEE1A-6001-4B5D-84F7-F027C8E24A5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0F36A5-0746-4108-95A3-41C9F9EB653D}"/>
              </a:ext>
            </a:extLst>
          </p:cNvPr>
          <p:cNvSpPr>
            <a:spLocks noGrp="1"/>
          </p:cNvSpPr>
          <p:nvPr>
            <p:ph idx="1"/>
          </p:nvPr>
        </p:nvSpPr>
        <p:spPr/>
        <p:txBody>
          <a:bodyPr/>
          <a:lstStyle/>
          <a:p>
            <a:pPr algn="just">
              <a:buFont typeface="Wingdings" panose="05000000000000000000" charset="0"/>
              <a:buChar char=""/>
            </a:pPr>
            <a:r>
              <a:rPr lang="en-US" sz="2800" b="1" dirty="0">
                <a:latin typeface="Times New Roman Bold" panose="02020503050405090304" charset="0"/>
                <a:cs typeface="Times New Roman Bold" panose="02020503050405090304" charset="0"/>
              </a:rPr>
              <a:t>Objectives</a:t>
            </a:r>
          </a:p>
          <a:p>
            <a:pPr lvl="1" algn="just">
              <a:lnSpc>
                <a:spcPct val="150000"/>
              </a:lnSpc>
              <a:buFont typeface="Arial" panose="020B0604020202090204" pitchFamily="34" charset="0"/>
              <a:buChar char="•"/>
            </a:pPr>
            <a:r>
              <a:rPr lang="en-US" sz="1800" dirty="0">
                <a:latin typeface="Times New Roman" panose="02020503050405090304" pitchFamily="18" charset="0"/>
                <a:cs typeface="Times New Roman" panose="02020503050405090304" pitchFamily="18" charset="0"/>
              </a:rPr>
              <a:t>To predict the house price according to the area.</a:t>
            </a:r>
          </a:p>
          <a:p>
            <a:pPr lvl="1" algn="just">
              <a:lnSpc>
                <a:spcPct val="150000"/>
              </a:lnSpc>
              <a:buFont typeface="Arial" panose="020B0604020202090204" pitchFamily="34" charset="0"/>
              <a:buChar char="•"/>
            </a:pPr>
            <a:r>
              <a:rPr lang="en-US" sz="1800" dirty="0">
                <a:latin typeface="Times New Roman" panose="02020503050405090304" pitchFamily="18" charset="0"/>
                <a:cs typeface="Times New Roman" panose="02020503050405090304" pitchFamily="18" charset="0"/>
              </a:rPr>
              <a:t>To provide comparison of house pricing to customers.</a:t>
            </a:r>
          </a:p>
          <a:p>
            <a:pPr lvl="1" algn="just">
              <a:lnSpc>
                <a:spcPct val="150000"/>
              </a:lnSpc>
              <a:buFont typeface="Arial" panose="020B0604020202090204" pitchFamily="34" charset="0"/>
              <a:buChar char="•"/>
            </a:pPr>
            <a:r>
              <a:rPr lang="en-IN" sz="1800" dirty="0">
                <a:effectLst/>
                <a:latin typeface="Times New Roman" panose="02020603050405020304" pitchFamily="18" charset="0"/>
                <a:ea typeface="Calibri" panose="020F0502020204030204" pitchFamily="34" charset="0"/>
              </a:rPr>
              <a:t>To calculate house price depending upon surrounding environment like railway station, hospital area, ATM, college, banks so customer can purchase flat with full facilities</a:t>
            </a:r>
            <a:endParaRPr lang="en-US" sz="1800" b="1" dirty="0">
              <a:latin typeface="Times New Roman Bold" panose="02020503050405090304" charset="0"/>
              <a:cs typeface="Times New Roman Bold" panose="02020503050405090304" charset="0"/>
            </a:endParaRPr>
          </a:p>
          <a:p>
            <a:pPr algn="just">
              <a:buFont typeface="Wingdings" panose="05000000000000000000" charset="0"/>
              <a:buChar char=""/>
            </a:pPr>
            <a:endParaRPr lang="en-US" sz="1800" b="1" dirty="0">
              <a:latin typeface="Times New Roman Bold" panose="02020503050405090304" charset="0"/>
              <a:cs typeface="Times New Roman Bold" panose="02020503050405090304" charset="0"/>
            </a:endParaRPr>
          </a:p>
          <a:p>
            <a:pPr algn="just">
              <a:buFont typeface="Wingdings" panose="05000000000000000000" charset="0"/>
              <a:buChar char=""/>
            </a:pPr>
            <a:r>
              <a:rPr lang="en-US" sz="2800" b="1" dirty="0">
                <a:latin typeface="Times New Roman Bold" panose="02020503050405090304" charset="0"/>
                <a:cs typeface="Times New Roman Bold" panose="02020503050405090304" charset="0"/>
              </a:rPr>
              <a:t>Scope</a:t>
            </a:r>
          </a:p>
          <a:p>
            <a:pPr lvl="1" algn="just">
              <a:buFont typeface="Arial" panose="020B0604020202090204" pitchFamily="34" charset="0"/>
              <a:buChar char="•"/>
            </a:pPr>
            <a:r>
              <a:rPr lang="en-US" sz="1800" dirty="0">
                <a:latin typeface="Times New Roman" panose="02020503050405090304" pitchFamily="18" charset="0"/>
                <a:cs typeface="Times New Roman" panose="02020503050405090304" pitchFamily="18" charset="0"/>
              </a:rPr>
              <a:t>Prediction house prices are expected to help people who plan to buy a house so they can know the price range in the future, then they can plan their finance well.</a:t>
            </a:r>
          </a:p>
          <a:p>
            <a:endParaRPr lang="en-IN" dirty="0"/>
          </a:p>
        </p:txBody>
      </p:sp>
    </p:spTree>
    <p:extLst>
      <p:ext uri="{BB962C8B-B14F-4D97-AF65-F5344CB8AC3E}">
        <p14:creationId xmlns:p14="http://schemas.microsoft.com/office/powerpoint/2010/main" val="2358482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ln/>
        </p:spPr>
        <p:txBody>
          <a:bodyPr vert="horz" wrap="square" lIns="91440" tIns="45720" rIns="91440" bIns="45720" anchor="ctr"/>
          <a:lstStyle/>
          <a:p>
            <a:r>
              <a:rPr lang="en-IN" altLang="en-US" b="1" dirty="0">
                <a:latin typeface="Times New Roman" panose="02020503050405090304" pitchFamily="18" charset="0"/>
                <a:cs typeface="Times New Roman" panose="02020503050405090304" pitchFamily="18" charset="0"/>
              </a:rPr>
              <a:t>Review of Existing Literature</a:t>
            </a:r>
            <a:endParaRPr lang="en-IN" altLang="en-US" b="1" dirty="0">
              <a:latin typeface="Times New Roman" panose="02020503050405090304" pitchFamily="18" charset="0"/>
              <a:ea typeface="Times New Roman" panose="02020503050405090304" pitchFamily="18" charset="0"/>
            </a:endParaRPr>
          </a:p>
        </p:txBody>
      </p:sp>
      <p:sp>
        <p:nvSpPr>
          <p:cNvPr id="7171"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6</a:t>
            </a:fld>
            <a:endParaRPr lang="en-US" altLang="en-US" sz="1400" dirty="0"/>
          </a:p>
        </p:txBody>
      </p:sp>
      <p:sp>
        <p:nvSpPr>
          <p:cNvPr id="7172" name="Content Placeholder 2"/>
          <p:cNvSpPr>
            <a:spLocks noGrp="1"/>
          </p:cNvSpPr>
          <p:nvPr>
            <p:ph idx="1"/>
          </p:nvPr>
        </p:nvSpPr>
        <p:spPr>
          <a:ln/>
        </p:spPr>
        <p:txBody>
          <a:bodyPr vert="horz" wrap="square" lIns="91440" tIns="45720" rIns="91440" bIns="45720" anchor="t"/>
          <a:lstStyle/>
          <a:p>
            <a:pPr algn="just"/>
            <a:r>
              <a:rPr lang="en-IN" altLang="en-US" sz="1600" b="1" dirty="0">
                <a:latin typeface="Times New Roman Bold" panose="02020503050405090304" charset="0"/>
                <a:cs typeface="Times New Roman Bold" panose="02020503050405090304" charset="0"/>
              </a:rPr>
              <a:t>2.1 Parth Ambalkar et al.; International Journal of Advance Research, Ideas and Innovations in Technology,2019[1]</a:t>
            </a:r>
            <a:r>
              <a:rPr lang="en-IN" altLang="en-US" sz="1600" dirty="0">
                <a:latin typeface="Times New Roman Regular" panose="02020503050405090304" charset="0"/>
                <a:cs typeface="Times New Roman Regular" panose="02020503050405090304" charset="0"/>
              </a:rPr>
              <a:t>: In this research paper, they aim to predict housing price rates using these models i.e. Logistic Regression, Decision Tree and Support vector regression with its analogous accuracy and evaluate those based on different types of the error metrics like Root Mean Squared Error (RMSE), R- Squared, Mean Squared Error (MSE) and Mean Absolute Error (MAE). Author scraped data set from duProprio.com and Centris.ca. It consists of 25000 rows and 130 columns.</a:t>
            </a:r>
          </a:p>
          <a:p>
            <a:pPr algn="just"/>
            <a:endParaRPr lang="en-IN" altLang="en-US" sz="1600" dirty="0">
              <a:latin typeface="Times New Roman Regular" panose="02020503050405090304" charset="0"/>
              <a:cs typeface="Times New Roman Regular" panose="02020503050405090304" charset="0"/>
            </a:endParaRPr>
          </a:p>
          <a:p>
            <a:pPr algn="just"/>
            <a:r>
              <a:rPr lang="en-IN" altLang="en-US" sz="1600" b="1" dirty="0">
                <a:latin typeface="Times New Roman Bold" panose="02020503050405090304" charset="0"/>
                <a:cs typeface="Times New Roman Bold" panose="02020503050405090304" charset="0"/>
              </a:rPr>
              <a:t>2.2 Darshil Shah, Harshad Rajput, Jay Chheda, International Research Journal of Engineering and Technology (IRJET),2020[2]:</a:t>
            </a:r>
            <a:r>
              <a:rPr lang="en-IN" altLang="en-US" sz="1600" dirty="0">
                <a:latin typeface="Times New Roman Regular" panose="02020503050405090304" charset="0"/>
                <a:cs typeface="Times New Roman Regular" panose="02020503050405090304" charset="0"/>
              </a:rPr>
              <a:t> In this paper they have used CatBoost algorithm along with Robotic Process Automation for real-time data extraction. Robotic Process Automation involves the use of software robots to automate the tasks of data extraction while machine learning algorithm is used to predict house prices with respect to the dataset. They had used predefined opensource Kaggle Dataset consisting of 80 parameters, from which 37 parameters were chosen which were affecting house prices.</a:t>
            </a:r>
          </a:p>
          <a:p>
            <a:pPr algn="just"/>
            <a:endParaRPr lang="en-IN" altLang="en-US" sz="1600" dirty="0">
              <a:latin typeface="Times New Roman Regular" panose="02020503050405090304" charset="0"/>
              <a:ea typeface="Times New Roman" panose="02020503050405090304" pitchFamily="18" charset="0"/>
              <a:cs typeface="Times New Roman Regular" panose="0202050305040509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ln/>
        </p:spPr>
        <p:txBody>
          <a:bodyPr vert="horz" wrap="square" lIns="91440" tIns="45720" rIns="91440" bIns="45720" anchor="ctr"/>
          <a:lstStyle/>
          <a:p>
            <a:r>
              <a:rPr lang="en-IN" altLang="en-US" b="1" dirty="0">
                <a:latin typeface="Times New Roman" panose="02020503050405090304" pitchFamily="18" charset="0"/>
                <a:cs typeface="Times New Roman" panose="02020503050405090304" pitchFamily="18" charset="0"/>
              </a:rPr>
              <a:t>Proposed System</a:t>
            </a:r>
            <a:endParaRPr lang="en-IN" altLang="en-US" b="1" dirty="0">
              <a:latin typeface="Times New Roman" panose="02020503050405090304" pitchFamily="18" charset="0"/>
              <a:ea typeface="Times New Roman" panose="02020503050405090304" pitchFamily="18" charset="0"/>
            </a:endParaRPr>
          </a:p>
        </p:txBody>
      </p:sp>
      <p:sp>
        <p:nvSpPr>
          <p:cNvPr id="8195"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7</a:t>
            </a:fld>
            <a:endParaRPr lang="en-US" altLang="en-US" sz="1400" dirty="0"/>
          </a:p>
        </p:txBody>
      </p:sp>
      <p:sp>
        <p:nvSpPr>
          <p:cNvPr id="8196" name="Content Placeholder 2"/>
          <p:cNvSpPr>
            <a:spLocks noGrp="1"/>
          </p:cNvSpPr>
          <p:nvPr>
            <p:ph idx="1"/>
          </p:nvPr>
        </p:nvSpPr>
        <p:spPr>
          <a:xfrm>
            <a:off x="267335" y="891540"/>
            <a:ext cx="8419465" cy="5356860"/>
          </a:xfrm>
          <a:ln/>
        </p:spPr>
        <p:txBody>
          <a:bodyPr vert="horz" wrap="square" lIns="91440" tIns="45720" rIns="91440" bIns="45720" anchor="t"/>
          <a:lstStyle/>
          <a:p>
            <a:pPr marL="0" indent="0" algn="just">
              <a:buNone/>
            </a:pPr>
            <a:r>
              <a:rPr lang="en-IN" altLang="en-US" sz="1800" b="1" dirty="0">
                <a:latin typeface="Times New Roman Bold" panose="02020503050405090304" charset="0"/>
                <a:cs typeface="Times New Roman Bold" panose="02020503050405090304" charset="0"/>
              </a:rPr>
              <a:t>Creating a Machine Learning model to predict the home prices in Mumbai, India. We are going to use the dataset from Kaggle.com. </a:t>
            </a:r>
          </a:p>
          <a:p>
            <a:pPr marL="0" indent="0" algn="just">
              <a:buNone/>
            </a:pPr>
            <a:endParaRPr lang="en-IN" altLang="en-US" sz="1800" b="1" dirty="0">
              <a:latin typeface="Times New Roman Bold" panose="02020503050405090304" charset="0"/>
              <a:cs typeface="Times New Roman Bold" panose="02020503050405090304" charset="0"/>
            </a:endParaRPr>
          </a:p>
          <a:p>
            <a:pPr algn="just"/>
            <a:r>
              <a:rPr lang="en-IN" altLang="en-US" sz="1800" b="1" dirty="0">
                <a:latin typeface="Times New Roman Bold" panose="02020503050405090304" charset="0"/>
                <a:cs typeface="Times New Roman Bold" panose="02020503050405090304" charset="0"/>
              </a:rPr>
              <a:t>Below data science concepts are used in this project</a:t>
            </a:r>
          </a:p>
          <a:p>
            <a:pPr marL="457200" lvl="1" indent="0" algn="just">
              <a:buNone/>
            </a:pPr>
            <a:r>
              <a:rPr lang="en-IN" altLang="en-US" sz="1500" dirty="0">
                <a:latin typeface="Times New Roman" panose="02020503050405090304" pitchFamily="18" charset="0"/>
                <a:cs typeface="Times New Roman" panose="02020503050405090304" pitchFamily="18" charset="0"/>
              </a:rPr>
              <a:t> </a:t>
            </a:r>
            <a:r>
              <a:rPr lang="en-IN" altLang="en-US" sz="1600" dirty="0">
                <a:latin typeface="Times New Roman" panose="02020503050405090304" pitchFamily="18" charset="0"/>
                <a:cs typeface="Times New Roman" panose="02020503050405090304" pitchFamily="18" charset="0"/>
              </a:rPr>
              <a:t>Data loading and cleaning</a:t>
            </a:r>
          </a:p>
          <a:p>
            <a:pPr marL="457200" lvl="1" indent="0" algn="just">
              <a:buNone/>
            </a:pPr>
            <a:r>
              <a:rPr lang="en-IN" altLang="en-US" sz="1600" dirty="0">
                <a:latin typeface="Times New Roman" panose="02020503050405090304" pitchFamily="18" charset="0"/>
                <a:cs typeface="Times New Roman" panose="02020503050405090304" pitchFamily="18" charset="0"/>
              </a:rPr>
              <a:t> Outlier detection and removal</a:t>
            </a:r>
          </a:p>
          <a:p>
            <a:pPr marL="457200" lvl="1" indent="0" algn="just">
              <a:buNone/>
            </a:pPr>
            <a:r>
              <a:rPr lang="en-IN" altLang="en-US" sz="1600" dirty="0">
                <a:latin typeface="Times New Roman" panose="02020503050405090304" pitchFamily="18" charset="0"/>
                <a:cs typeface="Times New Roman" panose="02020503050405090304" pitchFamily="18" charset="0"/>
              </a:rPr>
              <a:t> Feature engineering</a:t>
            </a:r>
          </a:p>
          <a:p>
            <a:pPr marL="457200" lvl="1" indent="0" algn="just">
              <a:buNone/>
            </a:pPr>
            <a:r>
              <a:rPr lang="en-IN" altLang="en-US" sz="1600" dirty="0">
                <a:latin typeface="Times New Roman" panose="02020503050405090304" pitchFamily="18" charset="0"/>
                <a:cs typeface="Times New Roman" panose="02020503050405090304" pitchFamily="18" charset="0"/>
              </a:rPr>
              <a:t> Dimensionality reduction</a:t>
            </a:r>
          </a:p>
          <a:p>
            <a:pPr marL="457200" lvl="1" indent="0" algn="just">
              <a:buNone/>
            </a:pPr>
            <a:r>
              <a:rPr lang="en-IN" altLang="en-US" sz="1600" dirty="0">
                <a:latin typeface="Times New Roman" panose="02020503050405090304" pitchFamily="18" charset="0"/>
                <a:cs typeface="Times New Roman" panose="02020503050405090304" pitchFamily="18" charset="0"/>
              </a:rPr>
              <a:t> </a:t>
            </a:r>
            <a:r>
              <a:rPr lang="en-IN" altLang="en-US" sz="1600" dirty="0" err="1">
                <a:latin typeface="Times New Roman" panose="02020503050405090304" pitchFamily="18" charset="0"/>
                <a:cs typeface="Times New Roman" panose="02020503050405090304" pitchFamily="18" charset="0"/>
              </a:rPr>
              <a:t>Gridsearchcv</a:t>
            </a:r>
            <a:endParaRPr lang="en-IN" altLang="en-US" sz="1600" dirty="0">
              <a:latin typeface="Times New Roman" panose="02020503050405090304" pitchFamily="18" charset="0"/>
              <a:cs typeface="Times New Roman" panose="02020503050405090304" pitchFamily="18" charset="0"/>
            </a:endParaRPr>
          </a:p>
          <a:p>
            <a:pPr marL="457200" lvl="1" indent="0" algn="just">
              <a:buNone/>
            </a:pPr>
            <a:r>
              <a:rPr lang="en-IN" altLang="en-US" sz="1600" dirty="0">
                <a:latin typeface="Times New Roman" panose="02020503050405090304" pitchFamily="18" charset="0"/>
                <a:cs typeface="Times New Roman" panose="02020503050405090304" pitchFamily="18" charset="0"/>
              </a:rPr>
              <a:t> K fold cross validation</a:t>
            </a:r>
          </a:p>
          <a:p>
            <a:pPr marL="457200" lvl="1" indent="0" algn="just">
              <a:buFont typeface="Wingdings" panose="05000000000000000000" charset="0"/>
              <a:buNone/>
            </a:pPr>
            <a:endParaRPr lang="en-IN" altLang="en-US" sz="1600" dirty="0">
              <a:latin typeface="Times New Roman" panose="02020503050405090304" pitchFamily="18" charset="0"/>
              <a:cs typeface="Times New Roman" panose="02020503050405090304" pitchFamily="18" charset="0"/>
            </a:endParaRPr>
          </a:p>
          <a:p>
            <a:pPr algn="just">
              <a:buFont typeface="Arial" panose="020B0604020202090204" pitchFamily="34" charset="0"/>
              <a:buChar char="•"/>
            </a:pPr>
            <a:r>
              <a:rPr lang="en-IN" altLang="en-US" sz="1800" b="1" dirty="0">
                <a:latin typeface="Times New Roman Bold" panose="02020503050405090304" charset="0"/>
                <a:cs typeface="Times New Roman Bold" panose="02020503050405090304" charset="0"/>
              </a:rPr>
              <a:t>Technology and tools used in this project</a:t>
            </a:r>
            <a:endParaRPr lang="en-IN" altLang="en-US" sz="1800" dirty="0">
              <a:latin typeface="Times New Roman" panose="02020503050405090304" pitchFamily="18" charset="0"/>
              <a:cs typeface="Times New Roman" panose="02020503050405090304" pitchFamily="18" charset="0"/>
            </a:endParaRPr>
          </a:p>
          <a:p>
            <a:pPr marL="457200" lvl="1" indent="0" algn="just">
              <a:buNone/>
            </a:pPr>
            <a:r>
              <a:rPr lang="en-IN" altLang="en-US" sz="1500" dirty="0">
                <a:latin typeface="Times New Roman" panose="02020503050405090304" pitchFamily="18" charset="0"/>
                <a:cs typeface="Times New Roman" panose="02020503050405090304" pitchFamily="18" charset="0"/>
              </a:rPr>
              <a:t> </a:t>
            </a:r>
            <a:r>
              <a:rPr lang="en-IN" altLang="en-US" sz="1600" dirty="0">
                <a:latin typeface="Times New Roman" panose="02020503050405090304" pitchFamily="18" charset="0"/>
                <a:cs typeface="Times New Roman" panose="02020503050405090304" pitchFamily="18" charset="0"/>
              </a:rPr>
              <a:t>Python</a:t>
            </a:r>
          </a:p>
          <a:p>
            <a:pPr marL="457200" lvl="1" indent="0" algn="just">
              <a:buNone/>
            </a:pPr>
            <a:r>
              <a:rPr lang="en-IN" altLang="en-US" sz="1600" dirty="0">
                <a:latin typeface="Times New Roman" panose="02020503050405090304" pitchFamily="18" charset="0"/>
                <a:cs typeface="Times New Roman" panose="02020503050405090304" pitchFamily="18" charset="0"/>
              </a:rPr>
              <a:t> </a:t>
            </a:r>
            <a:r>
              <a:rPr lang="en-IN" altLang="en-US" sz="1600" dirty="0" err="1">
                <a:latin typeface="Times New Roman" panose="02020503050405090304" pitchFamily="18" charset="0"/>
                <a:cs typeface="Times New Roman" panose="02020503050405090304" pitchFamily="18" charset="0"/>
              </a:rPr>
              <a:t>Numpy</a:t>
            </a:r>
            <a:r>
              <a:rPr lang="en-IN" altLang="en-US" sz="1600" dirty="0">
                <a:latin typeface="Times New Roman" panose="02020503050405090304" pitchFamily="18" charset="0"/>
                <a:cs typeface="Times New Roman" panose="02020503050405090304" pitchFamily="18" charset="0"/>
              </a:rPr>
              <a:t> and Pandas for data cleaning</a:t>
            </a:r>
          </a:p>
          <a:p>
            <a:pPr marL="457200" lvl="1" indent="0" algn="just">
              <a:buNone/>
            </a:pPr>
            <a:r>
              <a:rPr lang="en-IN" altLang="en-US" sz="1600" dirty="0">
                <a:latin typeface="Times New Roman" panose="02020503050405090304" pitchFamily="18" charset="0"/>
                <a:cs typeface="Times New Roman" panose="02020503050405090304" pitchFamily="18" charset="0"/>
              </a:rPr>
              <a:t> Seaborn</a:t>
            </a:r>
          </a:p>
          <a:p>
            <a:pPr marL="457200" lvl="1" indent="0" algn="just">
              <a:buNone/>
            </a:pPr>
            <a:r>
              <a:rPr lang="en-IN" altLang="en-US" sz="1600" dirty="0">
                <a:latin typeface="Times New Roman" panose="02020503050405090304" pitchFamily="18" charset="0"/>
                <a:cs typeface="Times New Roman" panose="02020503050405090304" pitchFamily="18" charset="0"/>
              </a:rPr>
              <a:t> Matplotlib for data visualization</a:t>
            </a:r>
          </a:p>
          <a:p>
            <a:pPr marL="457200" lvl="1" indent="0" algn="just">
              <a:buNone/>
            </a:pPr>
            <a:r>
              <a:rPr lang="en-IN" altLang="en-US" sz="1600" dirty="0">
                <a:latin typeface="Times New Roman" panose="02020503050405090304" pitchFamily="18" charset="0"/>
                <a:cs typeface="Times New Roman" panose="02020503050405090304" pitchFamily="18" charset="0"/>
              </a:rPr>
              <a:t> </a:t>
            </a:r>
            <a:r>
              <a:rPr lang="en-IN" altLang="en-US" sz="1600" dirty="0" err="1">
                <a:latin typeface="Times New Roman" panose="02020503050405090304" pitchFamily="18" charset="0"/>
                <a:cs typeface="Times New Roman" panose="02020503050405090304" pitchFamily="18" charset="0"/>
              </a:rPr>
              <a:t>Sklearn</a:t>
            </a:r>
            <a:r>
              <a:rPr lang="en-IN" altLang="en-US" sz="1600" dirty="0">
                <a:latin typeface="Times New Roman" panose="02020503050405090304" pitchFamily="18" charset="0"/>
                <a:cs typeface="Times New Roman" panose="02020503050405090304" pitchFamily="18" charset="0"/>
              </a:rPr>
              <a:t> for model building</a:t>
            </a:r>
          </a:p>
          <a:p>
            <a:pPr marL="457200" lvl="1" indent="0" algn="just">
              <a:buNone/>
            </a:pPr>
            <a:endParaRPr lang="en-IN" altLang="en-US" sz="1600" dirty="0">
              <a:latin typeface="Times New Roman" panose="02020503050405090304" pitchFamily="18" charset="0"/>
              <a:cs typeface="Times New Roman" panose="02020503050405090304" pitchFamily="18" charset="0"/>
            </a:endParaRPr>
          </a:p>
          <a:p>
            <a:pPr algn="just"/>
            <a:endParaRPr lang="en-IN" altLang="en-US" sz="1600" dirty="0">
              <a:latin typeface="Times New Roman" panose="02020503050405090304" pitchFamily="18" charset="0"/>
              <a:ea typeface="Times New Roman" panose="0202050305040509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Bold" panose="020B0604020202090204" charset="0"/>
                <a:cs typeface="Arial Bold" panose="020B0604020202090204" charset="0"/>
              </a:rPr>
              <a:t>Proposed System</a:t>
            </a:r>
          </a:p>
        </p:txBody>
      </p:sp>
      <p:sp>
        <p:nvSpPr>
          <p:cNvPr id="3" name="Content Placeholder 2"/>
          <p:cNvSpPr>
            <a:spLocks noGrp="1"/>
          </p:cNvSpPr>
          <p:nvPr>
            <p:ph idx="1"/>
          </p:nvPr>
        </p:nvSpPr>
        <p:spPr/>
        <p:txBody>
          <a:bodyPr/>
          <a:lstStyle/>
          <a:p>
            <a:pPr marL="0" indent="0">
              <a:buNone/>
            </a:pPr>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pPr lvl="5"/>
            <a:r>
              <a:rPr lang="en-US" altLang="en-US" b="1" dirty="0">
                <a:latin typeface="Times New Roman" panose="02020503050405090304" pitchFamily="18" charset="0"/>
                <a:cs typeface="Times New Roman" panose="02020503050405090304" pitchFamily="18" charset="0"/>
                <a:sym typeface="+mn-ea"/>
              </a:rPr>
              <a:t>F</a:t>
            </a:r>
            <a:r>
              <a:rPr lang="en-IN" altLang="en-US" b="1" dirty="0">
                <a:latin typeface="Times New Roman" panose="02020503050405090304" pitchFamily="18" charset="0"/>
                <a:cs typeface="Times New Roman" panose="02020503050405090304" pitchFamily="18" charset="0"/>
                <a:sym typeface="+mn-ea"/>
              </a:rPr>
              <a:t>ig. 1: </a:t>
            </a:r>
            <a:r>
              <a:rPr lang="en-IN" altLang="en-US" dirty="0">
                <a:latin typeface="Times New Roman" panose="02020503050405090304" pitchFamily="18" charset="0"/>
                <a:cs typeface="Times New Roman" panose="02020503050405090304" pitchFamily="18" charset="0"/>
                <a:sym typeface="+mn-ea"/>
              </a:rPr>
              <a:t>Block diagram of the proposed system</a:t>
            </a:r>
            <a:endParaRPr lang="en-IN" altLang="en-US" dirty="0">
              <a:latin typeface="Times New Roman" panose="02020503050405090304" pitchFamily="18" charset="0"/>
              <a:ea typeface="Times New Roman" panose="02020503050405090304" pitchFamily="18" charset="0"/>
            </a:endParaRPr>
          </a:p>
          <a:p>
            <a:endParaRPr lang="en-US"/>
          </a:p>
        </p:txBody>
      </p:sp>
      <p:pic>
        <p:nvPicPr>
          <p:cNvPr id="192" name="Picture 1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25095" y="1067435"/>
            <a:ext cx="8965565" cy="470598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ln/>
        </p:spPr>
        <p:txBody>
          <a:bodyPr vert="horz" wrap="square" lIns="91440" tIns="45720" rIns="91440" bIns="45720" anchor="ctr"/>
          <a:lstStyle/>
          <a:p>
            <a:r>
              <a:rPr lang="en-IN" altLang="en-US" b="1" dirty="0">
                <a:latin typeface="Times New Roman" panose="02020503050405090304" pitchFamily="18" charset="0"/>
                <a:cs typeface="Times New Roman" panose="02020503050405090304" pitchFamily="18" charset="0"/>
              </a:rPr>
              <a:t>Implementation</a:t>
            </a:r>
            <a:endParaRPr lang="en-IN" altLang="en-US" b="1" dirty="0">
              <a:latin typeface="Times New Roman" panose="02020503050405090304" pitchFamily="18" charset="0"/>
              <a:ea typeface="Times New Roman" panose="02020503050405090304" pitchFamily="18" charset="0"/>
            </a:endParaRPr>
          </a:p>
        </p:txBody>
      </p:sp>
      <p:sp>
        <p:nvSpPr>
          <p:cNvPr id="9219"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9</a:t>
            </a:fld>
            <a:endParaRPr lang="en-US" altLang="en-US" sz="1400" dirty="0"/>
          </a:p>
        </p:txBody>
      </p:sp>
      <p:sp>
        <p:nvSpPr>
          <p:cNvPr id="9220" name="Content Placeholder 2"/>
          <p:cNvSpPr>
            <a:spLocks noGrp="1"/>
          </p:cNvSpPr>
          <p:nvPr>
            <p:ph idx="1"/>
          </p:nvPr>
        </p:nvSpPr>
        <p:spPr>
          <a:ln/>
        </p:spPr>
        <p:txBody>
          <a:bodyPr vert="horz" wrap="square" lIns="91440" tIns="45720" rIns="91440" bIns="45720" anchor="t"/>
          <a:lstStyle/>
          <a:p>
            <a:pPr algn="just">
              <a:lnSpc>
                <a:spcPct val="150000"/>
              </a:lnSpc>
            </a:pPr>
            <a:r>
              <a:rPr lang="en-US" altLang="en-US" dirty="0">
                <a:latin typeface="Times New Roman" panose="02020503050405090304" pitchFamily="18" charset="0"/>
                <a:ea typeface="Times New Roman" panose="02020503050405090304" pitchFamily="18" charset="0"/>
              </a:rPr>
              <a:t>Dataset</a:t>
            </a:r>
          </a:p>
          <a:p>
            <a:pPr algn="just">
              <a:lnSpc>
                <a:spcPct val="150000"/>
              </a:lnSpc>
            </a:pPr>
            <a:r>
              <a:rPr lang="en-US" altLang="en-US" dirty="0">
                <a:latin typeface="Times New Roman" panose="02020503050405090304" pitchFamily="18" charset="0"/>
                <a:ea typeface="Times New Roman" panose="02020503050405090304" pitchFamily="18" charset="0"/>
              </a:rPr>
              <a:t>Data Exploration</a:t>
            </a:r>
          </a:p>
          <a:p>
            <a:pPr algn="just">
              <a:lnSpc>
                <a:spcPct val="150000"/>
              </a:lnSpc>
            </a:pPr>
            <a:r>
              <a:rPr lang="en-US" altLang="en-US" dirty="0">
                <a:latin typeface="Times New Roman" panose="02020503050405090304" pitchFamily="18" charset="0"/>
                <a:ea typeface="Times New Roman" panose="02020503050405090304" pitchFamily="18" charset="0"/>
              </a:rPr>
              <a:t>Data Cleaning</a:t>
            </a:r>
          </a:p>
          <a:p>
            <a:pPr algn="just">
              <a:lnSpc>
                <a:spcPct val="150000"/>
              </a:lnSpc>
            </a:pPr>
            <a:r>
              <a:rPr lang="en-US" altLang="en-US" dirty="0">
                <a:latin typeface="Times New Roman" panose="02020503050405090304" pitchFamily="18" charset="0"/>
                <a:ea typeface="Times New Roman" panose="02020503050405090304" pitchFamily="18" charset="0"/>
              </a:rPr>
              <a:t>Data Selection</a:t>
            </a:r>
          </a:p>
          <a:p>
            <a:pPr algn="just">
              <a:lnSpc>
                <a:spcPct val="150000"/>
              </a:lnSpc>
            </a:pPr>
            <a:r>
              <a:rPr lang="en-US" altLang="en-US" dirty="0">
                <a:latin typeface="Times New Roman" panose="02020503050405090304" pitchFamily="18" charset="0"/>
                <a:ea typeface="Times New Roman" panose="02020503050405090304" pitchFamily="18" charset="0"/>
              </a:rPr>
              <a:t>Data Transformation</a:t>
            </a:r>
          </a:p>
          <a:p>
            <a:pPr algn="just">
              <a:lnSpc>
                <a:spcPct val="150000"/>
              </a:lnSpc>
            </a:pPr>
            <a:r>
              <a:rPr lang="en-US" altLang="en-US" dirty="0">
                <a:latin typeface="Times New Roman" panose="02020503050405090304" pitchFamily="18" charset="0"/>
                <a:ea typeface="Times New Roman" panose="02020503050405090304" pitchFamily="18" charset="0"/>
              </a:rPr>
              <a:t>Data Visualization</a:t>
            </a:r>
            <a:endParaRPr lang="en-IN" altLang="en-US" dirty="0">
              <a:latin typeface="Times New Roman" panose="02020503050405090304" pitchFamily="18" charset="0"/>
              <a:ea typeface="Times New Roman" panose="02020503050405090304" pitchFamily="18" charset="0"/>
            </a:endParaRPr>
          </a:p>
        </p:txBody>
      </p:sp>
    </p:spTree>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9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9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1636</Words>
  <Application>Microsoft Office PowerPoint</Application>
  <PresentationFormat>Letter Paper (8.5x11 in)</PresentationFormat>
  <Paragraphs>179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Bold</vt:lpstr>
      <vt:lpstr>Calibri</vt:lpstr>
      <vt:lpstr>Times New Roman</vt:lpstr>
      <vt:lpstr>Times New Roman Bold</vt:lpstr>
      <vt:lpstr>Times New Roman Regular</vt:lpstr>
      <vt:lpstr>Wingdings</vt:lpstr>
      <vt:lpstr>Theme1</vt:lpstr>
      <vt:lpstr>B.E. Major Project House Price Prediction Using Machine Learning</vt:lpstr>
      <vt:lpstr>Contents</vt:lpstr>
      <vt:lpstr>Introduction</vt:lpstr>
      <vt:lpstr>Introduction</vt:lpstr>
      <vt:lpstr>PowerPoint Presentation</vt:lpstr>
      <vt:lpstr>Review of Existing Literature</vt:lpstr>
      <vt:lpstr>Proposed System</vt:lpstr>
      <vt:lpstr>Proposed System</vt:lpstr>
      <vt:lpstr>Implementation</vt:lpstr>
      <vt:lpstr>PowerPoint Presentation</vt:lpstr>
      <vt:lpstr>Technologies Used</vt:lpstr>
      <vt:lpstr>Technologies Used</vt:lpstr>
      <vt:lpstr>Results and Discussion</vt:lpstr>
      <vt:lpstr>Conclusion </vt:lpstr>
      <vt:lpstr>Further steps to be implemented</vt:lpstr>
      <vt:lpstr>PowerPoint Presentation</vt:lpstr>
      <vt:lpstr>Paper Publication</vt:lpstr>
      <vt:lpstr>References</vt:lpstr>
      <vt:lpstr>Thank You !!!</vt:lpstr>
    </vt:vector>
  </TitlesOfParts>
  <Company>Personal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Santosh Chapaneri</dc:creator>
  <cp:lastModifiedBy>Devyani Mandwade</cp:lastModifiedBy>
  <cp:revision>287</cp:revision>
  <dcterms:created xsi:type="dcterms:W3CDTF">2020-12-14T19:50:28Z</dcterms:created>
  <dcterms:modified xsi:type="dcterms:W3CDTF">2021-05-04T19:27:39Z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1033-3.0.0.4876</vt:lpwstr>
  </property>
</Properties>
</file>