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5" r:id="rId3"/>
    <p:sldId id="260" r:id="rId4"/>
    <p:sldId id="266" r:id="rId5"/>
    <p:sldId id="261" r:id="rId6"/>
    <p:sldId id="259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F1A7EF-7395-480C-B93F-A1A63B318AD4}">
          <p14:sldIdLst>
            <p14:sldId id="256"/>
          </p14:sldIdLst>
        </p14:section>
        <p14:section name="Untitled Section" id="{EA94FCD0-D557-4087-AB77-A024D16664DF}">
          <p14:sldIdLst>
            <p14:sldId id="265"/>
            <p14:sldId id="260"/>
            <p14:sldId id="266"/>
            <p14:sldId id="261"/>
            <p14:sldId id="259"/>
            <p14:sldId id="267"/>
            <p14:sldId id="26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51818-79BE-4B10-B97D-6A71993BF0D2}" v="1445" dt="2023-01-24T00:02:5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network formed by white dots">
            <a:extLst>
              <a:ext uri="{FF2B5EF4-FFF2-40B4-BE49-F238E27FC236}">
                <a16:creationId xmlns:a16="http://schemas.microsoft.com/office/drawing/2014/main" id="{EF912246-B9DE-6DD8-A5D7-07A74FFE1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9086" r="-1" b="17843"/>
          <a:stretch/>
        </p:blipFill>
        <p:spPr>
          <a:xfrm>
            <a:off x="-11186" y="10"/>
            <a:ext cx="12188932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3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7D71DE-B325-3000-D126-90EC0799C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Advisor :  Prof. Linwei Wang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>
                <a:solidFill>
                  <a:schemeClr val="tx2"/>
                </a:solidFill>
              </a:rPr>
              <a:t>Student : Saloni Aggarwal  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CE956-9F6D-D140-76C1-111B03098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 sz="3400" u="sng" dirty="0">
                <a:solidFill>
                  <a:schemeClr val="tx2"/>
                </a:solidFill>
                <a:latin typeface="+mj-lt"/>
              </a:rPr>
              <a:t>Learning Diffeomorphism-based Data Augmentation</a:t>
            </a:r>
            <a:endParaRPr lang="en-US" sz="3400" u="sng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6" name="Group 17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Freeform: Shape 20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8" name="Freeform: Shape 20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9" name="Group 21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24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2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2" name="Rectangle 275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3" name="Right Triangle 27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4" name="Freeform: Shape 279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5" name="Freeform: Shape 281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26" name="Group 28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62436-BB3C-C80D-AA92-D6CE40C4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8"/>
            <a:ext cx="6949001" cy="9114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  <a:ea typeface="+mj-lt"/>
                <a:cs typeface="+mj-lt"/>
              </a:rPr>
              <a:t>Motivation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	</a:t>
            </a:r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FBF12-D05C-A813-1F97-2CDE9A7F0448}"/>
              </a:ext>
            </a:extLst>
          </p:cNvPr>
          <p:cNvSpPr txBox="1">
            <a:spLocks/>
          </p:cNvSpPr>
          <p:nvPr/>
        </p:nvSpPr>
        <p:spPr>
          <a:xfrm>
            <a:off x="1517909" y="1946712"/>
            <a:ext cx="9902751" cy="4546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12154E"/>
                </a:solidFill>
                <a:latin typeface="Posterama"/>
              </a:rPr>
              <a:t>For building efficient Deep Neural Network (DNN) lot of </a:t>
            </a:r>
            <a:r>
              <a:rPr lang="en-US" sz="2400">
                <a:solidFill>
                  <a:srgbClr val="12154E"/>
                </a:solidFill>
                <a:latin typeface="Posterama"/>
              </a:rPr>
              <a:t>labelled data is necessary.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ea typeface="+mj-ea"/>
              <a:cs typeface="+mj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srgbClr val="12154E"/>
              </a:solidFill>
              <a:latin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12154E"/>
                </a:solidFill>
                <a:latin typeface="Posterama"/>
              </a:rPr>
              <a:t>In real life applications this is not always possible.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ea typeface="+mj-ea"/>
              <a:cs typeface="+mj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ea typeface="+mj-ea"/>
              <a:cs typeface="+mj-cs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12154E"/>
                </a:solidFill>
                <a:latin typeface="Posterama"/>
                <a:cs typeface="Posterama"/>
              </a:rPr>
              <a:t>Data Augmentation is one of the technique to handle this problem where new samples are created and added in existing </a:t>
            </a:r>
            <a:r>
              <a:rPr lang="en-US" sz="2400">
                <a:solidFill>
                  <a:srgbClr val="12154E"/>
                </a:solidFill>
                <a:latin typeface="Posterama"/>
                <a:cs typeface="Posterama"/>
              </a:rPr>
              <a:t>dataset.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88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6" name="Group 17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Freeform: Shape 20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8" name="Freeform: Shape 20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9" name="Group 21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24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2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2" name="Rectangle 275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3" name="Right Triangle 27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4" name="Freeform: Shape 279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5" name="Freeform: Shape 281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26" name="Group 28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62436-BB3C-C80D-AA92-D6CE40C4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1" y="366798"/>
            <a:ext cx="6949001" cy="9114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Prior Work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	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FBF12-D05C-A813-1F97-2CDE9A7F0448}"/>
              </a:ext>
            </a:extLst>
          </p:cNvPr>
          <p:cNvSpPr txBox="1">
            <a:spLocks/>
          </p:cNvSpPr>
          <p:nvPr/>
        </p:nvSpPr>
        <p:spPr>
          <a:xfrm>
            <a:off x="307676" y="1382804"/>
            <a:ext cx="11807748" cy="548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12154E"/>
                </a:solidFill>
                <a:latin typeface="Posterama"/>
              </a:rPr>
              <a:t>Previously designed state-of-the-art reduces the efforts of selecting best operations and parameters for a given task and dataset. But these transformations are limited to operations like rotation, scaling, translations, etc.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  <a:p>
            <a:pPr marL="685800" marR="0" lvl="0" indent="-68580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>
              <a:defRPr/>
            </a:pPr>
            <a:endParaRPr lang="en-US" sz="2400" dirty="0">
              <a:solidFill>
                <a:srgbClr val="12154E"/>
              </a:solidFill>
              <a:latin typeface="Posterama"/>
              <a:cs typeface="Posterama"/>
            </a:endParaRPr>
          </a:p>
        </p:txBody>
      </p:sp>
      <p:pic>
        <p:nvPicPr>
          <p:cNvPr id="3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CA6F1DD4-FBCE-E3D7-9695-C55AFB2E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31" y="2775255"/>
            <a:ext cx="8531941" cy="39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6" name="Group 17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Freeform: Shape 20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8" name="Freeform: Shape 20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9" name="Group 21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24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2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2" name="Rectangle 275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3" name="Right Triangle 27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4" name="Freeform: Shape 279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5" name="Freeform: Shape 281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26" name="Group 28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62436-BB3C-C80D-AA92-D6CE40C4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1" y="366798"/>
            <a:ext cx="6949001" cy="9114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Prior Work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	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FBF12-D05C-A813-1F97-2CDE9A7F0448}"/>
              </a:ext>
            </a:extLst>
          </p:cNvPr>
          <p:cNvSpPr txBox="1">
            <a:spLocks/>
          </p:cNvSpPr>
          <p:nvPr/>
        </p:nvSpPr>
        <p:spPr>
          <a:xfrm>
            <a:off x="363702" y="1976713"/>
            <a:ext cx="5543664" cy="3710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12154E"/>
                </a:solidFill>
                <a:latin typeface="Posterama"/>
              </a:rPr>
              <a:t>Some other papers have designed global transformation by learning more expressive augmentations. This method allow modelling object's shape variations which is important for image segmentation task.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  <a:p>
            <a:pPr marL="685800" marR="0" lvl="0" indent="-68580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>
              <a:defRPr/>
            </a:pPr>
            <a:endParaRPr lang="en-US" sz="2400" dirty="0">
              <a:solidFill>
                <a:srgbClr val="12154E"/>
              </a:solidFill>
              <a:latin typeface="Posterama"/>
              <a:cs typeface="Posterama"/>
            </a:endParaRP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FD9876-9509-0512-5B00-66FB3EE8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71" y="1210711"/>
            <a:ext cx="5656728" cy="51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6" name="Group 17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Freeform: Shape 20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8" name="Freeform: Shape 20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9" name="Group 21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24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2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2" name="Rectangle 275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3" name="Right Triangle 27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4" name="Freeform: Shape 279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5" name="Freeform: Shape 281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26" name="Group 28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62436-BB3C-C80D-AA92-D6CE40C4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8"/>
            <a:ext cx="5344741" cy="9114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  <a:cs typeface="Posterama"/>
              </a:rPr>
              <a:t>What's wrong?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FBF12-D05C-A813-1F97-2CDE9A7F0448}"/>
              </a:ext>
            </a:extLst>
          </p:cNvPr>
          <p:cNvSpPr txBox="1">
            <a:spLocks/>
          </p:cNvSpPr>
          <p:nvPr/>
        </p:nvSpPr>
        <p:spPr>
          <a:xfrm>
            <a:off x="767115" y="1946713"/>
            <a:ext cx="10796229" cy="4237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400" dirty="0">
              <a:solidFill>
                <a:srgbClr val="12154E"/>
              </a:solidFill>
              <a:latin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12154E"/>
                </a:solidFill>
                <a:latin typeface="Posterama"/>
              </a:rPr>
              <a:t>These methods assume perfect alignment of the </a:t>
            </a:r>
            <a:r>
              <a:rPr lang="en-US" sz="3400">
                <a:solidFill>
                  <a:srgbClr val="12154E"/>
                </a:solidFill>
                <a:latin typeface="Posterama"/>
              </a:rPr>
              <a:t>sample pairs provided as input.</a:t>
            </a: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34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/>
              <a:buChar char="•"/>
              <a:defRPr/>
            </a:pPr>
            <a:endParaRPr lang="en-US" sz="34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34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34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12154E"/>
                </a:solidFill>
                <a:latin typeface="Posterama"/>
                <a:cs typeface="Posterama"/>
              </a:rPr>
              <a:t>This assumption is restrictive and </a:t>
            </a:r>
            <a:r>
              <a:rPr lang="en-US" sz="3400">
                <a:solidFill>
                  <a:srgbClr val="12154E"/>
                </a:solidFill>
                <a:latin typeface="Posterama"/>
                <a:cs typeface="Posterama"/>
              </a:rPr>
              <a:t>cannot</a:t>
            </a:r>
            <a:r>
              <a:rPr lang="en-US" sz="3400" dirty="0">
                <a:solidFill>
                  <a:srgbClr val="12154E"/>
                </a:solidFill>
                <a:latin typeface="Posterama"/>
                <a:cs typeface="Posterama"/>
              </a:rPr>
              <a:t> be fulfilled in some scenarios like aligning objects like tumors which can appear in any location.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9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6" name="Group 17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Freeform: Shape 20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8" name="Freeform: Shape 20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9" name="Group 21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24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2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2" name="Rectangle 275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3" name="Right Triangle 27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4" name="Freeform: Shape 279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5" name="Freeform: Shape 281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26" name="Group 28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62436-BB3C-C80D-AA92-D6CE40C4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289441"/>
            <a:ext cx="5344741" cy="9114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Overview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	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FBF12-D05C-A813-1F97-2CDE9A7F0448}"/>
              </a:ext>
            </a:extLst>
          </p:cNvPr>
          <p:cNvSpPr txBox="1">
            <a:spLocks/>
          </p:cNvSpPr>
          <p:nvPr/>
        </p:nvSpPr>
        <p:spPr>
          <a:xfrm>
            <a:off x="488515" y="1106271"/>
            <a:ext cx="11450575" cy="5588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12154E"/>
                </a:solidFill>
                <a:latin typeface="Posterama"/>
                <a:cs typeface="Posterama"/>
              </a:rPr>
              <a:t>Propose an object-centric augmentation method.</a:t>
            </a: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12154E"/>
                </a:solidFill>
                <a:latin typeface="Posterama"/>
                <a:cs typeface="Posterama"/>
              </a:rPr>
              <a:t>This will be achieved by transforming object of interest using variations in different instances of the object called diffeomorphism.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	</a:t>
            </a:r>
            <a:endParaRPr lang="en-US" sz="5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</p:txBody>
      </p:sp>
      <p:pic>
        <p:nvPicPr>
          <p:cNvPr id="3" name="Picture 4" descr="A picture containing shoji, building, cage&#10;&#10;Description automatically generated">
            <a:extLst>
              <a:ext uri="{FF2B5EF4-FFF2-40B4-BE49-F238E27FC236}">
                <a16:creationId xmlns:a16="http://schemas.microsoft.com/office/drawing/2014/main" id="{6342CF0F-09E1-C180-CE4A-5641E57E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17" y="3779837"/>
            <a:ext cx="6277302" cy="27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2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6" name="Group 17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Freeform: Shape 20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8" name="Freeform: Shape 20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9" name="Group 21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24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2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2" name="Rectangle 275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3" name="Right Triangle 27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4" name="Freeform: Shape 279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5" name="Freeform: Shape 281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26" name="Group 28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62436-BB3C-C80D-AA92-D6CE40C4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578475"/>
            <a:ext cx="5344741" cy="9114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Overview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	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FBF12-D05C-A813-1F97-2CDE9A7F0448}"/>
              </a:ext>
            </a:extLst>
          </p:cNvPr>
          <p:cNvSpPr txBox="1">
            <a:spLocks/>
          </p:cNvSpPr>
          <p:nvPr/>
        </p:nvSpPr>
        <p:spPr>
          <a:xfrm>
            <a:off x="1276790" y="1658064"/>
            <a:ext cx="10097368" cy="456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12154E"/>
                </a:solidFill>
                <a:latin typeface="Posterama"/>
                <a:cs typeface="Posterama"/>
              </a:rPr>
              <a:t>Also explore the idea of learning variations from one dataset and then augment on another dataset. </a:t>
            </a:r>
            <a:r>
              <a:rPr lang="en-US" sz="2800" dirty="0" err="1">
                <a:solidFill>
                  <a:srgbClr val="12154E"/>
                </a:solidFill>
                <a:latin typeface="Posterama"/>
                <a:cs typeface="Posterama"/>
              </a:rPr>
              <a:t>Eg</a:t>
            </a:r>
            <a:r>
              <a:rPr lang="en-US" sz="2800" dirty="0">
                <a:solidFill>
                  <a:srgbClr val="12154E"/>
                </a:solidFill>
                <a:latin typeface="Posterama"/>
                <a:cs typeface="Posterama"/>
              </a:rPr>
              <a:t>: Liver and Kidney tumors.</a:t>
            </a: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>
              <a:defRPr/>
            </a:pPr>
            <a:endParaRPr lang="en-US" sz="28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12154E"/>
                </a:solidFill>
                <a:latin typeface="Posterama"/>
                <a:cs typeface="Posterama"/>
              </a:rPr>
              <a:t>Modelling variations in Liver tumor improves the performance for kidney tumor segmentation.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	</a:t>
            </a:r>
            <a:endParaRPr lang="en-US" sz="5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32431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6" name="Group 17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Freeform: Shape 20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8" name="Freeform: Shape 20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9" name="Group 21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24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2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2" name="Rectangle 275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3" name="Right Triangle 27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4" name="Freeform: Shape 279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5" name="Freeform: Shape 281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26" name="Group 28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62436-BB3C-C80D-AA92-D6CE40C4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4" y="578475"/>
            <a:ext cx="5344741" cy="9114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Conclusion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	</a:t>
            </a:r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FBF12-D05C-A813-1F97-2CDE9A7F0448}"/>
              </a:ext>
            </a:extLst>
          </p:cNvPr>
          <p:cNvSpPr txBox="1">
            <a:spLocks/>
          </p:cNvSpPr>
          <p:nvPr/>
        </p:nvSpPr>
        <p:spPr>
          <a:xfrm>
            <a:off x="1276790" y="2117891"/>
            <a:ext cx="10097368" cy="410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12154E"/>
              </a:solidFill>
              <a:latin typeface="Posterama"/>
              <a:cs typeface="Posterama"/>
            </a:endParaRPr>
          </a:p>
          <a:p>
            <a:pPr>
              <a:defRPr/>
            </a:pPr>
            <a:r>
              <a:rPr lang="en-US" sz="2800" dirty="0">
                <a:solidFill>
                  <a:srgbClr val="12154E"/>
                </a:solidFill>
                <a:latin typeface="Posterama"/>
                <a:cs typeface="Posterama"/>
              </a:rPr>
              <a:t>In this project my aim is to build a data-augmentation system for kidney tumor images using diffeomorphism.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2154E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	</a:t>
            </a:r>
            <a:endParaRPr lang="en-US" sz="5400" b="0" i="0" u="none" strike="noStrike" kern="1200" cap="none" spc="0" normalizeH="0" baseline="0" noProof="0" dirty="0">
              <a:ln>
                <a:noFill/>
              </a:ln>
              <a:solidFill>
                <a:srgbClr val="12154E"/>
              </a:solidFill>
              <a:effectLst/>
              <a:uLnTx/>
              <a:uFillTx/>
              <a:latin typeface="Posterama"/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374199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6" name="Group 17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Freeform: Shape 20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8" name="Freeform: Shape 20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19" name="Group 211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24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1" name="Rectangle 2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2" name="Rectangle 275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3" name="Right Triangle 27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4" name="Freeform: Shape 279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5" name="Freeform: Shape 281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326" name="Group 28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62436-BB3C-C80D-AA92-D6CE40C4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086" y="2485978"/>
            <a:ext cx="6393559" cy="234806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9800" dirty="0">
                <a:solidFill>
                  <a:schemeClr val="tx2"/>
                </a:solidFill>
              </a:rPr>
              <a:t>Thank You	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4269382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237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SineVTI</vt:lpstr>
      <vt:lpstr>Advisor :  Prof. Linwei Wang  Student : Saloni Aggarwal  </vt:lpstr>
      <vt:lpstr>Motivation   </vt:lpstr>
      <vt:lpstr>Prior Work   </vt:lpstr>
      <vt:lpstr>Prior Work   </vt:lpstr>
      <vt:lpstr>What's wrong?   </vt:lpstr>
      <vt:lpstr>Overview   </vt:lpstr>
      <vt:lpstr>Overview   </vt:lpstr>
      <vt:lpstr>Conclusion   </vt:lpstr>
      <vt:lpstr>Thank You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Advisor :  Carlos R. Rivero  Student : Meet Shah  </dc:title>
  <dc:creator>Meet Shah</dc:creator>
  <cp:lastModifiedBy>Meet Shah</cp:lastModifiedBy>
  <cp:revision>292</cp:revision>
  <dcterms:created xsi:type="dcterms:W3CDTF">2022-09-07T01:54:18Z</dcterms:created>
  <dcterms:modified xsi:type="dcterms:W3CDTF">2023-02-01T20:20:19Z</dcterms:modified>
</cp:coreProperties>
</file>