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dweek.com/news/technology/stumblers-out-refer-facebookers-134287" TargetMode="External"/><Relationship Id="rId3" Type="http://schemas.openxmlformats.org/officeDocument/2006/relationships/hyperlink" Target="http://www.adweek.com/news/technology/stumblers-out-refer-facebookers-134287" TargetMode="External"/><Relationship Id="rId4" Type="http://schemas.openxmlformats.org/officeDocument/2006/relationships/hyperlink" Target="http://www.adweek.com/news/technology/stumblers-out-refer-facebookers-134287" TargetMode="External"/><Relationship Id="rId5" Type="http://schemas.openxmlformats.org/officeDocument/2006/relationships/hyperlink" Target="http://www.adweek.com/news/technology/stumblers-out-refer-facebookers-134287" TargetMode="External"/><Relationship Id="rId6" Type="http://schemas.openxmlformats.org/officeDocument/2006/relationships/hyperlink" Target="http://www.betabeat.com/2011/05/18/how-hunch-and-stumbleupon-are-different/" TargetMode="External"/><Relationship Id="rId7" Type="http://schemas.openxmlformats.org/officeDocument/2006/relationships/hyperlink" Target="http://www.betabeat.com/2011/05/18/how-hunch-and-stumbleupon-are-differen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Ye likh ese heading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70" name="Google Shape;3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71fed4934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71fed493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71fed4934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71fed493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71fed4934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71fed493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71fed4934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71fed493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First, i have no inside knowledge of S/U's Recommendation Engine. What i do know, i've learned from following this topic for the last few years and from studying the publicly available sources (including StumbleUpon's own posts on their company Site and on their Blog), and of course, as a user of StumbleUpon.</a:t>
            </a:r>
            <a:endParaRPr/>
          </a:p>
          <a:p>
            <a:pPr indent="0" lvl="0" marL="0" rtl="0" algn="l">
              <a:lnSpc>
                <a:spcPct val="100000"/>
              </a:lnSpc>
              <a:spcBef>
                <a:spcPts val="0"/>
              </a:spcBef>
              <a:spcAft>
                <a:spcPts val="0"/>
              </a:spcAft>
              <a:buSzPts val="1100"/>
              <a:buNone/>
            </a:pPr>
            <a:r>
              <a:rPr lang="en-IN"/>
              <a:t>I haven't found a single source, authoritative or otherwise, that comes anywhere close to saying "here's how the S/U Recommendation Engine works", still given that this is arguably the most successful Recommendation Engine ever--the statistics are insane,</a:t>
            </a:r>
            <a:r>
              <a:rPr lang="en-IN">
                <a:solidFill>
                  <a:schemeClr val="hlink"/>
                </a:solidFill>
                <a:uFill>
                  <a:noFill/>
                </a:uFill>
                <a:hlinkClick r:id="rId2"/>
              </a:rPr>
              <a:t> </a:t>
            </a:r>
            <a:r>
              <a:rPr lang="en-IN" u="sng">
                <a:solidFill>
                  <a:schemeClr val="hlink"/>
                </a:solidFill>
                <a:hlinkClick r:id="rId3"/>
              </a:rPr>
              <a:t>S/U accounts for </a:t>
            </a:r>
            <a:r>
              <a:rPr i="1" lang="en-IN" u="sng">
                <a:solidFill>
                  <a:schemeClr val="hlink"/>
                </a:solidFill>
                <a:hlinkClick r:id="rId4"/>
              </a:rPr>
              <a:t>over half</a:t>
            </a:r>
            <a:r>
              <a:rPr lang="en-IN" u="sng">
                <a:solidFill>
                  <a:schemeClr val="hlink"/>
                </a:solidFill>
                <a:hlinkClick r:id="rId5"/>
              </a:rPr>
              <a:t> of all referrals on the Internet</a:t>
            </a:r>
            <a:r>
              <a:rPr lang="en-IN"/>
              <a:t>, and substantially more than facebook, despite having a fraction of the registered users that facebook has (800 million versus 15 million); what's more S/U is not really a site with a Recommendation Engine, like say, Amazon.com, instead the Site </a:t>
            </a:r>
            <a:r>
              <a:rPr i="1" lang="en-IN"/>
              <a:t>itself</a:t>
            </a:r>
            <a:r>
              <a:rPr lang="en-IN"/>
              <a:t> is a Recommendation Engine--there is a substantial volume of discussion and gossip among the fairly small group of people who build Recommendation Engines such that if you sift through this, i think it's possible to reliably discren the types of algorithms used, the data sources supplied to them, and how these are connected in a working data flow.</a:t>
            </a:r>
            <a:endParaRPr/>
          </a:p>
          <a:p>
            <a:pPr indent="0" lvl="0" marL="0" rtl="0" algn="l">
              <a:lnSpc>
                <a:spcPct val="100000"/>
              </a:lnSpc>
              <a:spcBef>
                <a:spcPts val="0"/>
              </a:spcBef>
              <a:spcAft>
                <a:spcPts val="0"/>
              </a:spcAft>
              <a:buSzPts val="1100"/>
              <a:buNone/>
            </a:pPr>
            <a:r>
              <a:rPr lang="en-IN"/>
              <a:t>The description below refers to my </a:t>
            </a:r>
            <a:r>
              <a:rPr i="1" lang="en-IN"/>
              <a:t>Diagram</a:t>
            </a:r>
            <a:r>
              <a:rPr lang="en-IN"/>
              <a:t> at bottom. Each step in the data flow is indicated by a roman numeral. My description proceeds backwards--beginning with the point at which the URL is delivered to the user, hence in actual use step I occurs last, and step V, first.</a:t>
            </a:r>
            <a:endParaRPr/>
          </a:p>
          <a:p>
            <a:pPr indent="0" lvl="0" marL="0" rtl="0" algn="l">
              <a:lnSpc>
                <a:spcPct val="100000"/>
              </a:lnSpc>
              <a:spcBef>
                <a:spcPts val="0"/>
              </a:spcBef>
              <a:spcAft>
                <a:spcPts val="0"/>
              </a:spcAft>
              <a:buSzPts val="1100"/>
              <a:buNone/>
            </a:pPr>
            <a:r>
              <a:rPr b="1" lang="en-IN"/>
              <a:t>salmon-colored ovals</a:t>
            </a:r>
            <a:r>
              <a:rPr lang="en-IN"/>
              <a:t> =&gt; </a:t>
            </a:r>
            <a:r>
              <a:rPr i="1" lang="en-IN"/>
              <a:t>data sources</a:t>
            </a:r>
            <a:endParaRPr i="1"/>
          </a:p>
          <a:p>
            <a:pPr indent="0" lvl="0" marL="0" rtl="0" algn="l">
              <a:lnSpc>
                <a:spcPct val="100000"/>
              </a:lnSpc>
              <a:spcBef>
                <a:spcPts val="0"/>
              </a:spcBef>
              <a:spcAft>
                <a:spcPts val="0"/>
              </a:spcAft>
              <a:buSzPts val="1100"/>
              <a:buNone/>
            </a:pPr>
            <a:r>
              <a:rPr b="1" lang="en-IN"/>
              <a:t>light blue rectangles</a:t>
            </a:r>
            <a:r>
              <a:rPr lang="en-IN"/>
              <a:t> =&gt; </a:t>
            </a:r>
            <a:r>
              <a:rPr i="1" lang="en-IN"/>
              <a:t>predictive algorithms</a:t>
            </a:r>
            <a:endParaRPr i="1"/>
          </a:p>
          <a:p>
            <a:pPr indent="0" lvl="0" marL="0" rtl="0" algn="l">
              <a:lnSpc>
                <a:spcPct val="100000"/>
              </a:lnSpc>
              <a:spcBef>
                <a:spcPts val="0"/>
              </a:spcBef>
              <a:spcAft>
                <a:spcPts val="0"/>
              </a:spcAft>
              <a:buSzPts val="1100"/>
              <a:buNone/>
            </a:pPr>
            <a:r>
              <a:t/>
            </a:r>
            <a:endParaRPr i="1"/>
          </a:p>
          <a:p>
            <a:pPr indent="0" lvl="0" marL="0" rtl="0" algn="l">
              <a:lnSpc>
                <a:spcPct val="100000"/>
              </a:lnSpc>
              <a:spcBef>
                <a:spcPts val="0"/>
              </a:spcBef>
              <a:spcAft>
                <a:spcPts val="0"/>
              </a:spcAft>
              <a:buSzPts val="1100"/>
              <a:buNone/>
            </a:pPr>
            <a:r>
              <a:rPr i="1" lang="en-IN"/>
              <a:t>I. A Web Page recommended to an S/U user is the last step in a multi-step flow</a:t>
            </a:r>
            <a:endParaRPr i="1"/>
          </a:p>
          <a:p>
            <a:pPr indent="0" lvl="0" marL="0" rtl="0" algn="l">
              <a:lnSpc>
                <a:spcPct val="100000"/>
              </a:lnSpc>
              <a:spcBef>
                <a:spcPts val="0"/>
              </a:spcBef>
              <a:spcAft>
                <a:spcPts val="0"/>
              </a:spcAft>
              <a:buSzPts val="1100"/>
              <a:buNone/>
            </a:pPr>
            <a:r>
              <a:rPr i="1" lang="en-IN"/>
              <a:t>II. The StumbleUpon Recommendation Engine is supplied with data (web pages) from three distinct sources:</a:t>
            </a:r>
            <a:endParaRPr i="1"/>
          </a:p>
          <a:p>
            <a:pPr indent="-298450" lvl="0" marL="457200" rtl="0" algn="l">
              <a:lnSpc>
                <a:spcPct val="115000"/>
              </a:lnSpc>
              <a:spcBef>
                <a:spcPts val="0"/>
              </a:spcBef>
              <a:spcAft>
                <a:spcPts val="0"/>
              </a:spcAft>
              <a:buSzPts val="1100"/>
              <a:buChar char="●"/>
            </a:pPr>
            <a:r>
              <a:rPr i="1" lang="en-IN"/>
              <a:t>web pages tagged with topic tags</a:t>
            </a:r>
            <a:r>
              <a:rPr lang="en-IN"/>
              <a:t> matching your pre-determined </a:t>
            </a:r>
            <a:r>
              <a:rPr i="1" lang="en-IN"/>
              <a:t>Interest</a:t>
            </a:r>
            <a:r>
              <a:rPr lang="en-IN"/>
              <a:t>s (topics a user has indicated as interests, and which are available to view/revise by clicking the "Settings" Tab on the upper right-hand corner of the logged-in user page);</a:t>
            </a:r>
            <a:endParaRPr/>
          </a:p>
          <a:p>
            <a:pPr indent="-298450" lvl="0" marL="457200" rtl="0" algn="l">
              <a:lnSpc>
                <a:spcPct val="115000"/>
              </a:lnSpc>
              <a:spcBef>
                <a:spcPts val="0"/>
              </a:spcBef>
              <a:spcAft>
                <a:spcPts val="0"/>
              </a:spcAft>
              <a:buSzPts val="1100"/>
              <a:buChar char="●"/>
            </a:pPr>
            <a:r>
              <a:rPr lang="en-IN"/>
              <a:t>socially Endorsed Pages (*pages </a:t>
            </a:r>
            <a:r>
              <a:rPr i="1" lang="en-IN"/>
              <a:t>liked</a:t>
            </a:r>
            <a:r>
              <a:rPr lang="en-IN"/>
              <a:t> by this user's Friends*); and</a:t>
            </a:r>
            <a:endParaRPr/>
          </a:p>
          <a:p>
            <a:pPr indent="-298450" lvl="0" marL="457200" rtl="0" algn="l">
              <a:lnSpc>
                <a:spcPct val="115000"/>
              </a:lnSpc>
              <a:spcBef>
                <a:spcPts val="0"/>
              </a:spcBef>
              <a:spcAft>
                <a:spcPts val="0"/>
              </a:spcAft>
              <a:buSzPts val="1100"/>
              <a:buChar char="●"/>
            </a:pPr>
            <a:r>
              <a:rPr lang="en-IN"/>
              <a:t>peer-Endorsed Pages (*pages </a:t>
            </a:r>
            <a:r>
              <a:rPr i="1" lang="en-IN"/>
              <a:t>liked</a:t>
            </a:r>
            <a:r>
              <a:rPr lang="en-IN"/>
              <a:t> by similar users*);</a:t>
            </a:r>
            <a:endParaRPr/>
          </a:p>
          <a:p>
            <a:pPr indent="0" lvl="0" marL="0" rtl="0" algn="l">
              <a:lnSpc>
                <a:spcPct val="115000"/>
              </a:lnSpc>
              <a:spcBef>
                <a:spcPts val="0"/>
              </a:spcBef>
              <a:spcAft>
                <a:spcPts val="0"/>
              </a:spcAft>
              <a:buSzPts val="1100"/>
              <a:buNone/>
            </a:pPr>
            <a:r>
              <a:rPr lang="en-IN"/>
              <a:t>III. Those sources in turn are results returned by StumbleUpon predictive algorithms (</a:t>
            </a:r>
            <a:r>
              <a:rPr i="1" lang="en-IN"/>
              <a:t>Similar Users</a:t>
            </a:r>
            <a:r>
              <a:rPr lang="en-IN"/>
              <a:t> refers to users in the same cluster as determined by a </a:t>
            </a:r>
            <a:r>
              <a:rPr i="1" lang="en-IN"/>
              <a:t>Clustering Algorithm</a:t>
            </a:r>
            <a:r>
              <a:rPr lang="en-IN"/>
              <a:t>, which is perhaps k-means).</a:t>
            </a:r>
            <a:endParaRPr/>
          </a:p>
          <a:p>
            <a:pPr indent="0" lvl="0" marL="0" rtl="0" algn="l">
              <a:lnSpc>
                <a:spcPct val="100000"/>
              </a:lnSpc>
              <a:spcBef>
                <a:spcPts val="0"/>
              </a:spcBef>
              <a:spcAft>
                <a:spcPts val="0"/>
              </a:spcAft>
              <a:buSzPts val="1100"/>
              <a:buNone/>
            </a:pPr>
            <a:r>
              <a:rPr lang="en-IN"/>
              <a:t>IV. The data used fed to the </a:t>
            </a:r>
            <a:r>
              <a:rPr i="1" lang="en-IN"/>
              <a:t>Clustering Engine</a:t>
            </a:r>
            <a:r>
              <a:rPr lang="en-IN"/>
              <a:t> to train it, is comprised of web pages annotated with user ratings</a:t>
            </a:r>
            <a:endParaRPr/>
          </a:p>
          <a:p>
            <a:pPr indent="0" lvl="0" marL="0" rtl="0" algn="l">
              <a:lnSpc>
                <a:spcPct val="100000"/>
              </a:lnSpc>
              <a:spcBef>
                <a:spcPts val="0"/>
              </a:spcBef>
              <a:spcAft>
                <a:spcPts val="0"/>
              </a:spcAft>
              <a:buSzPts val="1100"/>
              <a:buNone/>
            </a:pPr>
            <a:r>
              <a:rPr lang="en-IN"/>
              <a:t>V. This data set (web pages rated by StumbleUpon users) is also used to train a </a:t>
            </a:r>
            <a:r>
              <a:rPr i="1" lang="en-IN"/>
              <a:t>Supervised Classifier</a:t>
            </a:r>
            <a:r>
              <a:rPr lang="en-IN"/>
              <a:t> (</a:t>
            </a:r>
            <a:r>
              <a:rPr i="1" lang="en-IN"/>
              <a:t>e.g</a:t>
            </a:r>
            <a:r>
              <a:rPr lang="en-IN"/>
              <a:t>., multi-layer perceptron, support-vector machine) The output of this supervised classifier is a class label applied to a web page not yet rated by a user.</a:t>
            </a:r>
            <a:endParaRPr/>
          </a:p>
          <a:p>
            <a:pPr indent="0" lvl="0" marL="0" rtl="0" algn="l">
              <a:lnSpc>
                <a:spcPct val="100000"/>
              </a:lnSpc>
              <a:spcBef>
                <a:spcPts val="0"/>
              </a:spcBef>
              <a:spcAft>
                <a:spcPts val="0"/>
              </a:spcAft>
              <a:buSzPts val="1100"/>
              <a:buNone/>
            </a:pPr>
            <a:r>
              <a:rPr lang="en-IN"/>
              <a:t>The single best source i have found which discussed SU's Recommendation Engine in the context of other Recommender Systems is</a:t>
            </a:r>
            <a:r>
              <a:rPr lang="en-IN">
                <a:solidFill>
                  <a:schemeClr val="hlink"/>
                </a:solidFill>
                <a:uFill>
                  <a:noFill/>
                </a:uFill>
                <a:hlinkClick r:id="rId6"/>
              </a:rPr>
              <a:t> </a:t>
            </a:r>
            <a:r>
              <a:rPr lang="en-IN" u="sng">
                <a:solidFill>
                  <a:schemeClr val="hlink"/>
                </a:solidFill>
                <a:hlinkClick r:id="rId7"/>
              </a:rPr>
              <a:t>this BetaBeat Post</a:t>
            </a:r>
            <a:r>
              <a:rPr lang="en-IN"/>
              <a: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11"/>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lstStyle>
            <a:lvl1pPr indent="-228600" lvl="0" marL="457200" algn="l">
              <a:lnSpc>
                <a:spcPct val="100000"/>
              </a:lnSpc>
              <a:spcBef>
                <a:spcPts val="0"/>
              </a:spcBef>
              <a:spcAft>
                <a:spcPts val="0"/>
              </a:spcAft>
              <a:buSzPts val="1700"/>
              <a:buNone/>
              <a:defRPr/>
            </a:lvl1pPr>
          </a:lstStyle>
          <a:p/>
        </p:txBody>
      </p:sp>
      <p:sp>
        <p:nvSpPr>
          <p:cNvPr id="78" name="Google Shape;78;p1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9" name="Shape 79"/>
        <p:cNvGrpSpPr/>
        <p:nvPr/>
      </p:nvGrpSpPr>
      <p:grpSpPr>
        <a:xfrm>
          <a:off x="0" y="0"/>
          <a:ext cx="0" cy="0"/>
          <a:chOff x="0" y="0"/>
          <a:chExt cx="0" cy="0"/>
        </a:xfrm>
      </p:grpSpPr>
      <p:grpSp>
        <p:nvGrpSpPr>
          <p:cNvPr id="80" name="Google Shape;80;p12"/>
          <p:cNvGrpSpPr/>
          <p:nvPr/>
        </p:nvGrpSpPr>
        <p:grpSpPr>
          <a:xfrm>
            <a:off x="1107036" y="5558926"/>
            <a:ext cx="994316" cy="61102"/>
            <a:chOff x="4580561" y="2589004"/>
            <a:chExt cx="1064464" cy="25200"/>
          </a:xfrm>
        </p:grpSpPr>
        <p:sp>
          <p:nvSpPr>
            <p:cNvPr id="81" name="Google Shape;81;p1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2"/>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84" name="Google Shape;84;p12"/>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85" name="Google Shape;85;p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2" name="Shape 92"/>
        <p:cNvGrpSpPr/>
        <p:nvPr/>
      </p:nvGrpSpPr>
      <p:grpSpPr>
        <a:xfrm>
          <a:off x="0" y="0"/>
          <a:ext cx="0" cy="0"/>
          <a:chOff x="0" y="0"/>
          <a:chExt cx="0" cy="0"/>
        </a:xfrm>
      </p:grpSpPr>
      <p:sp>
        <p:nvSpPr>
          <p:cNvPr id="93" name="Google Shape;93;p15"/>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4" name="Google Shape;94;p15"/>
          <p:cNvGrpSpPr/>
          <p:nvPr/>
        </p:nvGrpSpPr>
        <p:grpSpPr>
          <a:xfrm>
            <a:off x="1107036" y="1588427"/>
            <a:ext cx="994316" cy="61102"/>
            <a:chOff x="4580561" y="2589004"/>
            <a:chExt cx="1064464" cy="25200"/>
          </a:xfrm>
        </p:grpSpPr>
        <p:sp>
          <p:nvSpPr>
            <p:cNvPr id="95" name="Google Shape;95;p1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1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 name="Google Shape;97;p15"/>
          <p:cNvSpPr txBox="1"/>
          <p:nvPr>
            <p:ph type="ctrTitle"/>
          </p:nvPr>
        </p:nvSpPr>
        <p:spPr>
          <a:xfrm>
            <a:off x="972600" y="1763267"/>
            <a:ext cx="10250700" cy="22197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5600"/>
              <a:buNone/>
              <a:defRPr sz="5600">
                <a:solidFill>
                  <a:schemeClr val="dk2"/>
                </a:solidFill>
              </a:defRPr>
            </a:lvl1pPr>
            <a:lvl2pPr lvl="1" rtl="0">
              <a:spcBef>
                <a:spcPts val="0"/>
              </a:spcBef>
              <a:spcAft>
                <a:spcPts val="0"/>
              </a:spcAft>
              <a:buClr>
                <a:schemeClr val="dk2"/>
              </a:buClr>
              <a:buSzPts val="5600"/>
              <a:buNone/>
              <a:defRPr sz="5600">
                <a:solidFill>
                  <a:schemeClr val="dk2"/>
                </a:solidFill>
              </a:defRPr>
            </a:lvl2pPr>
            <a:lvl3pPr lvl="2" rtl="0">
              <a:spcBef>
                <a:spcPts val="0"/>
              </a:spcBef>
              <a:spcAft>
                <a:spcPts val="0"/>
              </a:spcAft>
              <a:buClr>
                <a:schemeClr val="dk2"/>
              </a:buClr>
              <a:buSzPts val="5600"/>
              <a:buNone/>
              <a:defRPr sz="5600">
                <a:solidFill>
                  <a:schemeClr val="dk2"/>
                </a:solidFill>
              </a:defRPr>
            </a:lvl3pPr>
            <a:lvl4pPr lvl="3" rtl="0">
              <a:spcBef>
                <a:spcPts val="0"/>
              </a:spcBef>
              <a:spcAft>
                <a:spcPts val="0"/>
              </a:spcAft>
              <a:buClr>
                <a:schemeClr val="dk2"/>
              </a:buClr>
              <a:buSzPts val="5600"/>
              <a:buNone/>
              <a:defRPr sz="5600">
                <a:solidFill>
                  <a:schemeClr val="dk2"/>
                </a:solidFill>
              </a:defRPr>
            </a:lvl4pPr>
            <a:lvl5pPr lvl="4" rtl="0">
              <a:spcBef>
                <a:spcPts val="0"/>
              </a:spcBef>
              <a:spcAft>
                <a:spcPts val="0"/>
              </a:spcAft>
              <a:buClr>
                <a:schemeClr val="dk2"/>
              </a:buClr>
              <a:buSzPts val="5600"/>
              <a:buNone/>
              <a:defRPr sz="5600">
                <a:solidFill>
                  <a:schemeClr val="dk2"/>
                </a:solidFill>
              </a:defRPr>
            </a:lvl5pPr>
            <a:lvl6pPr lvl="5" rtl="0">
              <a:spcBef>
                <a:spcPts val="0"/>
              </a:spcBef>
              <a:spcAft>
                <a:spcPts val="0"/>
              </a:spcAft>
              <a:buClr>
                <a:schemeClr val="dk2"/>
              </a:buClr>
              <a:buSzPts val="5600"/>
              <a:buNone/>
              <a:defRPr sz="5600">
                <a:solidFill>
                  <a:schemeClr val="dk2"/>
                </a:solidFill>
              </a:defRPr>
            </a:lvl6pPr>
            <a:lvl7pPr lvl="6" rtl="0">
              <a:spcBef>
                <a:spcPts val="0"/>
              </a:spcBef>
              <a:spcAft>
                <a:spcPts val="0"/>
              </a:spcAft>
              <a:buClr>
                <a:schemeClr val="dk2"/>
              </a:buClr>
              <a:buSzPts val="5600"/>
              <a:buNone/>
              <a:defRPr sz="5600">
                <a:solidFill>
                  <a:schemeClr val="dk2"/>
                </a:solidFill>
              </a:defRPr>
            </a:lvl7pPr>
            <a:lvl8pPr lvl="7" rtl="0">
              <a:spcBef>
                <a:spcPts val="0"/>
              </a:spcBef>
              <a:spcAft>
                <a:spcPts val="0"/>
              </a:spcAft>
              <a:buClr>
                <a:schemeClr val="dk2"/>
              </a:buClr>
              <a:buSzPts val="5600"/>
              <a:buNone/>
              <a:defRPr sz="5600">
                <a:solidFill>
                  <a:schemeClr val="dk2"/>
                </a:solidFill>
              </a:defRPr>
            </a:lvl8pPr>
            <a:lvl9pPr lvl="8" rtl="0">
              <a:spcBef>
                <a:spcPts val="0"/>
              </a:spcBef>
              <a:spcAft>
                <a:spcPts val="0"/>
              </a:spcAft>
              <a:buClr>
                <a:schemeClr val="dk2"/>
              </a:buClr>
              <a:buSzPts val="5600"/>
              <a:buNone/>
              <a:defRPr sz="5600">
                <a:solidFill>
                  <a:schemeClr val="dk2"/>
                </a:solidFill>
              </a:defRPr>
            </a:lvl9pPr>
          </a:lstStyle>
          <a:p/>
        </p:txBody>
      </p:sp>
      <p:sp>
        <p:nvSpPr>
          <p:cNvPr id="98" name="Google Shape;98;p15"/>
          <p:cNvSpPr txBox="1"/>
          <p:nvPr>
            <p:ph idx="1" type="subTitle"/>
          </p:nvPr>
        </p:nvSpPr>
        <p:spPr>
          <a:xfrm>
            <a:off x="972837" y="4230533"/>
            <a:ext cx="10250700" cy="7215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9" name="Google Shape;99;p1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00" name="Shape 100"/>
        <p:cNvGrpSpPr/>
        <p:nvPr/>
      </p:nvGrpSpPr>
      <p:grpSpPr>
        <a:xfrm>
          <a:off x="0" y="0"/>
          <a:ext cx="0" cy="0"/>
          <a:chOff x="0" y="0"/>
          <a:chExt cx="0" cy="0"/>
        </a:xfrm>
      </p:grpSpPr>
      <p:grpSp>
        <p:nvGrpSpPr>
          <p:cNvPr id="101" name="Google Shape;101;p16"/>
          <p:cNvGrpSpPr/>
          <p:nvPr/>
        </p:nvGrpSpPr>
        <p:grpSpPr>
          <a:xfrm>
            <a:off x="1107036" y="1588427"/>
            <a:ext cx="994316" cy="61102"/>
            <a:chOff x="4580561" y="2589004"/>
            <a:chExt cx="1064464" cy="25200"/>
          </a:xfrm>
        </p:grpSpPr>
        <p:sp>
          <p:nvSpPr>
            <p:cNvPr id="102" name="Google Shape;102;p1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1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4" name="Google Shape;104;p16"/>
          <p:cNvSpPr txBox="1"/>
          <p:nvPr>
            <p:ph type="title"/>
          </p:nvPr>
        </p:nvSpPr>
        <p:spPr>
          <a:xfrm>
            <a:off x="972600" y="1763267"/>
            <a:ext cx="10251300" cy="20247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5" name="Google Shape;105;p1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Google Shape;107;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8" name="Google Shape;108;p17"/>
          <p:cNvGrpSpPr/>
          <p:nvPr/>
        </p:nvGrpSpPr>
        <p:grpSpPr>
          <a:xfrm>
            <a:off x="1107036" y="1588427"/>
            <a:ext cx="994316" cy="61102"/>
            <a:chOff x="4580561" y="2589004"/>
            <a:chExt cx="1064464" cy="25200"/>
          </a:xfrm>
        </p:grpSpPr>
        <p:sp>
          <p:nvSpPr>
            <p:cNvPr id="109" name="Google Shape;109;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1" name="Google Shape;111;p17"/>
          <p:cNvSpPr txBox="1"/>
          <p:nvPr>
            <p:ph type="title"/>
          </p:nvPr>
        </p:nvSpPr>
        <p:spPr>
          <a:xfrm>
            <a:off x="972600" y="1758200"/>
            <a:ext cx="10251600" cy="7137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dk2"/>
              </a:buClr>
              <a:buSzPts val="3500"/>
              <a:buNone/>
              <a:defRPr sz="3500">
                <a:solidFill>
                  <a:schemeClr val="dk2"/>
                </a:solidFill>
              </a:defRPr>
            </a:lvl2pPr>
            <a:lvl3pPr lvl="2" rtl="0">
              <a:spcBef>
                <a:spcPts val="0"/>
              </a:spcBef>
              <a:spcAft>
                <a:spcPts val="0"/>
              </a:spcAft>
              <a:buClr>
                <a:schemeClr val="dk2"/>
              </a:buClr>
              <a:buSzPts val="3500"/>
              <a:buNone/>
              <a:defRPr sz="3500">
                <a:solidFill>
                  <a:schemeClr val="dk2"/>
                </a:solidFill>
              </a:defRPr>
            </a:lvl3pPr>
            <a:lvl4pPr lvl="3" rtl="0">
              <a:spcBef>
                <a:spcPts val="0"/>
              </a:spcBef>
              <a:spcAft>
                <a:spcPts val="0"/>
              </a:spcAft>
              <a:buClr>
                <a:schemeClr val="dk2"/>
              </a:buClr>
              <a:buSzPts val="3500"/>
              <a:buNone/>
              <a:defRPr sz="3500">
                <a:solidFill>
                  <a:schemeClr val="dk2"/>
                </a:solidFill>
              </a:defRPr>
            </a:lvl4pPr>
            <a:lvl5pPr lvl="4" rtl="0">
              <a:spcBef>
                <a:spcPts val="0"/>
              </a:spcBef>
              <a:spcAft>
                <a:spcPts val="0"/>
              </a:spcAft>
              <a:buClr>
                <a:schemeClr val="dk2"/>
              </a:buClr>
              <a:buSzPts val="3500"/>
              <a:buNone/>
              <a:defRPr sz="3500">
                <a:solidFill>
                  <a:schemeClr val="dk2"/>
                </a:solidFill>
              </a:defRPr>
            </a:lvl5pPr>
            <a:lvl6pPr lvl="5" rtl="0">
              <a:spcBef>
                <a:spcPts val="0"/>
              </a:spcBef>
              <a:spcAft>
                <a:spcPts val="0"/>
              </a:spcAft>
              <a:buClr>
                <a:schemeClr val="dk2"/>
              </a:buClr>
              <a:buSzPts val="3500"/>
              <a:buNone/>
              <a:defRPr sz="3500">
                <a:solidFill>
                  <a:schemeClr val="dk2"/>
                </a:solidFill>
              </a:defRPr>
            </a:lvl6pPr>
            <a:lvl7pPr lvl="6" rtl="0">
              <a:spcBef>
                <a:spcPts val="0"/>
              </a:spcBef>
              <a:spcAft>
                <a:spcPts val="0"/>
              </a:spcAft>
              <a:buClr>
                <a:schemeClr val="dk2"/>
              </a:buClr>
              <a:buSzPts val="3500"/>
              <a:buNone/>
              <a:defRPr sz="3500">
                <a:solidFill>
                  <a:schemeClr val="dk2"/>
                </a:solidFill>
              </a:defRPr>
            </a:lvl7pPr>
            <a:lvl8pPr lvl="7" rtl="0">
              <a:spcBef>
                <a:spcPts val="0"/>
              </a:spcBef>
              <a:spcAft>
                <a:spcPts val="0"/>
              </a:spcAft>
              <a:buClr>
                <a:schemeClr val="dk2"/>
              </a:buClr>
              <a:buSzPts val="3500"/>
              <a:buNone/>
              <a:defRPr sz="3500">
                <a:solidFill>
                  <a:schemeClr val="dk2"/>
                </a:solidFill>
              </a:defRPr>
            </a:lvl8pPr>
            <a:lvl9pPr lvl="8" rtl="0">
              <a:spcBef>
                <a:spcPts val="0"/>
              </a:spcBef>
              <a:spcAft>
                <a:spcPts val="0"/>
              </a:spcAft>
              <a:buClr>
                <a:schemeClr val="dk2"/>
              </a:buClr>
              <a:buSzPts val="3500"/>
              <a:buNone/>
              <a:defRPr sz="3500">
                <a:solidFill>
                  <a:schemeClr val="dk2"/>
                </a:solidFill>
              </a:defRPr>
            </a:lvl9pPr>
          </a:lstStyle>
          <a:p/>
        </p:txBody>
      </p:sp>
      <p:sp>
        <p:nvSpPr>
          <p:cNvPr id="112" name="Google Shape;112;p17"/>
          <p:cNvSpPr txBox="1"/>
          <p:nvPr>
            <p:ph idx="1" type="body"/>
          </p:nvPr>
        </p:nvSpPr>
        <p:spPr>
          <a:xfrm>
            <a:off x="972600" y="2771833"/>
            <a:ext cx="10251600" cy="3014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13" name="Google Shape;113;p1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6" name="Google Shape;116;p18"/>
          <p:cNvGrpSpPr/>
          <p:nvPr/>
        </p:nvGrpSpPr>
        <p:grpSpPr>
          <a:xfrm>
            <a:off x="1107036" y="1588427"/>
            <a:ext cx="994316" cy="61102"/>
            <a:chOff x="4580561" y="2589004"/>
            <a:chExt cx="1064464" cy="25200"/>
          </a:xfrm>
        </p:grpSpPr>
        <p:sp>
          <p:nvSpPr>
            <p:cNvPr id="117" name="Google Shape;117;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p18"/>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dk2"/>
              </a:buClr>
              <a:buSzPts val="3500"/>
              <a:buNone/>
              <a:defRPr sz="3500">
                <a:solidFill>
                  <a:schemeClr val="dk2"/>
                </a:solidFill>
              </a:defRPr>
            </a:lvl2pPr>
            <a:lvl3pPr lvl="2" rtl="0">
              <a:spcBef>
                <a:spcPts val="0"/>
              </a:spcBef>
              <a:spcAft>
                <a:spcPts val="0"/>
              </a:spcAft>
              <a:buClr>
                <a:schemeClr val="dk2"/>
              </a:buClr>
              <a:buSzPts val="3500"/>
              <a:buNone/>
              <a:defRPr sz="3500">
                <a:solidFill>
                  <a:schemeClr val="dk2"/>
                </a:solidFill>
              </a:defRPr>
            </a:lvl3pPr>
            <a:lvl4pPr lvl="3" rtl="0">
              <a:spcBef>
                <a:spcPts val="0"/>
              </a:spcBef>
              <a:spcAft>
                <a:spcPts val="0"/>
              </a:spcAft>
              <a:buClr>
                <a:schemeClr val="dk2"/>
              </a:buClr>
              <a:buSzPts val="3500"/>
              <a:buNone/>
              <a:defRPr sz="3500">
                <a:solidFill>
                  <a:schemeClr val="dk2"/>
                </a:solidFill>
              </a:defRPr>
            </a:lvl4pPr>
            <a:lvl5pPr lvl="4" rtl="0">
              <a:spcBef>
                <a:spcPts val="0"/>
              </a:spcBef>
              <a:spcAft>
                <a:spcPts val="0"/>
              </a:spcAft>
              <a:buClr>
                <a:schemeClr val="dk2"/>
              </a:buClr>
              <a:buSzPts val="3500"/>
              <a:buNone/>
              <a:defRPr sz="3500">
                <a:solidFill>
                  <a:schemeClr val="dk2"/>
                </a:solidFill>
              </a:defRPr>
            </a:lvl5pPr>
            <a:lvl6pPr lvl="5" rtl="0">
              <a:spcBef>
                <a:spcPts val="0"/>
              </a:spcBef>
              <a:spcAft>
                <a:spcPts val="0"/>
              </a:spcAft>
              <a:buClr>
                <a:schemeClr val="dk2"/>
              </a:buClr>
              <a:buSzPts val="3500"/>
              <a:buNone/>
              <a:defRPr sz="3500">
                <a:solidFill>
                  <a:schemeClr val="dk2"/>
                </a:solidFill>
              </a:defRPr>
            </a:lvl6pPr>
            <a:lvl7pPr lvl="6" rtl="0">
              <a:spcBef>
                <a:spcPts val="0"/>
              </a:spcBef>
              <a:spcAft>
                <a:spcPts val="0"/>
              </a:spcAft>
              <a:buClr>
                <a:schemeClr val="dk2"/>
              </a:buClr>
              <a:buSzPts val="3500"/>
              <a:buNone/>
              <a:defRPr sz="3500">
                <a:solidFill>
                  <a:schemeClr val="dk2"/>
                </a:solidFill>
              </a:defRPr>
            </a:lvl7pPr>
            <a:lvl8pPr lvl="7" rtl="0">
              <a:spcBef>
                <a:spcPts val="0"/>
              </a:spcBef>
              <a:spcAft>
                <a:spcPts val="0"/>
              </a:spcAft>
              <a:buClr>
                <a:schemeClr val="dk2"/>
              </a:buClr>
              <a:buSzPts val="3500"/>
              <a:buNone/>
              <a:defRPr sz="3500">
                <a:solidFill>
                  <a:schemeClr val="dk2"/>
                </a:solidFill>
              </a:defRPr>
            </a:lvl8pPr>
            <a:lvl9pPr lvl="8" rtl="0">
              <a:spcBef>
                <a:spcPts val="0"/>
              </a:spcBef>
              <a:spcAft>
                <a:spcPts val="0"/>
              </a:spcAft>
              <a:buClr>
                <a:schemeClr val="dk2"/>
              </a:buClr>
              <a:buSzPts val="3500"/>
              <a:buNone/>
              <a:defRPr sz="3500">
                <a:solidFill>
                  <a:schemeClr val="dk2"/>
                </a:solidFill>
              </a:defRPr>
            </a:lvl9pPr>
          </a:lstStyle>
          <a:p/>
        </p:txBody>
      </p:sp>
      <p:sp>
        <p:nvSpPr>
          <p:cNvPr id="120" name="Google Shape;120;p18"/>
          <p:cNvSpPr txBox="1"/>
          <p:nvPr>
            <p:ph idx="1" type="body"/>
          </p:nvPr>
        </p:nvSpPr>
        <p:spPr>
          <a:xfrm>
            <a:off x="972434" y="2771833"/>
            <a:ext cx="5032500" cy="3014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21" name="Google Shape;121;p18"/>
          <p:cNvSpPr txBox="1"/>
          <p:nvPr>
            <p:ph idx="2" type="body"/>
          </p:nvPr>
        </p:nvSpPr>
        <p:spPr>
          <a:xfrm>
            <a:off x="6191471" y="2771833"/>
            <a:ext cx="5032500" cy="30147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22" name="Google Shape;122;p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Google Shape;124;p1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25" name="Google Shape;125;p19"/>
          <p:cNvGrpSpPr/>
          <p:nvPr/>
        </p:nvGrpSpPr>
        <p:grpSpPr>
          <a:xfrm>
            <a:off x="1107036" y="1588427"/>
            <a:ext cx="994316" cy="61102"/>
            <a:chOff x="4580561" y="2589004"/>
            <a:chExt cx="1064464" cy="25200"/>
          </a:xfrm>
        </p:grpSpPr>
        <p:sp>
          <p:nvSpPr>
            <p:cNvPr id="126" name="Google Shape;126;p1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p1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8" name="Google Shape;128;p19"/>
          <p:cNvSpPr txBox="1"/>
          <p:nvPr>
            <p:ph type="title"/>
          </p:nvPr>
        </p:nvSpPr>
        <p:spPr>
          <a:xfrm>
            <a:off x="972600" y="1758200"/>
            <a:ext cx="10251300" cy="7137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dk2"/>
              </a:buClr>
              <a:buSzPts val="3500"/>
              <a:buNone/>
              <a:defRPr sz="3500">
                <a:solidFill>
                  <a:schemeClr val="dk2"/>
                </a:solidFill>
              </a:defRPr>
            </a:lvl2pPr>
            <a:lvl3pPr lvl="2" rtl="0">
              <a:spcBef>
                <a:spcPts val="0"/>
              </a:spcBef>
              <a:spcAft>
                <a:spcPts val="0"/>
              </a:spcAft>
              <a:buClr>
                <a:schemeClr val="dk2"/>
              </a:buClr>
              <a:buSzPts val="3500"/>
              <a:buNone/>
              <a:defRPr sz="3500">
                <a:solidFill>
                  <a:schemeClr val="dk2"/>
                </a:solidFill>
              </a:defRPr>
            </a:lvl3pPr>
            <a:lvl4pPr lvl="3" rtl="0">
              <a:spcBef>
                <a:spcPts val="0"/>
              </a:spcBef>
              <a:spcAft>
                <a:spcPts val="0"/>
              </a:spcAft>
              <a:buClr>
                <a:schemeClr val="dk2"/>
              </a:buClr>
              <a:buSzPts val="3500"/>
              <a:buNone/>
              <a:defRPr sz="3500">
                <a:solidFill>
                  <a:schemeClr val="dk2"/>
                </a:solidFill>
              </a:defRPr>
            </a:lvl4pPr>
            <a:lvl5pPr lvl="4" rtl="0">
              <a:spcBef>
                <a:spcPts val="0"/>
              </a:spcBef>
              <a:spcAft>
                <a:spcPts val="0"/>
              </a:spcAft>
              <a:buClr>
                <a:schemeClr val="dk2"/>
              </a:buClr>
              <a:buSzPts val="3500"/>
              <a:buNone/>
              <a:defRPr sz="3500">
                <a:solidFill>
                  <a:schemeClr val="dk2"/>
                </a:solidFill>
              </a:defRPr>
            </a:lvl5pPr>
            <a:lvl6pPr lvl="5" rtl="0">
              <a:spcBef>
                <a:spcPts val="0"/>
              </a:spcBef>
              <a:spcAft>
                <a:spcPts val="0"/>
              </a:spcAft>
              <a:buClr>
                <a:schemeClr val="dk2"/>
              </a:buClr>
              <a:buSzPts val="3500"/>
              <a:buNone/>
              <a:defRPr sz="3500">
                <a:solidFill>
                  <a:schemeClr val="dk2"/>
                </a:solidFill>
              </a:defRPr>
            </a:lvl6pPr>
            <a:lvl7pPr lvl="6" rtl="0">
              <a:spcBef>
                <a:spcPts val="0"/>
              </a:spcBef>
              <a:spcAft>
                <a:spcPts val="0"/>
              </a:spcAft>
              <a:buClr>
                <a:schemeClr val="dk2"/>
              </a:buClr>
              <a:buSzPts val="3500"/>
              <a:buNone/>
              <a:defRPr sz="3500">
                <a:solidFill>
                  <a:schemeClr val="dk2"/>
                </a:solidFill>
              </a:defRPr>
            </a:lvl7pPr>
            <a:lvl8pPr lvl="7" rtl="0">
              <a:spcBef>
                <a:spcPts val="0"/>
              </a:spcBef>
              <a:spcAft>
                <a:spcPts val="0"/>
              </a:spcAft>
              <a:buClr>
                <a:schemeClr val="dk2"/>
              </a:buClr>
              <a:buSzPts val="3500"/>
              <a:buNone/>
              <a:defRPr sz="3500">
                <a:solidFill>
                  <a:schemeClr val="dk2"/>
                </a:solidFill>
              </a:defRPr>
            </a:lvl8pPr>
            <a:lvl9pPr lvl="8" rtl="0">
              <a:spcBef>
                <a:spcPts val="0"/>
              </a:spcBef>
              <a:spcAft>
                <a:spcPts val="0"/>
              </a:spcAft>
              <a:buClr>
                <a:schemeClr val="dk2"/>
              </a:buClr>
              <a:buSzPts val="3500"/>
              <a:buNone/>
              <a:defRPr sz="3500">
                <a:solidFill>
                  <a:schemeClr val="dk2"/>
                </a:solidFill>
              </a:defRPr>
            </a:lvl9pPr>
          </a:lstStyle>
          <a:p/>
        </p:txBody>
      </p:sp>
      <p:sp>
        <p:nvSpPr>
          <p:cNvPr id="129" name="Google Shape;129;p1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0" name="Shape 130"/>
        <p:cNvGrpSpPr/>
        <p:nvPr/>
      </p:nvGrpSpPr>
      <p:grpSpPr>
        <a:xfrm>
          <a:off x="0" y="0"/>
          <a:ext cx="0" cy="0"/>
          <a:chOff x="0" y="0"/>
          <a:chExt cx="0" cy="0"/>
        </a:xfrm>
      </p:grpSpPr>
      <p:sp>
        <p:nvSpPr>
          <p:cNvPr id="131" name="Google Shape;131;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2" name="Google Shape;132;p20"/>
          <p:cNvGrpSpPr/>
          <p:nvPr/>
        </p:nvGrpSpPr>
        <p:grpSpPr>
          <a:xfrm>
            <a:off x="1107036" y="1588427"/>
            <a:ext cx="994316" cy="61102"/>
            <a:chOff x="4580561" y="2589004"/>
            <a:chExt cx="1064464" cy="25200"/>
          </a:xfrm>
        </p:grpSpPr>
        <p:sp>
          <p:nvSpPr>
            <p:cNvPr id="133" name="Google Shape;133;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20"/>
          <p:cNvSpPr txBox="1"/>
          <p:nvPr>
            <p:ph type="title"/>
          </p:nvPr>
        </p:nvSpPr>
        <p:spPr>
          <a:xfrm>
            <a:off x="973333" y="1758200"/>
            <a:ext cx="4401300" cy="18420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dk2"/>
              </a:buClr>
              <a:buSzPts val="3500"/>
              <a:buNone/>
              <a:defRPr sz="3500">
                <a:solidFill>
                  <a:schemeClr val="dk2"/>
                </a:solidFill>
              </a:defRPr>
            </a:lvl2pPr>
            <a:lvl3pPr lvl="2" rtl="0">
              <a:spcBef>
                <a:spcPts val="0"/>
              </a:spcBef>
              <a:spcAft>
                <a:spcPts val="0"/>
              </a:spcAft>
              <a:buClr>
                <a:schemeClr val="dk2"/>
              </a:buClr>
              <a:buSzPts val="3500"/>
              <a:buNone/>
              <a:defRPr sz="3500">
                <a:solidFill>
                  <a:schemeClr val="dk2"/>
                </a:solidFill>
              </a:defRPr>
            </a:lvl3pPr>
            <a:lvl4pPr lvl="3" rtl="0">
              <a:spcBef>
                <a:spcPts val="0"/>
              </a:spcBef>
              <a:spcAft>
                <a:spcPts val="0"/>
              </a:spcAft>
              <a:buClr>
                <a:schemeClr val="dk2"/>
              </a:buClr>
              <a:buSzPts val="3500"/>
              <a:buNone/>
              <a:defRPr sz="3500">
                <a:solidFill>
                  <a:schemeClr val="dk2"/>
                </a:solidFill>
              </a:defRPr>
            </a:lvl4pPr>
            <a:lvl5pPr lvl="4" rtl="0">
              <a:spcBef>
                <a:spcPts val="0"/>
              </a:spcBef>
              <a:spcAft>
                <a:spcPts val="0"/>
              </a:spcAft>
              <a:buClr>
                <a:schemeClr val="dk2"/>
              </a:buClr>
              <a:buSzPts val="3500"/>
              <a:buNone/>
              <a:defRPr sz="3500">
                <a:solidFill>
                  <a:schemeClr val="dk2"/>
                </a:solidFill>
              </a:defRPr>
            </a:lvl5pPr>
            <a:lvl6pPr lvl="5" rtl="0">
              <a:spcBef>
                <a:spcPts val="0"/>
              </a:spcBef>
              <a:spcAft>
                <a:spcPts val="0"/>
              </a:spcAft>
              <a:buClr>
                <a:schemeClr val="dk2"/>
              </a:buClr>
              <a:buSzPts val="3500"/>
              <a:buNone/>
              <a:defRPr sz="3500">
                <a:solidFill>
                  <a:schemeClr val="dk2"/>
                </a:solidFill>
              </a:defRPr>
            </a:lvl6pPr>
            <a:lvl7pPr lvl="6" rtl="0">
              <a:spcBef>
                <a:spcPts val="0"/>
              </a:spcBef>
              <a:spcAft>
                <a:spcPts val="0"/>
              </a:spcAft>
              <a:buClr>
                <a:schemeClr val="dk2"/>
              </a:buClr>
              <a:buSzPts val="3500"/>
              <a:buNone/>
              <a:defRPr sz="3500">
                <a:solidFill>
                  <a:schemeClr val="dk2"/>
                </a:solidFill>
              </a:defRPr>
            </a:lvl7pPr>
            <a:lvl8pPr lvl="7" rtl="0">
              <a:spcBef>
                <a:spcPts val="0"/>
              </a:spcBef>
              <a:spcAft>
                <a:spcPts val="0"/>
              </a:spcAft>
              <a:buClr>
                <a:schemeClr val="dk2"/>
              </a:buClr>
              <a:buSzPts val="3500"/>
              <a:buNone/>
              <a:defRPr sz="3500">
                <a:solidFill>
                  <a:schemeClr val="dk2"/>
                </a:solidFill>
              </a:defRPr>
            </a:lvl8pPr>
            <a:lvl9pPr lvl="8" rtl="0">
              <a:spcBef>
                <a:spcPts val="0"/>
              </a:spcBef>
              <a:spcAft>
                <a:spcPts val="0"/>
              </a:spcAft>
              <a:buClr>
                <a:schemeClr val="dk2"/>
              </a:buClr>
              <a:buSzPts val="3500"/>
              <a:buNone/>
              <a:defRPr sz="3500">
                <a:solidFill>
                  <a:schemeClr val="dk2"/>
                </a:solidFill>
              </a:defRPr>
            </a:lvl9pPr>
          </a:lstStyle>
          <a:p/>
        </p:txBody>
      </p:sp>
      <p:sp>
        <p:nvSpPr>
          <p:cNvPr id="136" name="Google Shape;136;p20"/>
          <p:cNvSpPr txBox="1"/>
          <p:nvPr>
            <p:ph idx="1" type="body"/>
          </p:nvPr>
        </p:nvSpPr>
        <p:spPr>
          <a:xfrm>
            <a:off x="961633" y="3708967"/>
            <a:ext cx="4401300" cy="21300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37" name="Google Shape;137;p2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38" name="Shape 138"/>
        <p:cNvGrpSpPr/>
        <p:nvPr/>
      </p:nvGrpSpPr>
      <p:grpSpPr>
        <a:xfrm>
          <a:off x="0" y="0"/>
          <a:ext cx="0" cy="0"/>
          <a:chOff x="0" y="0"/>
          <a:chExt cx="0" cy="0"/>
        </a:xfrm>
      </p:grpSpPr>
      <p:grpSp>
        <p:nvGrpSpPr>
          <p:cNvPr id="139" name="Google Shape;139;p21"/>
          <p:cNvGrpSpPr/>
          <p:nvPr/>
        </p:nvGrpSpPr>
        <p:grpSpPr>
          <a:xfrm>
            <a:off x="1107036" y="5558926"/>
            <a:ext cx="994316" cy="61102"/>
            <a:chOff x="4580561" y="2589004"/>
            <a:chExt cx="1064464" cy="25200"/>
          </a:xfrm>
        </p:grpSpPr>
        <p:sp>
          <p:nvSpPr>
            <p:cNvPr id="140" name="Google Shape;140;p2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p2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2" name="Google Shape;142;p21"/>
          <p:cNvSpPr txBox="1"/>
          <p:nvPr>
            <p:ph type="title"/>
          </p:nvPr>
        </p:nvSpPr>
        <p:spPr>
          <a:xfrm>
            <a:off x="972600" y="1152400"/>
            <a:ext cx="9361500" cy="3980100"/>
          </a:xfrm>
          <a:prstGeom prst="rect">
            <a:avLst/>
          </a:prstGeom>
        </p:spPr>
        <p:txBody>
          <a:bodyPr anchorCtr="0" anchor="ctr" bIns="121900" lIns="121900" spcFirstLastPara="1" rIns="121900" wrap="square" tIns="12190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3" name="Google Shape;143;p2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9" name="Google Shape;19;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0" name="Google Shape;20;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4" name="Shape 144"/>
        <p:cNvGrpSpPr/>
        <p:nvPr/>
      </p:nvGrpSpPr>
      <p:grpSpPr>
        <a:xfrm>
          <a:off x="0" y="0"/>
          <a:ext cx="0" cy="0"/>
          <a:chOff x="0" y="0"/>
          <a:chExt cx="0" cy="0"/>
        </a:xfrm>
      </p:grpSpPr>
      <p:sp>
        <p:nvSpPr>
          <p:cNvPr id="145" name="Google Shape;145;p2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6" name="Google Shape;146;p22"/>
          <p:cNvGrpSpPr/>
          <p:nvPr/>
        </p:nvGrpSpPr>
        <p:grpSpPr>
          <a:xfrm>
            <a:off x="1107036" y="1588427"/>
            <a:ext cx="994316" cy="61102"/>
            <a:chOff x="4580561" y="2589004"/>
            <a:chExt cx="1064464" cy="25200"/>
          </a:xfrm>
        </p:grpSpPr>
        <p:sp>
          <p:nvSpPr>
            <p:cNvPr id="147" name="Google Shape;147;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9" name="Google Shape;149;p22"/>
          <p:cNvSpPr txBox="1"/>
          <p:nvPr>
            <p:ph type="title"/>
          </p:nvPr>
        </p:nvSpPr>
        <p:spPr>
          <a:xfrm>
            <a:off x="973333" y="1758200"/>
            <a:ext cx="4401300" cy="2249700"/>
          </a:xfrm>
          <a:prstGeom prst="rect">
            <a:avLst/>
          </a:prstGeom>
        </p:spPr>
        <p:txBody>
          <a:bodyPr anchorCtr="0" anchor="t" bIns="121900" lIns="121900" spcFirstLastPara="1" rIns="121900" wrap="square" tIns="121900"/>
          <a:lstStyle>
            <a:lvl1pPr lvl="0" rtl="0">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dk2"/>
              </a:buClr>
              <a:buSzPts val="3500"/>
              <a:buNone/>
              <a:defRPr sz="3500">
                <a:solidFill>
                  <a:schemeClr val="dk2"/>
                </a:solidFill>
              </a:defRPr>
            </a:lvl2pPr>
            <a:lvl3pPr lvl="2" rtl="0">
              <a:spcBef>
                <a:spcPts val="0"/>
              </a:spcBef>
              <a:spcAft>
                <a:spcPts val="0"/>
              </a:spcAft>
              <a:buClr>
                <a:schemeClr val="dk2"/>
              </a:buClr>
              <a:buSzPts val="3500"/>
              <a:buNone/>
              <a:defRPr sz="3500">
                <a:solidFill>
                  <a:schemeClr val="dk2"/>
                </a:solidFill>
              </a:defRPr>
            </a:lvl3pPr>
            <a:lvl4pPr lvl="3" rtl="0">
              <a:spcBef>
                <a:spcPts val="0"/>
              </a:spcBef>
              <a:spcAft>
                <a:spcPts val="0"/>
              </a:spcAft>
              <a:buClr>
                <a:schemeClr val="dk2"/>
              </a:buClr>
              <a:buSzPts val="3500"/>
              <a:buNone/>
              <a:defRPr sz="3500">
                <a:solidFill>
                  <a:schemeClr val="dk2"/>
                </a:solidFill>
              </a:defRPr>
            </a:lvl4pPr>
            <a:lvl5pPr lvl="4" rtl="0">
              <a:spcBef>
                <a:spcPts val="0"/>
              </a:spcBef>
              <a:spcAft>
                <a:spcPts val="0"/>
              </a:spcAft>
              <a:buClr>
                <a:schemeClr val="dk2"/>
              </a:buClr>
              <a:buSzPts val="3500"/>
              <a:buNone/>
              <a:defRPr sz="3500">
                <a:solidFill>
                  <a:schemeClr val="dk2"/>
                </a:solidFill>
              </a:defRPr>
            </a:lvl5pPr>
            <a:lvl6pPr lvl="5" rtl="0">
              <a:spcBef>
                <a:spcPts val="0"/>
              </a:spcBef>
              <a:spcAft>
                <a:spcPts val="0"/>
              </a:spcAft>
              <a:buClr>
                <a:schemeClr val="dk2"/>
              </a:buClr>
              <a:buSzPts val="3500"/>
              <a:buNone/>
              <a:defRPr sz="3500">
                <a:solidFill>
                  <a:schemeClr val="dk2"/>
                </a:solidFill>
              </a:defRPr>
            </a:lvl6pPr>
            <a:lvl7pPr lvl="6" rtl="0">
              <a:spcBef>
                <a:spcPts val="0"/>
              </a:spcBef>
              <a:spcAft>
                <a:spcPts val="0"/>
              </a:spcAft>
              <a:buClr>
                <a:schemeClr val="dk2"/>
              </a:buClr>
              <a:buSzPts val="3500"/>
              <a:buNone/>
              <a:defRPr sz="3500">
                <a:solidFill>
                  <a:schemeClr val="dk2"/>
                </a:solidFill>
              </a:defRPr>
            </a:lvl7pPr>
            <a:lvl8pPr lvl="7" rtl="0">
              <a:spcBef>
                <a:spcPts val="0"/>
              </a:spcBef>
              <a:spcAft>
                <a:spcPts val="0"/>
              </a:spcAft>
              <a:buClr>
                <a:schemeClr val="dk2"/>
              </a:buClr>
              <a:buSzPts val="3500"/>
              <a:buNone/>
              <a:defRPr sz="3500">
                <a:solidFill>
                  <a:schemeClr val="dk2"/>
                </a:solidFill>
              </a:defRPr>
            </a:lvl8pPr>
            <a:lvl9pPr lvl="8" rtl="0">
              <a:spcBef>
                <a:spcPts val="0"/>
              </a:spcBef>
              <a:spcAft>
                <a:spcPts val="0"/>
              </a:spcAft>
              <a:buClr>
                <a:schemeClr val="dk2"/>
              </a:buClr>
              <a:buSzPts val="3500"/>
              <a:buNone/>
              <a:defRPr sz="3500">
                <a:solidFill>
                  <a:schemeClr val="dk2"/>
                </a:solidFill>
              </a:defRPr>
            </a:lvl9pPr>
          </a:lstStyle>
          <a:p/>
        </p:txBody>
      </p:sp>
      <p:sp>
        <p:nvSpPr>
          <p:cNvPr id="150" name="Google Shape;150;p22"/>
          <p:cNvSpPr txBox="1"/>
          <p:nvPr>
            <p:ph idx="1" type="subTitle"/>
          </p:nvPr>
        </p:nvSpPr>
        <p:spPr>
          <a:xfrm>
            <a:off x="966600" y="4215367"/>
            <a:ext cx="4401300" cy="1011900"/>
          </a:xfrm>
          <a:prstGeom prst="rect">
            <a:avLst/>
          </a:prstGeom>
        </p:spPr>
        <p:txBody>
          <a:bodyPr anchorCtr="0" anchor="t" bIns="121900" lIns="121900" spcFirstLastPara="1" rIns="121900" wrap="square" tIns="121900"/>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1" name="Google Shape;151;p22"/>
          <p:cNvSpPr txBox="1"/>
          <p:nvPr>
            <p:ph idx="2" type="body"/>
          </p:nvPr>
        </p:nvSpPr>
        <p:spPr>
          <a:xfrm>
            <a:off x="6898967" y="1803500"/>
            <a:ext cx="4499100" cy="4034100"/>
          </a:xfrm>
          <a:prstGeom prst="rect">
            <a:avLst/>
          </a:prstGeom>
        </p:spPr>
        <p:txBody>
          <a:bodyPr anchorCtr="0" anchor="t" bIns="121900" lIns="121900" spcFirstLastPara="1" rIns="121900" wrap="square" tIns="121900"/>
          <a:lstStyle>
            <a:lvl1pPr indent="-336550" lvl="0" marL="457200" rtl="0">
              <a:spcBef>
                <a:spcPts val="0"/>
              </a:spcBef>
              <a:spcAft>
                <a:spcPts val="0"/>
              </a:spcAft>
              <a:buSzPts val="1700"/>
              <a:buChar char="●"/>
              <a:defRPr/>
            </a:lvl1pPr>
            <a:lvl2pPr indent="-323850" lvl="1" marL="914400" rtl="0">
              <a:spcBef>
                <a:spcPts val="2100"/>
              </a:spcBef>
              <a:spcAft>
                <a:spcPts val="0"/>
              </a:spcAft>
              <a:buSzPts val="1500"/>
              <a:buChar char="○"/>
              <a:defRPr/>
            </a:lvl2pPr>
            <a:lvl3pPr indent="-323850" lvl="2" marL="1371600" rtl="0">
              <a:spcBef>
                <a:spcPts val="2100"/>
              </a:spcBef>
              <a:spcAft>
                <a:spcPts val="0"/>
              </a:spcAft>
              <a:buSzPts val="1500"/>
              <a:buChar char="■"/>
              <a:defRPr/>
            </a:lvl3pPr>
            <a:lvl4pPr indent="-323850" lvl="3" marL="1828800" rtl="0">
              <a:spcBef>
                <a:spcPts val="2100"/>
              </a:spcBef>
              <a:spcAft>
                <a:spcPts val="0"/>
              </a:spcAft>
              <a:buSzPts val="1500"/>
              <a:buChar char="●"/>
              <a:defRPr/>
            </a:lvl4pPr>
            <a:lvl5pPr indent="-323850" lvl="4" marL="2286000" rtl="0">
              <a:spcBef>
                <a:spcPts val="2100"/>
              </a:spcBef>
              <a:spcAft>
                <a:spcPts val="0"/>
              </a:spcAft>
              <a:buSzPts val="1500"/>
              <a:buChar char="○"/>
              <a:defRPr/>
            </a:lvl5pPr>
            <a:lvl6pPr indent="-323850" lvl="5" marL="2743200" rtl="0">
              <a:spcBef>
                <a:spcPts val="2100"/>
              </a:spcBef>
              <a:spcAft>
                <a:spcPts val="0"/>
              </a:spcAft>
              <a:buSzPts val="1500"/>
              <a:buChar char="■"/>
              <a:defRPr/>
            </a:lvl6pPr>
            <a:lvl7pPr indent="-323850" lvl="6" marL="3200400" rtl="0">
              <a:spcBef>
                <a:spcPts val="2100"/>
              </a:spcBef>
              <a:spcAft>
                <a:spcPts val="0"/>
              </a:spcAft>
              <a:buSzPts val="1500"/>
              <a:buChar char="●"/>
              <a:defRPr/>
            </a:lvl7pPr>
            <a:lvl8pPr indent="-323850" lvl="7" marL="3657600" rtl="0">
              <a:spcBef>
                <a:spcPts val="2100"/>
              </a:spcBef>
              <a:spcAft>
                <a:spcPts val="0"/>
              </a:spcAft>
              <a:buSzPts val="1500"/>
              <a:buChar char="○"/>
              <a:defRPr/>
            </a:lvl8pPr>
            <a:lvl9pPr indent="-323850" lvl="8" marL="4114800" rtl="0">
              <a:spcBef>
                <a:spcPts val="2100"/>
              </a:spcBef>
              <a:spcAft>
                <a:spcPts val="2100"/>
              </a:spcAft>
              <a:buSzPts val="1500"/>
              <a:buChar char="■"/>
              <a:defRPr/>
            </a:lvl9pPr>
          </a:lstStyle>
          <a:p/>
        </p:txBody>
      </p:sp>
      <p:sp>
        <p:nvSpPr>
          <p:cNvPr id="152" name="Google Shape;152;p2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3" name="Shape 153"/>
        <p:cNvGrpSpPr/>
        <p:nvPr/>
      </p:nvGrpSpPr>
      <p:grpSpPr>
        <a:xfrm>
          <a:off x="0" y="0"/>
          <a:ext cx="0" cy="0"/>
          <a:chOff x="0" y="0"/>
          <a:chExt cx="0" cy="0"/>
        </a:xfrm>
      </p:grpSpPr>
      <p:sp>
        <p:nvSpPr>
          <p:cNvPr id="154" name="Google Shape;154;p23"/>
          <p:cNvSpPr txBox="1"/>
          <p:nvPr>
            <p:ph idx="1" type="body"/>
          </p:nvPr>
        </p:nvSpPr>
        <p:spPr>
          <a:xfrm>
            <a:off x="966600" y="5830068"/>
            <a:ext cx="10263300" cy="614100"/>
          </a:xfrm>
          <a:prstGeom prst="rect">
            <a:avLst/>
          </a:prstGeom>
        </p:spPr>
        <p:txBody>
          <a:bodyPr anchorCtr="0" anchor="ctr" bIns="121900" lIns="121900" spcFirstLastPara="1" rIns="121900" wrap="square" tIns="121900"/>
          <a:lstStyle>
            <a:lvl1pPr indent="-228600" lvl="0" marL="457200" rtl="0">
              <a:lnSpc>
                <a:spcPct val="100000"/>
              </a:lnSpc>
              <a:spcBef>
                <a:spcPts val="0"/>
              </a:spcBef>
              <a:spcAft>
                <a:spcPts val="0"/>
              </a:spcAft>
              <a:buSzPts val="1700"/>
              <a:buNone/>
              <a:defRPr/>
            </a:lvl1pPr>
          </a:lstStyle>
          <a:p/>
        </p:txBody>
      </p:sp>
      <p:sp>
        <p:nvSpPr>
          <p:cNvPr id="155" name="Google Shape;155;p2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56" name="Shape 156"/>
        <p:cNvGrpSpPr/>
        <p:nvPr/>
      </p:nvGrpSpPr>
      <p:grpSpPr>
        <a:xfrm>
          <a:off x="0" y="0"/>
          <a:ext cx="0" cy="0"/>
          <a:chOff x="0" y="0"/>
          <a:chExt cx="0" cy="0"/>
        </a:xfrm>
      </p:grpSpPr>
      <p:grpSp>
        <p:nvGrpSpPr>
          <p:cNvPr id="157" name="Google Shape;157;p24"/>
          <p:cNvGrpSpPr/>
          <p:nvPr/>
        </p:nvGrpSpPr>
        <p:grpSpPr>
          <a:xfrm>
            <a:off x="1107036" y="5558926"/>
            <a:ext cx="994316" cy="61102"/>
            <a:chOff x="4580561" y="2589004"/>
            <a:chExt cx="1064464" cy="25200"/>
          </a:xfrm>
        </p:grpSpPr>
        <p:sp>
          <p:nvSpPr>
            <p:cNvPr id="158" name="Google Shape;158;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 name="Google Shape;159;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0" name="Google Shape;160;p24"/>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lstStyle>
            <a:lvl1pPr lvl="0" rtl="0">
              <a:spcBef>
                <a:spcPts val="0"/>
              </a:spcBef>
              <a:spcAft>
                <a:spcPts val="0"/>
              </a:spcAft>
              <a:buClr>
                <a:schemeClr val="lt1"/>
              </a:buClr>
              <a:buSzPts val="10700"/>
              <a:buNone/>
              <a:defRPr sz="10700">
                <a:solidFill>
                  <a:schemeClr val="lt1"/>
                </a:solidFill>
              </a:defRPr>
            </a:lvl1pPr>
            <a:lvl2pPr lvl="1" rtl="0">
              <a:spcBef>
                <a:spcPts val="0"/>
              </a:spcBef>
              <a:spcAft>
                <a:spcPts val="0"/>
              </a:spcAft>
              <a:buClr>
                <a:schemeClr val="lt1"/>
              </a:buClr>
              <a:buSzPts val="10700"/>
              <a:buNone/>
              <a:defRPr sz="10700">
                <a:solidFill>
                  <a:schemeClr val="lt1"/>
                </a:solidFill>
              </a:defRPr>
            </a:lvl2pPr>
            <a:lvl3pPr lvl="2" rtl="0">
              <a:spcBef>
                <a:spcPts val="0"/>
              </a:spcBef>
              <a:spcAft>
                <a:spcPts val="0"/>
              </a:spcAft>
              <a:buClr>
                <a:schemeClr val="lt1"/>
              </a:buClr>
              <a:buSzPts val="10700"/>
              <a:buNone/>
              <a:defRPr sz="10700">
                <a:solidFill>
                  <a:schemeClr val="lt1"/>
                </a:solidFill>
              </a:defRPr>
            </a:lvl3pPr>
            <a:lvl4pPr lvl="3" rtl="0">
              <a:spcBef>
                <a:spcPts val="0"/>
              </a:spcBef>
              <a:spcAft>
                <a:spcPts val="0"/>
              </a:spcAft>
              <a:buClr>
                <a:schemeClr val="lt1"/>
              </a:buClr>
              <a:buSzPts val="10700"/>
              <a:buNone/>
              <a:defRPr sz="10700">
                <a:solidFill>
                  <a:schemeClr val="lt1"/>
                </a:solidFill>
              </a:defRPr>
            </a:lvl4pPr>
            <a:lvl5pPr lvl="4" rtl="0">
              <a:spcBef>
                <a:spcPts val="0"/>
              </a:spcBef>
              <a:spcAft>
                <a:spcPts val="0"/>
              </a:spcAft>
              <a:buClr>
                <a:schemeClr val="lt1"/>
              </a:buClr>
              <a:buSzPts val="10700"/>
              <a:buNone/>
              <a:defRPr sz="10700">
                <a:solidFill>
                  <a:schemeClr val="lt1"/>
                </a:solidFill>
              </a:defRPr>
            </a:lvl5pPr>
            <a:lvl6pPr lvl="5" rtl="0">
              <a:spcBef>
                <a:spcPts val="0"/>
              </a:spcBef>
              <a:spcAft>
                <a:spcPts val="0"/>
              </a:spcAft>
              <a:buClr>
                <a:schemeClr val="lt1"/>
              </a:buClr>
              <a:buSzPts val="10700"/>
              <a:buNone/>
              <a:defRPr sz="10700">
                <a:solidFill>
                  <a:schemeClr val="lt1"/>
                </a:solidFill>
              </a:defRPr>
            </a:lvl6pPr>
            <a:lvl7pPr lvl="6" rtl="0">
              <a:spcBef>
                <a:spcPts val="0"/>
              </a:spcBef>
              <a:spcAft>
                <a:spcPts val="0"/>
              </a:spcAft>
              <a:buClr>
                <a:schemeClr val="lt1"/>
              </a:buClr>
              <a:buSzPts val="10700"/>
              <a:buNone/>
              <a:defRPr sz="10700">
                <a:solidFill>
                  <a:schemeClr val="lt1"/>
                </a:solidFill>
              </a:defRPr>
            </a:lvl7pPr>
            <a:lvl8pPr lvl="7" rtl="0">
              <a:spcBef>
                <a:spcPts val="0"/>
              </a:spcBef>
              <a:spcAft>
                <a:spcPts val="0"/>
              </a:spcAft>
              <a:buClr>
                <a:schemeClr val="lt1"/>
              </a:buClr>
              <a:buSzPts val="10700"/>
              <a:buNone/>
              <a:defRPr sz="10700">
                <a:solidFill>
                  <a:schemeClr val="lt1"/>
                </a:solidFill>
              </a:defRPr>
            </a:lvl8pPr>
            <a:lvl9pPr lvl="8" rtl="0">
              <a:spcBef>
                <a:spcPts val="0"/>
              </a:spcBef>
              <a:spcAft>
                <a:spcPts val="0"/>
              </a:spcAft>
              <a:buClr>
                <a:schemeClr val="lt1"/>
              </a:buClr>
              <a:buSzPts val="10700"/>
              <a:buNone/>
              <a:defRPr sz="10700">
                <a:solidFill>
                  <a:schemeClr val="lt1"/>
                </a:solidFill>
              </a:defRPr>
            </a:lvl9pPr>
          </a:lstStyle>
          <a:p>
            <a:r>
              <a:t>xx%</a:t>
            </a:r>
          </a:p>
        </p:txBody>
      </p:sp>
      <p:sp>
        <p:nvSpPr>
          <p:cNvPr id="161" name="Google Shape;161;p24"/>
          <p:cNvSpPr txBox="1"/>
          <p:nvPr>
            <p:ph idx="1" type="body"/>
          </p:nvPr>
        </p:nvSpPr>
        <p:spPr>
          <a:xfrm>
            <a:off x="972600" y="3030517"/>
            <a:ext cx="10251300" cy="2107200"/>
          </a:xfrm>
          <a:prstGeom prst="rect">
            <a:avLst/>
          </a:prstGeom>
        </p:spPr>
        <p:txBody>
          <a:bodyPr anchorCtr="0" anchor="t" bIns="121900" lIns="121900" spcFirstLastPara="1" rIns="121900" wrap="square" tIns="121900"/>
          <a:lstStyle>
            <a:lvl1pPr indent="-336550" lvl="0" marL="457200" rtl="0">
              <a:spcBef>
                <a:spcPts val="0"/>
              </a:spcBef>
              <a:spcAft>
                <a:spcPts val="0"/>
              </a:spcAft>
              <a:buClr>
                <a:schemeClr val="lt1"/>
              </a:buClr>
              <a:buSzPts val="1700"/>
              <a:buChar char="●"/>
              <a:defRPr>
                <a:solidFill>
                  <a:schemeClr val="lt1"/>
                </a:solidFill>
              </a:defRPr>
            </a:lvl1pPr>
            <a:lvl2pPr indent="-323850" lvl="1" marL="914400" rtl="0">
              <a:spcBef>
                <a:spcPts val="2100"/>
              </a:spcBef>
              <a:spcAft>
                <a:spcPts val="0"/>
              </a:spcAft>
              <a:buClr>
                <a:schemeClr val="lt1"/>
              </a:buClr>
              <a:buSzPts val="1500"/>
              <a:buChar char="○"/>
              <a:defRPr>
                <a:solidFill>
                  <a:schemeClr val="lt1"/>
                </a:solidFill>
              </a:defRPr>
            </a:lvl2pPr>
            <a:lvl3pPr indent="-323850" lvl="2" marL="1371600" rtl="0">
              <a:spcBef>
                <a:spcPts val="2100"/>
              </a:spcBef>
              <a:spcAft>
                <a:spcPts val="0"/>
              </a:spcAft>
              <a:buClr>
                <a:schemeClr val="lt1"/>
              </a:buClr>
              <a:buSzPts val="1500"/>
              <a:buChar char="■"/>
              <a:defRPr>
                <a:solidFill>
                  <a:schemeClr val="lt1"/>
                </a:solidFill>
              </a:defRPr>
            </a:lvl3pPr>
            <a:lvl4pPr indent="-323850" lvl="3" marL="1828800" rtl="0">
              <a:spcBef>
                <a:spcPts val="2100"/>
              </a:spcBef>
              <a:spcAft>
                <a:spcPts val="0"/>
              </a:spcAft>
              <a:buClr>
                <a:schemeClr val="lt1"/>
              </a:buClr>
              <a:buSzPts val="1500"/>
              <a:buChar char="●"/>
              <a:defRPr>
                <a:solidFill>
                  <a:schemeClr val="lt1"/>
                </a:solidFill>
              </a:defRPr>
            </a:lvl4pPr>
            <a:lvl5pPr indent="-323850" lvl="4" marL="2286000" rtl="0">
              <a:spcBef>
                <a:spcPts val="2100"/>
              </a:spcBef>
              <a:spcAft>
                <a:spcPts val="0"/>
              </a:spcAft>
              <a:buClr>
                <a:schemeClr val="lt1"/>
              </a:buClr>
              <a:buSzPts val="1500"/>
              <a:buChar char="○"/>
              <a:defRPr>
                <a:solidFill>
                  <a:schemeClr val="lt1"/>
                </a:solidFill>
              </a:defRPr>
            </a:lvl5pPr>
            <a:lvl6pPr indent="-323850" lvl="5" marL="2743200" rtl="0">
              <a:spcBef>
                <a:spcPts val="2100"/>
              </a:spcBef>
              <a:spcAft>
                <a:spcPts val="0"/>
              </a:spcAft>
              <a:buClr>
                <a:schemeClr val="lt1"/>
              </a:buClr>
              <a:buSzPts val="1500"/>
              <a:buChar char="■"/>
              <a:defRPr>
                <a:solidFill>
                  <a:schemeClr val="lt1"/>
                </a:solidFill>
              </a:defRPr>
            </a:lvl6pPr>
            <a:lvl7pPr indent="-323850" lvl="6" marL="3200400" rtl="0">
              <a:spcBef>
                <a:spcPts val="2100"/>
              </a:spcBef>
              <a:spcAft>
                <a:spcPts val="0"/>
              </a:spcAft>
              <a:buClr>
                <a:schemeClr val="lt1"/>
              </a:buClr>
              <a:buSzPts val="1500"/>
              <a:buChar char="●"/>
              <a:defRPr>
                <a:solidFill>
                  <a:schemeClr val="lt1"/>
                </a:solidFill>
              </a:defRPr>
            </a:lvl7pPr>
            <a:lvl8pPr indent="-323850" lvl="7" marL="3657600" rtl="0">
              <a:spcBef>
                <a:spcPts val="2100"/>
              </a:spcBef>
              <a:spcAft>
                <a:spcPts val="0"/>
              </a:spcAft>
              <a:buClr>
                <a:schemeClr val="lt1"/>
              </a:buClr>
              <a:buSzPts val="1500"/>
              <a:buChar char="○"/>
              <a:defRPr>
                <a:solidFill>
                  <a:schemeClr val="lt1"/>
                </a:solidFill>
              </a:defRPr>
            </a:lvl8pPr>
            <a:lvl9pPr indent="-323850" lvl="8" marL="4114800" rtl="0">
              <a:spcBef>
                <a:spcPts val="2100"/>
              </a:spcBef>
              <a:spcAft>
                <a:spcPts val="2100"/>
              </a:spcAft>
              <a:buClr>
                <a:schemeClr val="lt1"/>
              </a:buClr>
              <a:buSzPts val="1500"/>
              <a:buChar char="■"/>
              <a:defRPr>
                <a:solidFill>
                  <a:schemeClr val="lt1"/>
                </a:solidFill>
              </a:defRPr>
            </a:lvl9pPr>
          </a:lstStyle>
          <a:p/>
        </p:txBody>
      </p:sp>
      <p:sp>
        <p:nvSpPr>
          <p:cNvPr id="162" name="Google Shape;162;p2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3" name="Shape 163"/>
        <p:cNvGrpSpPr/>
        <p:nvPr/>
      </p:nvGrpSpPr>
      <p:grpSpPr>
        <a:xfrm>
          <a:off x="0" y="0"/>
          <a:ext cx="0" cy="0"/>
          <a:chOff x="0" y="0"/>
          <a:chExt cx="0" cy="0"/>
        </a:xfrm>
      </p:grpSpPr>
      <p:sp>
        <p:nvSpPr>
          <p:cNvPr id="164" name="Google Shape;164;p2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5" name="Shape 165"/>
        <p:cNvGrpSpPr/>
        <p:nvPr/>
      </p:nvGrpSpPr>
      <p:grpSpPr>
        <a:xfrm>
          <a:off x="0" y="0"/>
          <a:ext cx="0" cy="0"/>
          <a:chOff x="0" y="0"/>
          <a:chExt cx="0" cy="0"/>
        </a:xfrm>
      </p:grpSpPr>
      <p:sp>
        <p:nvSpPr>
          <p:cNvPr id="166" name="Google Shape;166;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67" name="Google Shape;167;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168" name="Google Shape;16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4"/>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grpSp>
        <p:nvGrpSpPr>
          <p:cNvPr id="41" name="Google Shape;41;p6"/>
          <p:cNvGrpSpPr/>
          <p:nvPr/>
        </p:nvGrpSpPr>
        <p:grpSpPr>
          <a:xfrm>
            <a:off x="1107036" y="1588427"/>
            <a:ext cx="994316" cy="61102"/>
            <a:chOff x="4580561" y="2589004"/>
            <a:chExt cx="1064464" cy="25200"/>
          </a:xfrm>
        </p:grpSpPr>
        <p:sp>
          <p:nvSpPr>
            <p:cNvPr id="42" name="Google Shape;42;p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6"/>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5" name="Google Shape;45;p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7"/>
          <p:cNvGrpSpPr/>
          <p:nvPr/>
        </p:nvGrpSpPr>
        <p:grpSpPr>
          <a:xfrm>
            <a:off x="1107036" y="1588427"/>
            <a:ext cx="994316" cy="61102"/>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7"/>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52" name="Google Shape;52;p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3" name="Shape 53"/>
        <p:cNvGrpSpPr/>
        <p:nvPr/>
      </p:nvGrpSpPr>
      <p:grpSpPr>
        <a:xfrm>
          <a:off x="0" y="0"/>
          <a:ext cx="0" cy="0"/>
          <a:chOff x="0" y="0"/>
          <a:chExt cx="0" cy="0"/>
        </a:xfrm>
      </p:grpSpPr>
      <p:sp>
        <p:nvSpPr>
          <p:cNvPr id="54" name="Google Shape;54;p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8"/>
          <p:cNvGrpSpPr/>
          <p:nvPr/>
        </p:nvGrpSpPr>
        <p:grpSpPr>
          <a:xfrm>
            <a:off x="1107036" y="1588427"/>
            <a:ext cx="994316" cy="61102"/>
            <a:chOff x="4580561" y="2589004"/>
            <a:chExt cx="1064464" cy="25200"/>
          </a:xfrm>
        </p:grpSpPr>
        <p:sp>
          <p:nvSpPr>
            <p:cNvPr id="56" name="Google Shape;56;p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8"/>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59" name="Google Shape;59;p8"/>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0" name="Google Shape;60;p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1" name="Shape 61"/>
        <p:cNvGrpSpPr/>
        <p:nvPr/>
      </p:nvGrpSpPr>
      <p:grpSpPr>
        <a:xfrm>
          <a:off x="0" y="0"/>
          <a:ext cx="0" cy="0"/>
          <a:chOff x="0" y="0"/>
          <a:chExt cx="0" cy="0"/>
        </a:xfrm>
      </p:grpSpPr>
      <p:grpSp>
        <p:nvGrpSpPr>
          <p:cNvPr id="62" name="Google Shape;62;p9"/>
          <p:cNvGrpSpPr/>
          <p:nvPr/>
        </p:nvGrpSpPr>
        <p:grpSpPr>
          <a:xfrm>
            <a:off x="1107036" y="5558926"/>
            <a:ext cx="994316" cy="61102"/>
            <a:chOff x="4580561" y="2589004"/>
            <a:chExt cx="1064464" cy="25200"/>
          </a:xfrm>
        </p:grpSpPr>
        <p:sp>
          <p:nvSpPr>
            <p:cNvPr id="63" name="Google Shape;63;p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9"/>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6" name="Google Shape;66;p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10"/>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10"/>
          <p:cNvGrpSpPr/>
          <p:nvPr/>
        </p:nvGrpSpPr>
        <p:grpSpPr>
          <a:xfrm>
            <a:off x="1107036" y="1588427"/>
            <a:ext cx="994316" cy="61102"/>
            <a:chOff x="4580561" y="2589004"/>
            <a:chExt cx="1064464" cy="25200"/>
          </a:xfrm>
        </p:grpSpPr>
        <p:sp>
          <p:nvSpPr>
            <p:cNvPr id="70" name="Google Shape;70;p1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0"/>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73" name="Google Shape;73;p10"/>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74" name="Google Shape;74;p10"/>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5" name="Google Shape;75;p1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rtl="0">
              <a:spcBef>
                <a:spcPts val="0"/>
              </a:spcBef>
              <a:spcAft>
                <a:spcPts val="0"/>
              </a:spcAft>
              <a:buSzPts val="3700"/>
              <a:buFont typeface="Raleway"/>
              <a:buNone/>
              <a:defRPr b="1" sz="3700">
                <a:latin typeface="Raleway"/>
                <a:ea typeface="Raleway"/>
                <a:cs typeface="Raleway"/>
                <a:sym typeface="Raleway"/>
              </a:defRPr>
            </a:lvl1pPr>
            <a:lvl2pPr lvl="1" rtl="0">
              <a:spcBef>
                <a:spcPts val="0"/>
              </a:spcBef>
              <a:spcAft>
                <a:spcPts val="0"/>
              </a:spcAft>
              <a:buSzPts val="3700"/>
              <a:buFont typeface="Raleway"/>
              <a:buNone/>
              <a:defRPr b="1" sz="3700">
                <a:latin typeface="Raleway"/>
                <a:ea typeface="Raleway"/>
                <a:cs typeface="Raleway"/>
                <a:sym typeface="Raleway"/>
              </a:defRPr>
            </a:lvl2pPr>
            <a:lvl3pPr lvl="2" rtl="0">
              <a:spcBef>
                <a:spcPts val="0"/>
              </a:spcBef>
              <a:spcAft>
                <a:spcPts val="0"/>
              </a:spcAft>
              <a:buSzPts val="3700"/>
              <a:buFont typeface="Raleway"/>
              <a:buNone/>
              <a:defRPr b="1" sz="3700">
                <a:latin typeface="Raleway"/>
                <a:ea typeface="Raleway"/>
                <a:cs typeface="Raleway"/>
                <a:sym typeface="Raleway"/>
              </a:defRPr>
            </a:lvl3pPr>
            <a:lvl4pPr lvl="3" rtl="0">
              <a:spcBef>
                <a:spcPts val="0"/>
              </a:spcBef>
              <a:spcAft>
                <a:spcPts val="0"/>
              </a:spcAft>
              <a:buSzPts val="3700"/>
              <a:buFont typeface="Raleway"/>
              <a:buNone/>
              <a:defRPr b="1" sz="3700">
                <a:latin typeface="Raleway"/>
                <a:ea typeface="Raleway"/>
                <a:cs typeface="Raleway"/>
                <a:sym typeface="Raleway"/>
              </a:defRPr>
            </a:lvl4pPr>
            <a:lvl5pPr lvl="4" rtl="0">
              <a:spcBef>
                <a:spcPts val="0"/>
              </a:spcBef>
              <a:spcAft>
                <a:spcPts val="0"/>
              </a:spcAft>
              <a:buSzPts val="3700"/>
              <a:buFont typeface="Raleway"/>
              <a:buNone/>
              <a:defRPr b="1" sz="3700">
                <a:latin typeface="Raleway"/>
                <a:ea typeface="Raleway"/>
                <a:cs typeface="Raleway"/>
                <a:sym typeface="Raleway"/>
              </a:defRPr>
            </a:lvl5pPr>
            <a:lvl6pPr lvl="5" rtl="0">
              <a:spcBef>
                <a:spcPts val="0"/>
              </a:spcBef>
              <a:spcAft>
                <a:spcPts val="0"/>
              </a:spcAft>
              <a:buSzPts val="3700"/>
              <a:buFont typeface="Raleway"/>
              <a:buNone/>
              <a:defRPr b="1" sz="3700">
                <a:latin typeface="Raleway"/>
                <a:ea typeface="Raleway"/>
                <a:cs typeface="Raleway"/>
                <a:sym typeface="Raleway"/>
              </a:defRPr>
            </a:lvl6pPr>
            <a:lvl7pPr lvl="6" rtl="0">
              <a:spcBef>
                <a:spcPts val="0"/>
              </a:spcBef>
              <a:spcAft>
                <a:spcPts val="0"/>
              </a:spcAft>
              <a:buSzPts val="3700"/>
              <a:buFont typeface="Raleway"/>
              <a:buNone/>
              <a:defRPr b="1" sz="3700">
                <a:latin typeface="Raleway"/>
                <a:ea typeface="Raleway"/>
                <a:cs typeface="Raleway"/>
                <a:sym typeface="Raleway"/>
              </a:defRPr>
            </a:lvl7pPr>
            <a:lvl8pPr lvl="7" rtl="0">
              <a:spcBef>
                <a:spcPts val="0"/>
              </a:spcBef>
              <a:spcAft>
                <a:spcPts val="0"/>
              </a:spcAft>
              <a:buSzPts val="3700"/>
              <a:buFont typeface="Raleway"/>
              <a:buNone/>
              <a:defRPr b="1" sz="3700">
                <a:latin typeface="Raleway"/>
                <a:ea typeface="Raleway"/>
                <a:cs typeface="Raleway"/>
                <a:sym typeface="Raleway"/>
              </a:defRPr>
            </a:lvl8pPr>
            <a:lvl9pPr lvl="8" rtl="0">
              <a:spcBef>
                <a:spcPts val="0"/>
              </a:spcBef>
              <a:spcAft>
                <a:spcPts val="0"/>
              </a:spcAft>
              <a:buSzPts val="3700"/>
              <a:buFont typeface="Raleway"/>
              <a:buNone/>
              <a:defRPr b="1" sz="3700">
                <a:latin typeface="Raleway"/>
                <a:ea typeface="Raleway"/>
                <a:cs typeface="Raleway"/>
                <a:sym typeface="Raleway"/>
              </a:defRPr>
            </a:lvl9pPr>
          </a:lstStyle>
          <a:p/>
        </p:txBody>
      </p:sp>
      <p:sp>
        <p:nvSpPr>
          <p:cNvPr id="90" name="Google Shape;90;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rtl="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rtl="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rtl="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91" name="Google Shape;91;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rtl="0" algn="r">
              <a:buNone/>
              <a:defRPr sz="1300">
                <a:solidFill>
                  <a:schemeClr val="accent1"/>
                </a:solidFill>
                <a:latin typeface="Lato"/>
                <a:ea typeface="Lato"/>
                <a:cs typeface="Lato"/>
                <a:sym typeface="Lato"/>
              </a:defRPr>
            </a:lvl1pPr>
            <a:lvl2pPr lvl="1" rtl="0" algn="r">
              <a:buNone/>
              <a:defRPr sz="1300">
                <a:solidFill>
                  <a:schemeClr val="accent1"/>
                </a:solidFill>
                <a:latin typeface="Lato"/>
                <a:ea typeface="Lato"/>
                <a:cs typeface="Lato"/>
                <a:sym typeface="Lato"/>
              </a:defRPr>
            </a:lvl2pPr>
            <a:lvl3pPr lvl="2" rtl="0" algn="r">
              <a:buNone/>
              <a:defRPr sz="1300">
                <a:solidFill>
                  <a:schemeClr val="accent1"/>
                </a:solidFill>
                <a:latin typeface="Lato"/>
                <a:ea typeface="Lato"/>
                <a:cs typeface="Lato"/>
                <a:sym typeface="Lato"/>
              </a:defRPr>
            </a:lvl3pPr>
            <a:lvl4pPr lvl="3" rtl="0" algn="r">
              <a:buNone/>
              <a:defRPr sz="1300">
                <a:solidFill>
                  <a:schemeClr val="accent1"/>
                </a:solidFill>
                <a:latin typeface="Lato"/>
                <a:ea typeface="Lato"/>
                <a:cs typeface="Lato"/>
                <a:sym typeface="Lato"/>
              </a:defRPr>
            </a:lvl4pPr>
            <a:lvl5pPr lvl="4" rtl="0" algn="r">
              <a:buNone/>
              <a:defRPr sz="1300">
                <a:solidFill>
                  <a:schemeClr val="accent1"/>
                </a:solidFill>
                <a:latin typeface="Lato"/>
                <a:ea typeface="Lato"/>
                <a:cs typeface="Lato"/>
                <a:sym typeface="Lato"/>
              </a:defRPr>
            </a:lvl5pPr>
            <a:lvl6pPr lvl="5" rtl="0" algn="r">
              <a:buNone/>
              <a:defRPr sz="1300">
                <a:solidFill>
                  <a:schemeClr val="accent1"/>
                </a:solidFill>
                <a:latin typeface="Lato"/>
                <a:ea typeface="Lato"/>
                <a:cs typeface="Lato"/>
                <a:sym typeface="Lato"/>
              </a:defRPr>
            </a:lvl6pPr>
            <a:lvl7pPr lvl="6" rtl="0" algn="r">
              <a:buNone/>
              <a:defRPr sz="1300">
                <a:solidFill>
                  <a:schemeClr val="accent1"/>
                </a:solidFill>
                <a:latin typeface="Lato"/>
                <a:ea typeface="Lato"/>
                <a:cs typeface="Lato"/>
                <a:sym typeface="Lato"/>
              </a:defRPr>
            </a:lvl7pPr>
            <a:lvl8pPr lvl="7" rtl="0" algn="r">
              <a:buNone/>
              <a:defRPr sz="1300">
                <a:solidFill>
                  <a:schemeClr val="accent1"/>
                </a:solidFill>
                <a:latin typeface="Lato"/>
                <a:ea typeface="Lato"/>
                <a:cs typeface="Lato"/>
                <a:sym typeface="Lato"/>
              </a:defRPr>
            </a:lvl8pPr>
            <a:lvl9pPr lvl="8" rtl="0"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n.wikipedia.org/wiki/Taste_(sociolog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en.wikipedia.org/wiki/Pearson_product-moment_correlation_coeffici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stackoverflow.com/questions/7471018/architecture-essential-components-of-stumbleupons-recommendation-engine" TargetMode="External"/><Relationship Id="rId4" Type="http://schemas.openxmlformats.org/officeDocument/2006/relationships/hyperlink" Target="https://stackoverflow.com/questions/7471018/architecture-essential-components-of-stumbleupons-recommendation-engin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gif"/><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grpSp>
        <p:nvGrpSpPr>
          <p:cNvPr id="175" name="Google Shape;175;p27"/>
          <p:cNvGrpSpPr/>
          <p:nvPr/>
        </p:nvGrpSpPr>
        <p:grpSpPr>
          <a:xfrm>
            <a:off x="3390501" y="2181116"/>
            <a:ext cx="6079231" cy="1160851"/>
            <a:chOff x="948233" y="0"/>
            <a:chExt cx="7247533" cy="2387600"/>
          </a:xfrm>
        </p:grpSpPr>
        <p:sp>
          <p:nvSpPr>
            <p:cNvPr id="176" name="Google Shape;176;p27"/>
            <p:cNvSpPr/>
            <p:nvPr/>
          </p:nvSpPr>
          <p:spPr>
            <a:xfrm rot="10800000">
              <a:off x="2115005" y="0"/>
              <a:ext cx="6080760" cy="2387600"/>
            </a:xfrm>
            <a:prstGeom prst="homePlate">
              <a:avLst>
                <a:gd fmla="val 50000" name="adj"/>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7"/>
            <p:cNvSpPr txBox="1"/>
            <p:nvPr/>
          </p:nvSpPr>
          <p:spPr>
            <a:xfrm>
              <a:off x="2711906" y="0"/>
              <a:ext cx="5483860" cy="2387600"/>
            </a:xfrm>
            <a:prstGeom prst="rect">
              <a:avLst/>
            </a:prstGeom>
            <a:noFill/>
            <a:ln>
              <a:noFill/>
            </a:ln>
          </p:spPr>
          <p:txBody>
            <a:bodyPr anchorCtr="0" anchor="ctr" bIns="217150" lIns="1052850" spcFirstLastPara="1" rIns="405375" wrap="square" tIns="217150">
              <a:noAutofit/>
            </a:bodyPr>
            <a:lstStyle/>
            <a:p>
              <a:pPr indent="0" lvl="0" marL="0" marR="0" rtl="0" algn="l">
                <a:lnSpc>
                  <a:spcPct val="100000"/>
                </a:lnSpc>
                <a:spcBef>
                  <a:spcPts val="0"/>
                </a:spcBef>
                <a:spcAft>
                  <a:spcPts val="0"/>
                </a:spcAft>
                <a:buClr>
                  <a:schemeClr val="lt1"/>
                </a:buClr>
                <a:buSzPts val="5700"/>
                <a:buFont typeface="Calibri"/>
                <a:buNone/>
              </a:pPr>
              <a:r>
                <a:rPr b="1" i="0" lang="en-IN" sz="3600" u="none" cap="none" strike="noStrike">
                  <a:solidFill>
                    <a:srgbClr val="000000"/>
                  </a:solidFill>
                  <a:latin typeface="Arial"/>
                  <a:ea typeface="Arial"/>
                  <a:cs typeface="Arial"/>
                  <a:sym typeface="Arial"/>
                </a:rPr>
                <a:t>Stumbleupon</a:t>
              </a:r>
              <a:endParaRPr b="1" i="0" sz="3600" u="none" cap="none" strike="noStrike">
                <a:solidFill>
                  <a:srgbClr val="000000"/>
                </a:solidFill>
                <a:latin typeface="Arial"/>
                <a:ea typeface="Arial"/>
                <a:cs typeface="Arial"/>
                <a:sym typeface="Arial"/>
              </a:endParaRPr>
            </a:p>
          </p:txBody>
        </p:sp>
        <p:sp>
          <p:nvSpPr>
            <p:cNvPr id="178" name="Google Shape;178;p27"/>
            <p:cNvSpPr/>
            <p:nvPr/>
          </p:nvSpPr>
          <p:spPr>
            <a:xfrm>
              <a:off x="948233" y="0"/>
              <a:ext cx="2333544" cy="2387600"/>
            </a:xfrm>
            <a:prstGeom prst="ellipse">
              <a:avLst/>
            </a:prstGeom>
            <a:blipFill rotWithShape="1">
              <a:blip r:embed="rId3">
                <a:alphaModFix/>
              </a:blip>
              <a:stretch>
                <a:fillRect b="0" l="0" r="0" t="0"/>
              </a:stretch>
            </a:blip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7"/>
          <p:cNvGrpSpPr/>
          <p:nvPr/>
        </p:nvGrpSpPr>
        <p:grpSpPr>
          <a:xfrm>
            <a:off x="1792012" y="3525663"/>
            <a:ext cx="8943974" cy="1655762"/>
            <a:chOff x="100012" y="0"/>
            <a:chExt cx="8943974" cy="1655762"/>
          </a:xfrm>
        </p:grpSpPr>
        <p:sp>
          <p:nvSpPr>
            <p:cNvPr id="180" name="Google Shape;180;p27"/>
            <p:cNvSpPr/>
            <p:nvPr/>
          </p:nvSpPr>
          <p:spPr>
            <a:xfrm>
              <a:off x="685799" y="0"/>
              <a:ext cx="7772400" cy="1655762"/>
            </a:xfrm>
            <a:prstGeom prst="rightArrow">
              <a:avLst>
                <a:gd fmla="val 50000" name="adj1"/>
                <a:gd fmla="val 50000" name="adj2"/>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a:off x="100012" y="496728"/>
              <a:ext cx="8943974" cy="662304"/>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7"/>
            <p:cNvSpPr txBox="1"/>
            <p:nvPr/>
          </p:nvSpPr>
          <p:spPr>
            <a:xfrm>
              <a:off x="132343" y="529059"/>
              <a:ext cx="8879312" cy="597642"/>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en-IN" sz="2400" u="none" cap="none" strike="noStrike">
                  <a:solidFill>
                    <a:schemeClr val="lt1"/>
                  </a:solidFill>
                  <a:latin typeface="Calibri"/>
                  <a:ea typeface="Calibri"/>
                  <a:cs typeface="Calibri"/>
                  <a:sym typeface="Calibri"/>
                </a:rPr>
                <a:t>A brief presentation on how power of IR changed the World of People</a:t>
              </a:r>
              <a:endParaRPr b="0" i="0" sz="1400" u="none" cap="none" strike="noStrike">
                <a:solidFill>
                  <a:srgbClr val="000000"/>
                </a:solidFill>
                <a:latin typeface="Arial"/>
                <a:ea typeface="Arial"/>
                <a:cs typeface="Arial"/>
                <a:sym typeface="Arial"/>
              </a:endParaRPr>
            </a:p>
          </p:txBody>
        </p:sp>
      </p:grpSp>
      <p:sp>
        <p:nvSpPr>
          <p:cNvPr id="183" name="Google Shape;183;p27"/>
          <p:cNvSpPr txBox="1"/>
          <p:nvPr/>
        </p:nvSpPr>
        <p:spPr>
          <a:xfrm>
            <a:off x="2520200" y="1310500"/>
            <a:ext cx="8721300" cy="12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IN" sz="4200" u="none" cap="none" strike="noStrike">
                <a:solidFill>
                  <a:schemeClr val="dk2"/>
                </a:solidFill>
                <a:latin typeface="Raleway"/>
                <a:ea typeface="Raleway"/>
                <a:cs typeface="Raleway"/>
                <a:sym typeface="Raleway"/>
              </a:rPr>
              <a:t>Social Media Presentation on</a:t>
            </a:r>
            <a:endParaRPr b="1" i="0" sz="4200" u="none" cap="none" strike="noStrike">
              <a:solidFill>
                <a:schemeClr val="dk2"/>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7"/>
          <p:cNvSpPr txBox="1"/>
          <p:nvPr/>
        </p:nvSpPr>
        <p:spPr>
          <a:xfrm>
            <a:off x="7102375" y="4945700"/>
            <a:ext cx="4872300" cy="183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Made by:</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Aman Bhargava - 16ucs027</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Harshil Jain-16ucs074</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Saloni Garg  - 16ucs166</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Jainish Shah  - 16ucs172</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accent1"/>
                </a:solidFill>
                <a:latin typeface="Lato"/>
                <a:ea typeface="Lato"/>
                <a:cs typeface="Lato"/>
                <a:sym typeface="Lato"/>
              </a:rPr>
              <a:t>Yatharth Shah - 16ucs222</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t/>
            </a:r>
            <a:endParaRPr/>
          </a:p>
          <a:p>
            <a:pPr indent="0" lvl="0" marL="0" rtl="0" algn="l">
              <a:lnSpc>
                <a:spcPct val="100000"/>
              </a:lnSpc>
              <a:spcBef>
                <a:spcPts val="0"/>
              </a:spcBef>
              <a:spcAft>
                <a:spcPts val="0"/>
              </a:spcAft>
              <a:buSzPts val="3500"/>
              <a:buNone/>
            </a:pPr>
            <a:r>
              <a:t/>
            </a:r>
            <a:endParaRPr/>
          </a:p>
        </p:txBody>
      </p:sp>
      <p:sp>
        <p:nvSpPr>
          <p:cNvPr id="248" name="Google Shape;248;p36"/>
          <p:cNvSpPr txBox="1"/>
          <p:nvPr>
            <p:ph idx="1" type="body"/>
          </p:nvPr>
        </p:nvSpPr>
        <p:spPr>
          <a:xfrm>
            <a:off x="967050" y="2121350"/>
            <a:ext cx="10262400" cy="297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700"/>
              <a:buNone/>
            </a:pPr>
            <a:r>
              <a:rPr b="1" lang="en-IN" sz="2400">
                <a:solidFill>
                  <a:schemeClr val="dk2"/>
                </a:solidFill>
                <a:latin typeface="Raleway"/>
                <a:ea typeface="Raleway"/>
                <a:cs typeface="Raleway"/>
                <a:sym typeface="Raleway"/>
              </a:rPr>
              <a:t>Adaptive lexicon learning by genetic algorithm (ALGA)</a:t>
            </a:r>
            <a:br>
              <a:rPr b="1" lang="en-IN" sz="2400">
                <a:solidFill>
                  <a:schemeClr val="dk2"/>
                </a:solidFill>
                <a:latin typeface="Raleway"/>
                <a:ea typeface="Raleway"/>
                <a:cs typeface="Raleway"/>
                <a:sym typeface="Raleway"/>
              </a:rPr>
            </a:br>
            <a:endParaRPr b="1" sz="2400">
              <a:solidFill>
                <a:schemeClr val="dk2"/>
              </a:solidFill>
              <a:latin typeface="Raleway"/>
              <a:ea typeface="Raleway"/>
              <a:cs typeface="Raleway"/>
              <a:sym typeface="Raleway"/>
            </a:endParaRPr>
          </a:p>
          <a:p>
            <a:pPr indent="-425450" lvl="0" marL="609600" rtl="0" algn="l">
              <a:lnSpc>
                <a:spcPct val="115000"/>
              </a:lnSpc>
              <a:spcBef>
                <a:spcPts val="0"/>
              </a:spcBef>
              <a:spcAft>
                <a:spcPts val="0"/>
              </a:spcAft>
              <a:buClr>
                <a:schemeClr val="dk2"/>
              </a:buClr>
              <a:buSzPts val="1900"/>
              <a:buFont typeface="Raleway"/>
              <a:buChar char="●"/>
            </a:pPr>
            <a:r>
              <a:rPr lang="en-IN" sz="1900">
                <a:solidFill>
                  <a:schemeClr val="dk2"/>
                </a:solidFill>
                <a:latin typeface="Raleway"/>
                <a:ea typeface="Raleway"/>
                <a:cs typeface="Raleway"/>
                <a:sym typeface="Raleway"/>
              </a:rPr>
              <a:t>In this method, a sentiment lexicon is generated for the datasets in the training phase, and this lexicon is used for classification of tweets in the test phase. </a:t>
            </a:r>
            <a:endParaRPr sz="1900">
              <a:solidFill>
                <a:schemeClr val="dk2"/>
              </a:solidFill>
              <a:latin typeface="Raleway"/>
              <a:ea typeface="Raleway"/>
              <a:cs typeface="Raleway"/>
              <a:sym typeface="Raleway"/>
            </a:endParaRPr>
          </a:p>
          <a:p>
            <a:pPr indent="-425450" lvl="0" marL="609600" rtl="0" algn="l">
              <a:lnSpc>
                <a:spcPct val="115000"/>
              </a:lnSpc>
              <a:spcBef>
                <a:spcPts val="0"/>
              </a:spcBef>
              <a:spcAft>
                <a:spcPts val="0"/>
              </a:spcAft>
              <a:buClr>
                <a:schemeClr val="dk2"/>
              </a:buClr>
              <a:buSzPts val="1900"/>
              <a:buFont typeface="Raleway"/>
              <a:buChar char="●"/>
            </a:pPr>
            <a:r>
              <a:rPr lang="en-IN" sz="1900">
                <a:solidFill>
                  <a:schemeClr val="dk2"/>
                </a:solidFill>
                <a:latin typeface="Raleway"/>
                <a:ea typeface="Raleway"/>
                <a:cs typeface="Raleway"/>
                <a:sym typeface="Raleway"/>
              </a:rPr>
              <a:t>This lexicon contains sentiment words with a score assigned to them. </a:t>
            </a:r>
            <a:endParaRPr sz="1900">
              <a:solidFill>
                <a:schemeClr val="dk2"/>
              </a:solidFill>
              <a:latin typeface="Raleway"/>
              <a:ea typeface="Raleway"/>
              <a:cs typeface="Raleway"/>
              <a:sym typeface="Raleway"/>
            </a:endParaRPr>
          </a:p>
          <a:p>
            <a:pPr indent="-425450" lvl="0" marL="609600" rtl="0" algn="l">
              <a:lnSpc>
                <a:spcPct val="115000"/>
              </a:lnSpc>
              <a:spcBef>
                <a:spcPts val="0"/>
              </a:spcBef>
              <a:spcAft>
                <a:spcPts val="0"/>
              </a:spcAft>
              <a:buClr>
                <a:schemeClr val="dk2"/>
              </a:buClr>
              <a:buSzPts val="1900"/>
              <a:buFont typeface="Raleway"/>
              <a:buChar char="●"/>
            </a:pPr>
            <a:r>
              <a:rPr lang="en-IN" sz="1900">
                <a:solidFill>
                  <a:schemeClr val="dk2"/>
                </a:solidFill>
                <a:latin typeface="Raleway"/>
                <a:ea typeface="Raleway"/>
                <a:cs typeface="Raleway"/>
                <a:sym typeface="Raleway"/>
              </a:rPr>
              <a:t>This score is calculated and is in the range of the lowest and highest score a sentiment word can have.(Here -10 to +10)</a:t>
            </a:r>
            <a:endParaRPr sz="1900">
              <a:solidFill>
                <a:schemeClr val="dk2"/>
              </a:solidFill>
              <a:latin typeface="Raleway"/>
              <a:ea typeface="Raleway"/>
              <a:cs typeface="Raleway"/>
              <a:sym typeface="Raleway"/>
            </a:endParaRPr>
          </a:p>
          <a:p>
            <a:pPr indent="0" lvl="0" marL="0" rtl="0" algn="l">
              <a:lnSpc>
                <a:spcPct val="115000"/>
              </a:lnSpc>
              <a:spcBef>
                <a:spcPts val="2100"/>
              </a:spcBef>
              <a:spcAft>
                <a:spcPts val="0"/>
              </a:spcAft>
              <a:buSzPts val="1700"/>
              <a:buNone/>
            </a:pPr>
            <a:r>
              <a:t/>
            </a:r>
            <a:endParaRPr b="1" sz="2700">
              <a:solidFill>
                <a:schemeClr val="dk2"/>
              </a:solidFill>
              <a:latin typeface="Raleway"/>
              <a:ea typeface="Raleway"/>
              <a:cs typeface="Raleway"/>
              <a:sym typeface="Raleway"/>
            </a:endParaRPr>
          </a:p>
          <a:p>
            <a:pPr indent="0" lvl="0" marL="0" rtl="0" algn="l">
              <a:lnSpc>
                <a:spcPct val="115000"/>
              </a:lnSpc>
              <a:spcBef>
                <a:spcPts val="2100"/>
              </a:spcBef>
              <a:spcAft>
                <a:spcPts val="2100"/>
              </a:spcAft>
              <a:buSzPts val="1700"/>
              <a:buNone/>
            </a:pPr>
            <a:r>
              <a:t/>
            </a:r>
            <a:endParaRPr b="1" sz="2700">
              <a:solidFill>
                <a:schemeClr val="dk2"/>
              </a:solidFill>
              <a:latin typeface="Raleway"/>
              <a:ea typeface="Raleway"/>
              <a:cs typeface="Raleway"/>
              <a:sym typeface="Raleway"/>
            </a:endParaRPr>
          </a:p>
        </p:txBody>
      </p:sp>
      <p:sp>
        <p:nvSpPr>
          <p:cNvPr id="249" name="Google Shape;249;p36"/>
          <p:cNvSpPr txBox="1"/>
          <p:nvPr/>
        </p:nvSpPr>
        <p:spPr>
          <a:xfrm>
            <a:off x="967000" y="571700"/>
            <a:ext cx="102624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chemeClr val="dk2"/>
                </a:solidFill>
                <a:latin typeface="Raleway"/>
                <a:ea typeface="Raleway"/>
                <a:cs typeface="Raleway"/>
                <a:sym typeface="Raleway"/>
              </a:rPr>
              <a:t>Dynamic Lexicon</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grpSp>
        <p:nvGrpSpPr>
          <p:cNvPr id="254" name="Google Shape;254;p37"/>
          <p:cNvGrpSpPr/>
          <p:nvPr/>
        </p:nvGrpSpPr>
        <p:grpSpPr>
          <a:xfrm>
            <a:off x="2268172" y="365125"/>
            <a:ext cx="7655656" cy="1325563"/>
            <a:chOff x="1429972" y="0"/>
            <a:chExt cx="7655656" cy="1325563"/>
          </a:xfrm>
        </p:grpSpPr>
        <p:sp>
          <p:nvSpPr>
            <p:cNvPr id="255" name="Google Shape;255;p37"/>
            <p:cNvSpPr/>
            <p:nvPr/>
          </p:nvSpPr>
          <p:spPr>
            <a:xfrm rot="10800000">
              <a:off x="2092754" y="0"/>
              <a:ext cx="6992874" cy="1325563"/>
            </a:xfrm>
            <a:prstGeom prst="homePlate">
              <a:avLst>
                <a:gd fmla="val 50000" name="adj"/>
              </a:avLst>
            </a:prstGeom>
            <a:solidFill>
              <a:srgbClr val="AC5A2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txBox="1"/>
            <p:nvPr/>
          </p:nvSpPr>
          <p:spPr>
            <a:xfrm>
              <a:off x="2424144" y="0"/>
              <a:ext cx="6661483" cy="1325563"/>
            </a:xfrm>
            <a:prstGeom prst="rect">
              <a:avLst/>
            </a:prstGeom>
            <a:noFill/>
            <a:ln>
              <a:noFill/>
            </a:ln>
          </p:spPr>
          <p:txBody>
            <a:bodyPr anchorCtr="0" anchor="ctr" bIns="167625" lIns="584525" spcFirstLastPara="1" rIns="312925" wrap="square" tIns="167625">
              <a:noAutofit/>
            </a:bodyPr>
            <a:lstStyle/>
            <a:p>
              <a:pPr indent="0" lvl="0" marL="0" marR="0" rtl="0" algn="ctr">
                <a:lnSpc>
                  <a:spcPct val="90000"/>
                </a:lnSpc>
                <a:spcBef>
                  <a:spcPts val="0"/>
                </a:spcBef>
                <a:spcAft>
                  <a:spcPts val="0"/>
                </a:spcAft>
                <a:buClr>
                  <a:schemeClr val="lt1"/>
                </a:buClr>
                <a:buSzPts val="4400"/>
                <a:buFont typeface="Calibri"/>
                <a:buNone/>
              </a:pPr>
              <a:r>
                <a:rPr b="0" i="0" lang="en-IN" sz="4400" u="none" cap="none" strike="noStrike">
                  <a:solidFill>
                    <a:schemeClr val="lt1"/>
                  </a:solidFill>
                  <a:latin typeface="Calibri"/>
                  <a:ea typeface="Calibri"/>
                  <a:cs typeface="Calibri"/>
                  <a:sym typeface="Calibri"/>
                </a:rPr>
                <a:t>Working of Stumbleupon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a:off x="1429972" y="0"/>
              <a:ext cx="1325563" cy="1325563"/>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37"/>
          <p:cNvGrpSpPr/>
          <p:nvPr/>
        </p:nvGrpSpPr>
        <p:grpSpPr>
          <a:xfrm>
            <a:off x="1718881" y="2239930"/>
            <a:ext cx="8754237" cy="3522726"/>
            <a:chOff x="880681" y="414305"/>
            <a:chExt cx="8754237" cy="3522726"/>
          </a:xfrm>
        </p:grpSpPr>
        <p:sp>
          <p:nvSpPr>
            <p:cNvPr id="259" name="Google Shape;259;p37"/>
            <p:cNvSpPr/>
            <p:nvPr/>
          </p:nvSpPr>
          <p:spPr>
            <a:xfrm rot="10800000">
              <a:off x="2642044" y="414305"/>
              <a:ext cx="6992874" cy="3522726"/>
            </a:xfrm>
            <a:prstGeom prst="homePlate">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txBox="1"/>
            <p:nvPr/>
          </p:nvSpPr>
          <p:spPr>
            <a:xfrm>
              <a:off x="3522725" y="414305"/>
              <a:ext cx="6112193" cy="3522726"/>
            </a:xfrm>
            <a:prstGeom prst="rect">
              <a:avLst/>
            </a:prstGeom>
            <a:noFill/>
            <a:ln>
              <a:noFill/>
            </a:ln>
          </p:spPr>
          <p:txBody>
            <a:bodyPr anchorCtr="0" anchor="ctr" bIns="133350" lIns="1553400" spcFirstLastPara="1" rIns="248900" wrap="square" tIns="133350">
              <a:noAutofit/>
            </a:bodyPr>
            <a:lstStyle/>
            <a:p>
              <a:pPr indent="0" lvl="0" marL="0" marR="0" rtl="0" algn="ctr">
                <a:lnSpc>
                  <a:spcPct val="90000"/>
                </a:lnSpc>
                <a:spcBef>
                  <a:spcPts val="0"/>
                </a:spcBef>
                <a:spcAft>
                  <a:spcPts val="0"/>
                </a:spcAft>
                <a:buClr>
                  <a:schemeClr val="lt1"/>
                </a:buClr>
                <a:buSzPts val="3500"/>
                <a:buFont typeface="Calibri"/>
                <a:buNone/>
              </a:pPr>
              <a:r>
                <a:rPr b="0" i="0" lang="en-IN" sz="3500" u="none" cap="none" strike="noStrike">
                  <a:solidFill>
                    <a:schemeClr val="lt1"/>
                  </a:solidFill>
                  <a:latin typeface="Calibri"/>
                  <a:ea typeface="Calibri"/>
                  <a:cs typeface="Calibri"/>
                  <a:sym typeface="Calibri"/>
                </a:rPr>
                <a:t>A look at how S/U provides it’s recommendations</a:t>
              </a:r>
              <a:endParaRPr b="0" i="0" sz="1400" u="none" cap="none" strike="noStrike">
                <a:solidFill>
                  <a:srgbClr val="000000"/>
                </a:solidFill>
                <a:latin typeface="Arial"/>
                <a:ea typeface="Arial"/>
                <a:cs typeface="Arial"/>
                <a:sym typeface="Arial"/>
              </a:endParaRPr>
            </a:p>
          </p:txBody>
        </p:sp>
        <p:sp>
          <p:nvSpPr>
            <p:cNvPr id="261" name="Google Shape;261;p37"/>
            <p:cNvSpPr/>
            <p:nvPr/>
          </p:nvSpPr>
          <p:spPr>
            <a:xfrm>
              <a:off x="880681" y="414305"/>
              <a:ext cx="3522726" cy="3522726"/>
            </a:xfrm>
            <a:prstGeom prst="ellipse">
              <a:avLst/>
            </a:prstGeom>
            <a:solidFill>
              <a:srgbClr val="BFC8E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2" name="Google Shape;262;p37"/>
          <p:cNvPicPr preferRelativeResize="0"/>
          <p:nvPr/>
        </p:nvPicPr>
        <p:blipFill rotWithShape="1">
          <a:blip r:embed="rId4">
            <a:alphaModFix/>
          </a:blip>
          <a:srcRect b="30472" l="36085" r="37192" t="23981"/>
          <a:stretch/>
        </p:blipFill>
        <p:spPr>
          <a:xfrm>
            <a:off x="1580225" y="2228296"/>
            <a:ext cx="3719743" cy="35333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pSp>
        <p:nvGrpSpPr>
          <p:cNvPr id="267" name="Google Shape;267;p38"/>
          <p:cNvGrpSpPr/>
          <p:nvPr/>
        </p:nvGrpSpPr>
        <p:grpSpPr>
          <a:xfrm>
            <a:off x="838200" y="416289"/>
            <a:ext cx="10515600" cy="1223235"/>
            <a:chOff x="0" y="51164"/>
            <a:chExt cx="10515600" cy="1223235"/>
          </a:xfrm>
        </p:grpSpPr>
        <p:sp>
          <p:nvSpPr>
            <p:cNvPr id="268" name="Google Shape;268;p38"/>
            <p:cNvSpPr/>
            <p:nvPr/>
          </p:nvSpPr>
          <p:spPr>
            <a:xfrm>
              <a:off x="0" y="51164"/>
              <a:ext cx="10515600" cy="1223235"/>
            </a:xfrm>
            <a:prstGeom prst="roundRect">
              <a:avLst>
                <a:gd fmla="val 16667" name="adj"/>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8"/>
            <p:cNvSpPr txBox="1"/>
            <p:nvPr/>
          </p:nvSpPr>
          <p:spPr>
            <a:xfrm>
              <a:off x="59713" y="110877"/>
              <a:ext cx="10396174" cy="1103809"/>
            </a:xfrm>
            <a:prstGeom prst="rect">
              <a:avLst/>
            </a:prstGeom>
            <a:noFill/>
            <a:ln>
              <a:noFill/>
            </a:ln>
          </p:spPr>
          <p:txBody>
            <a:bodyPr anchorCtr="0" anchor="ctr" bIns="194300" lIns="194300" spcFirstLastPara="1" rIns="194300" wrap="square" tIns="194300">
              <a:noAutofit/>
            </a:bodyPr>
            <a:lstStyle/>
            <a:p>
              <a:pPr indent="0" lvl="0" marL="0" marR="0" rtl="0" algn="l">
                <a:lnSpc>
                  <a:spcPct val="100000"/>
                </a:lnSpc>
                <a:spcBef>
                  <a:spcPts val="0"/>
                </a:spcBef>
                <a:spcAft>
                  <a:spcPts val="0"/>
                </a:spcAft>
                <a:buClr>
                  <a:schemeClr val="lt1"/>
                </a:buClr>
                <a:buSzPts val="5100"/>
                <a:buFont typeface="Calibri"/>
                <a:buNone/>
              </a:pPr>
              <a:r>
                <a:rPr b="0" i="0" lang="en-IN" sz="4800" u="none" cap="none" strike="noStrike">
                  <a:solidFill>
                    <a:srgbClr val="000000"/>
                  </a:solidFill>
                  <a:latin typeface="Times New Roman"/>
                  <a:ea typeface="Times New Roman"/>
                  <a:cs typeface="Times New Roman"/>
                  <a:sym typeface="Times New Roman"/>
                </a:rPr>
                <a:t>Ranking of Content of Particular Topic</a:t>
              </a:r>
              <a:endParaRPr b="0" i="0" sz="4800" u="none" cap="none" strike="noStrike">
                <a:solidFill>
                  <a:srgbClr val="000000"/>
                </a:solidFill>
                <a:latin typeface="Times New Roman"/>
                <a:ea typeface="Times New Roman"/>
                <a:cs typeface="Times New Roman"/>
                <a:sym typeface="Times New Roman"/>
              </a:endParaRPr>
            </a:p>
          </p:txBody>
        </p:sp>
      </p:grpSp>
      <p:grpSp>
        <p:nvGrpSpPr>
          <p:cNvPr id="270" name="Google Shape;270;p38"/>
          <p:cNvGrpSpPr/>
          <p:nvPr/>
        </p:nvGrpSpPr>
        <p:grpSpPr>
          <a:xfrm>
            <a:off x="3920331" y="1825625"/>
            <a:ext cx="4351338" cy="4351338"/>
            <a:chOff x="3082131" y="0"/>
            <a:chExt cx="4351338" cy="4351338"/>
          </a:xfrm>
        </p:grpSpPr>
        <p:sp>
          <p:nvSpPr>
            <p:cNvPr id="271" name="Google Shape;271;p38"/>
            <p:cNvSpPr/>
            <p:nvPr/>
          </p:nvSpPr>
          <p:spPr>
            <a:xfrm>
              <a:off x="3082131" y="0"/>
              <a:ext cx="4351338" cy="4351338"/>
            </a:xfrm>
            <a:prstGeom prst="ellipse">
              <a:avLst/>
            </a:prstGeom>
            <a:solidFill>
              <a:srgbClr val="4372C3">
                <a:alpha val="49411"/>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8"/>
            <p:cNvSpPr txBox="1"/>
            <p:nvPr/>
          </p:nvSpPr>
          <p:spPr>
            <a:xfrm>
              <a:off x="3719370" y="637239"/>
              <a:ext cx="3076860" cy="30768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600"/>
                <a:buFont typeface="Calibri"/>
                <a:buNone/>
              </a:pPr>
              <a:r>
                <a:rPr b="0" i="0" lang="en-IN" sz="2600" u="none" cap="none" strike="noStrike">
                  <a:solidFill>
                    <a:schemeClr val="dk1"/>
                  </a:solidFill>
                  <a:latin typeface="Calibri"/>
                  <a:ea typeface="Calibri"/>
                  <a:cs typeface="Calibri"/>
                  <a:sym typeface="Calibri"/>
                </a:rPr>
                <a:t>The key with StumbleUpon is sharing websites, utilizing the thumbs up and thumbs down options and writing reviews and/or adding comments to sites.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276" name="Shape 276"/>
        <p:cNvGrpSpPr/>
        <p:nvPr/>
      </p:nvGrpSpPr>
      <p:grpSpPr>
        <a:xfrm>
          <a:off x="0" y="0"/>
          <a:ext cx="0" cy="0"/>
          <a:chOff x="0" y="0"/>
          <a:chExt cx="0" cy="0"/>
        </a:xfrm>
      </p:grpSpPr>
      <p:grpSp>
        <p:nvGrpSpPr>
          <p:cNvPr id="277" name="Google Shape;277;p39"/>
          <p:cNvGrpSpPr/>
          <p:nvPr/>
        </p:nvGrpSpPr>
        <p:grpSpPr>
          <a:xfrm>
            <a:off x="838200" y="428281"/>
            <a:ext cx="10515600" cy="1199250"/>
            <a:chOff x="0" y="63156"/>
            <a:chExt cx="10515600" cy="1199250"/>
          </a:xfrm>
        </p:grpSpPr>
        <p:sp>
          <p:nvSpPr>
            <p:cNvPr id="278" name="Google Shape;278;p39"/>
            <p:cNvSpPr/>
            <p:nvPr/>
          </p:nvSpPr>
          <p:spPr>
            <a:xfrm>
              <a:off x="0" y="63156"/>
              <a:ext cx="10515600" cy="1199250"/>
            </a:xfrm>
            <a:prstGeom prst="roundRect">
              <a:avLst>
                <a:gd fmla="val 16667" name="adj"/>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9"/>
            <p:cNvSpPr txBox="1"/>
            <p:nvPr/>
          </p:nvSpPr>
          <p:spPr>
            <a:xfrm>
              <a:off x="58543" y="121699"/>
              <a:ext cx="10398514" cy="1082164"/>
            </a:xfrm>
            <a:prstGeom prst="rect">
              <a:avLst/>
            </a:prstGeom>
            <a:noFill/>
            <a:ln>
              <a:noFill/>
            </a:ln>
          </p:spPr>
          <p:txBody>
            <a:bodyPr anchorCtr="0" anchor="ctr" bIns="190500" lIns="190500" spcFirstLastPara="1" rIns="190500" wrap="square" tIns="190500">
              <a:noAutofit/>
            </a:bodyPr>
            <a:lstStyle/>
            <a:p>
              <a:pPr indent="0" lvl="0" marL="0" marR="0" rtl="0" algn="l">
                <a:lnSpc>
                  <a:spcPct val="100000"/>
                </a:lnSpc>
                <a:spcBef>
                  <a:spcPts val="0"/>
                </a:spcBef>
                <a:spcAft>
                  <a:spcPts val="0"/>
                </a:spcAft>
                <a:buClr>
                  <a:schemeClr val="lt1"/>
                </a:buClr>
                <a:buSzPts val="5000"/>
                <a:buFont typeface="Calibri"/>
                <a:buNone/>
              </a:pPr>
              <a:r>
                <a:rPr b="0" i="0" lang="en-IN" sz="4800" u="none" cap="none" strike="noStrike">
                  <a:solidFill>
                    <a:srgbClr val="000000"/>
                  </a:solidFill>
                  <a:latin typeface="Times New Roman"/>
                  <a:ea typeface="Times New Roman"/>
                  <a:cs typeface="Times New Roman"/>
                  <a:sym typeface="Times New Roman"/>
                </a:rPr>
                <a:t>How Algorithm in Stumbleupon works</a:t>
              </a:r>
              <a:endParaRPr b="0" i="0" sz="4800" u="none" cap="none" strike="noStrike">
                <a:solidFill>
                  <a:srgbClr val="000000"/>
                </a:solidFill>
                <a:latin typeface="Times New Roman"/>
                <a:ea typeface="Times New Roman"/>
                <a:cs typeface="Times New Roman"/>
                <a:sym typeface="Times New Roman"/>
              </a:endParaRPr>
            </a:p>
          </p:txBody>
        </p:sp>
      </p:grpSp>
      <p:grpSp>
        <p:nvGrpSpPr>
          <p:cNvPr id="280" name="Google Shape;280;p39"/>
          <p:cNvGrpSpPr/>
          <p:nvPr/>
        </p:nvGrpSpPr>
        <p:grpSpPr>
          <a:xfrm>
            <a:off x="3231772" y="1818909"/>
            <a:ext cx="5704870" cy="4707922"/>
            <a:chOff x="2892988" y="1108"/>
            <a:chExt cx="4729622" cy="4349120"/>
          </a:xfrm>
        </p:grpSpPr>
        <p:sp>
          <p:nvSpPr>
            <p:cNvPr id="281" name="Google Shape;281;p39"/>
            <p:cNvSpPr/>
            <p:nvPr/>
          </p:nvSpPr>
          <p:spPr>
            <a:xfrm>
              <a:off x="4313039" y="1108"/>
              <a:ext cx="1889521" cy="188952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9"/>
            <p:cNvSpPr txBox="1"/>
            <p:nvPr/>
          </p:nvSpPr>
          <p:spPr>
            <a:xfrm>
              <a:off x="4589753" y="277822"/>
              <a:ext cx="1336200" cy="133620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IN" sz="1200" u="none" cap="none" strike="noStrike">
                  <a:solidFill>
                    <a:schemeClr val="lt1"/>
                  </a:solidFill>
                  <a:latin typeface="Calibri"/>
                  <a:ea typeface="Calibri"/>
                  <a:cs typeface="Calibri"/>
                  <a:sym typeface="Calibri"/>
                </a:rPr>
                <a:t>Rating Web sites update a personal profile (a blog-style record of rated sites) and generate peer networks of Web surfers linked by common interest.</a:t>
              </a:r>
              <a:endParaRPr b="0" i="0" sz="1200" u="none" cap="none" strike="noStrike">
                <a:solidFill>
                  <a:schemeClr val="lt1"/>
                </a:solidFill>
                <a:latin typeface="Arial"/>
                <a:ea typeface="Arial"/>
                <a:cs typeface="Arial"/>
                <a:sym typeface="Arial"/>
              </a:endParaRPr>
            </a:p>
          </p:txBody>
        </p:sp>
        <p:sp>
          <p:nvSpPr>
            <p:cNvPr id="283" name="Google Shape;283;p39"/>
            <p:cNvSpPr/>
            <p:nvPr/>
          </p:nvSpPr>
          <p:spPr>
            <a:xfrm rot="3600000">
              <a:off x="5708792" y="1844463"/>
              <a:ext cx="503807" cy="63771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9"/>
            <p:cNvSpPr txBox="1"/>
            <p:nvPr/>
          </p:nvSpPr>
          <p:spPr>
            <a:xfrm rot="3600000">
              <a:off x="5746578" y="1906560"/>
              <a:ext cx="352665" cy="38262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Calibri"/>
                <a:buNone/>
              </a:pPr>
              <a:r>
                <a:t/>
              </a:r>
              <a:endParaRPr b="0" i="0" sz="800" u="none" cap="none" strike="noStrike">
                <a:solidFill>
                  <a:schemeClr val="lt1"/>
                </a:solidFill>
                <a:latin typeface="Calibri"/>
                <a:ea typeface="Calibri"/>
                <a:cs typeface="Calibri"/>
                <a:sym typeface="Calibri"/>
              </a:endParaRPr>
            </a:p>
          </p:txBody>
        </p:sp>
        <p:sp>
          <p:nvSpPr>
            <p:cNvPr id="285" name="Google Shape;285;p39"/>
            <p:cNvSpPr/>
            <p:nvPr/>
          </p:nvSpPr>
          <p:spPr>
            <a:xfrm>
              <a:off x="5733089" y="2460707"/>
              <a:ext cx="1889521" cy="188952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9"/>
            <p:cNvSpPr txBox="1"/>
            <p:nvPr/>
          </p:nvSpPr>
          <p:spPr>
            <a:xfrm>
              <a:off x="6009803" y="2737421"/>
              <a:ext cx="1336093" cy="133609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IN" sz="1200" u="none" cap="none" strike="noStrike">
                  <a:solidFill>
                    <a:schemeClr val="lt1"/>
                  </a:solidFill>
                  <a:latin typeface="Calibri"/>
                  <a:ea typeface="Calibri"/>
                  <a:cs typeface="Calibri"/>
                  <a:sym typeface="Calibri"/>
                </a:rPr>
                <a:t>These social networks coordinate the distribution of Web content, so that users “stumble upon” pages explicitly recommended by friends and peers.</a:t>
              </a:r>
              <a:endParaRPr b="0" i="0" sz="1200" u="none" cap="none" strike="noStrike">
                <a:solidFill>
                  <a:schemeClr val="lt1"/>
                </a:solidFill>
                <a:latin typeface="Arial"/>
                <a:ea typeface="Arial"/>
                <a:cs typeface="Arial"/>
                <a:sym typeface="Arial"/>
              </a:endParaRPr>
            </a:p>
          </p:txBody>
        </p:sp>
        <p:sp>
          <p:nvSpPr>
            <p:cNvPr id="287" name="Google Shape;287;p39"/>
            <p:cNvSpPr/>
            <p:nvPr/>
          </p:nvSpPr>
          <p:spPr>
            <a:xfrm rot="10800000">
              <a:off x="5020155" y="3086612"/>
              <a:ext cx="503807" cy="63771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9"/>
            <p:cNvSpPr txBox="1"/>
            <p:nvPr/>
          </p:nvSpPr>
          <p:spPr>
            <a:xfrm>
              <a:off x="5171297" y="3214155"/>
              <a:ext cx="352665" cy="38262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Calibri"/>
                <a:buNone/>
              </a:pPr>
              <a:r>
                <a:t/>
              </a:r>
              <a:endParaRPr b="0" i="0" sz="800" u="none" cap="none" strike="noStrike">
                <a:solidFill>
                  <a:schemeClr val="lt1"/>
                </a:solidFill>
                <a:latin typeface="Calibri"/>
                <a:ea typeface="Calibri"/>
                <a:cs typeface="Calibri"/>
                <a:sym typeface="Calibri"/>
              </a:endParaRPr>
            </a:p>
          </p:txBody>
        </p:sp>
        <p:sp>
          <p:nvSpPr>
            <p:cNvPr id="289" name="Google Shape;289;p39"/>
            <p:cNvSpPr/>
            <p:nvPr/>
          </p:nvSpPr>
          <p:spPr>
            <a:xfrm>
              <a:off x="2892988" y="2460707"/>
              <a:ext cx="1889521" cy="1889521"/>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9"/>
            <p:cNvSpPr txBox="1"/>
            <p:nvPr/>
          </p:nvSpPr>
          <p:spPr>
            <a:xfrm>
              <a:off x="3169702" y="2737421"/>
              <a:ext cx="1336093" cy="133609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1000"/>
                <a:buFont typeface="Calibri"/>
                <a:buNone/>
              </a:pPr>
              <a:r>
                <a:rPr b="0" i="0" lang="en-IN" sz="1200" u="none" cap="none" strike="noStrike">
                  <a:solidFill>
                    <a:schemeClr val="lt1"/>
                  </a:solidFill>
                  <a:latin typeface="Calibri"/>
                  <a:ea typeface="Calibri"/>
                  <a:cs typeface="Calibri"/>
                  <a:sym typeface="Calibri"/>
                </a:rPr>
                <a:t>Giving a site a thumbs up results in the site being placed under the user’s “favourites”. Furthermore, users have the ability to stumble their personal interests like “History” or “Games”.</a:t>
              </a:r>
              <a:endParaRPr b="0" i="0" sz="1200" u="none" cap="none" strike="noStrike">
                <a:solidFill>
                  <a:schemeClr val="lt1"/>
                </a:solidFill>
                <a:latin typeface="Arial"/>
                <a:ea typeface="Arial"/>
                <a:cs typeface="Arial"/>
                <a:sym typeface="Arial"/>
              </a:endParaRPr>
            </a:p>
          </p:txBody>
        </p:sp>
        <p:sp>
          <p:nvSpPr>
            <p:cNvPr id="291" name="Google Shape;291;p39"/>
            <p:cNvSpPr/>
            <p:nvPr/>
          </p:nvSpPr>
          <p:spPr>
            <a:xfrm rot="-3600000">
              <a:off x="4288741" y="1869160"/>
              <a:ext cx="503807" cy="637713"/>
            </a:xfrm>
            <a:prstGeom prst="rightArrow">
              <a:avLst>
                <a:gd fmla="val 60000" name="adj1"/>
                <a:gd fmla="val 50000" name="adj2"/>
              </a:avLst>
            </a:prstGeom>
            <a:solidFill>
              <a:srgbClr val="ABBA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9"/>
            <p:cNvSpPr txBox="1"/>
            <p:nvPr/>
          </p:nvSpPr>
          <p:spPr>
            <a:xfrm rot="-3600000">
              <a:off x="4326527" y="2062149"/>
              <a:ext cx="352665" cy="38262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800"/>
                <a:buFont typeface="Calibri"/>
                <a:buNone/>
              </a:pPr>
              <a:r>
                <a:t/>
              </a:r>
              <a:endParaRPr b="0" i="0" sz="800" u="none" cap="none" strike="noStrike">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grpSp>
        <p:nvGrpSpPr>
          <p:cNvPr id="297" name="Google Shape;297;p40"/>
          <p:cNvGrpSpPr/>
          <p:nvPr/>
        </p:nvGrpSpPr>
        <p:grpSpPr>
          <a:xfrm>
            <a:off x="838200" y="464259"/>
            <a:ext cx="10515600" cy="1127295"/>
            <a:chOff x="0" y="99134"/>
            <a:chExt cx="10515600" cy="1127295"/>
          </a:xfrm>
        </p:grpSpPr>
        <p:sp>
          <p:nvSpPr>
            <p:cNvPr id="298" name="Google Shape;298;p40"/>
            <p:cNvSpPr/>
            <p:nvPr/>
          </p:nvSpPr>
          <p:spPr>
            <a:xfrm>
              <a:off x="0" y="99134"/>
              <a:ext cx="10515600" cy="1127295"/>
            </a:xfrm>
            <a:prstGeom prst="roundRect">
              <a:avLst>
                <a:gd fmla="val 16667" name="adj"/>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0"/>
            <p:cNvSpPr txBox="1"/>
            <p:nvPr/>
          </p:nvSpPr>
          <p:spPr>
            <a:xfrm>
              <a:off x="55030" y="154164"/>
              <a:ext cx="10405540" cy="1017235"/>
            </a:xfrm>
            <a:prstGeom prst="rect">
              <a:avLst/>
            </a:prstGeom>
            <a:noFill/>
            <a:ln>
              <a:noFill/>
            </a:ln>
          </p:spPr>
          <p:txBody>
            <a:bodyPr anchorCtr="0" anchor="ctr" bIns="179050" lIns="179050" spcFirstLastPara="1" rIns="179050" wrap="square" tIns="179050">
              <a:noAutofit/>
            </a:bodyPr>
            <a:lstStyle/>
            <a:p>
              <a:pPr indent="0" lvl="0" marL="0" marR="0" rtl="0" algn="l">
                <a:lnSpc>
                  <a:spcPct val="100000"/>
                </a:lnSpc>
                <a:spcBef>
                  <a:spcPts val="0"/>
                </a:spcBef>
                <a:spcAft>
                  <a:spcPts val="0"/>
                </a:spcAft>
                <a:buClr>
                  <a:schemeClr val="lt1"/>
                </a:buClr>
                <a:buSzPts val="4700"/>
                <a:buFont typeface="Calibri"/>
                <a:buNone/>
              </a:pPr>
              <a:r>
                <a:rPr b="0" i="0" lang="en-IN" sz="3600" u="none" cap="none" strike="noStrike">
                  <a:solidFill>
                    <a:srgbClr val="000000"/>
                  </a:solidFill>
                  <a:latin typeface="Times New Roman"/>
                  <a:ea typeface="Times New Roman"/>
                  <a:cs typeface="Times New Roman"/>
                  <a:sym typeface="Times New Roman"/>
                </a:rPr>
                <a:t>Other Exclusive content filtering features </a:t>
              </a:r>
              <a:endParaRPr b="0" i="0" sz="3600" u="none" cap="none" strike="noStrike">
                <a:solidFill>
                  <a:srgbClr val="000000"/>
                </a:solidFill>
                <a:latin typeface="Times New Roman"/>
                <a:ea typeface="Times New Roman"/>
                <a:cs typeface="Times New Roman"/>
                <a:sym typeface="Times New Roman"/>
              </a:endParaRPr>
            </a:p>
          </p:txBody>
        </p:sp>
      </p:grpSp>
      <p:grpSp>
        <p:nvGrpSpPr>
          <p:cNvPr id="300" name="Google Shape;300;p40"/>
          <p:cNvGrpSpPr/>
          <p:nvPr/>
        </p:nvGrpSpPr>
        <p:grpSpPr>
          <a:xfrm>
            <a:off x="849496" y="1825625"/>
            <a:ext cx="10493007" cy="4351338"/>
            <a:chOff x="11296" y="0"/>
            <a:chExt cx="10493007" cy="4351338"/>
          </a:xfrm>
        </p:grpSpPr>
        <p:sp>
          <p:nvSpPr>
            <p:cNvPr id="301" name="Google Shape;301;p40"/>
            <p:cNvSpPr/>
            <p:nvPr/>
          </p:nvSpPr>
          <p:spPr>
            <a:xfrm>
              <a:off x="788669" y="0"/>
              <a:ext cx="8938260" cy="4351338"/>
            </a:xfrm>
            <a:prstGeom prst="rightArrow">
              <a:avLst>
                <a:gd fmla="val 50000" name="adj1"/>
                <a:gd fmla="val 50000" name="adj2"/>
              </a:avLst>
            </a:prstGeom>
            <a:solidFill>
              <a:srgbClr val="FFE8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0"/>
            <p:cNvSpPr/>
            <p:nvPr/>
          </p:nvSpPr>
          <p:spPr>
            <a:xfrm>
              <a:off x="11296" y="1305401"/>
              <a:ext cx="3384708" cy="1740535"/>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0"/>
            <p:cNvSpPr txBox="1"/>
            <p:nvPr/>
          </p:nvSpPr>
          <p:spPr>
            <a:xfrm>
              <a:off x="96262" y="1390367"/>
              <a:ext cx="3214776" cy="157060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IN" sz="1500" u="none" cap="none" strike="noStrike">
                  <a:solidFill>
                    <a:srgbClr val="000000"/>
                  </a:solidFill>
                  <a:latin typeface="Calibri"/>
                  <a:ea typeface="Calibri"/>
                  <a:cs typeface="Calibri"/>
                  <a:sym typeface="Calibri"/>
                </a:rPr>
                <a:t>Users rate a site by giving it a thumbs up, thumbs down selection on the StumbleUpon toolbar, and can optionally leave additional commentary on the site’s review page, which also appears on the user’s blog.</a:t>
              </a:r>
              <a:endParaRPr b="0" i="0" sz="1400" u="none" cap="none" strike="noStrike">
                <a:solidFill>
                  <a:srgbClr val="000000"/>
                </a:solidFill>
                <a:latin typeface="Arial"/>
                <a:ea typeface="Arial"/>
                <a:cs typeface="Arial"/>
                <a:sym typeface="Arial"/>
              </a:endParaRPr>
            </a:p>
          </p:txBody>
        </p:sp>
        <p:sp>
          <p:nvSpPr>
            <p:cNvPr id="304" name="Google Shape;304;p40"/>
            <p:cNvSpPr/>
            <p:nvPr/>
          </p:nvSpPr>
          <p:spPr>
            <a:xfrm>
              <a:off x="3565445" y="1305401"/>
              <a:ext cx="3384708" cy="1740535"/>
            </a:xfrm>
            <a:prstGeom prst="roundRect">
              <a:avLst>
                <a:gd fmla="val 16667" name="adj"/>
              </a:avLst>
            </a:prstGeom>
            <a:solidFill>
              <a:srgbClr val="2EE84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0"/>
            <p:cNvSpPr txBox="1"/>
            <p:nvPr/>
          </p:nvSpPr>
          <p:spPr>
            <a:xfrm>
              <a:off x="3650411" y="1390367"/>
              <a:ext cx="3214776" cy="157060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IN" sz="1500" u="none" cap="none" strike="noStrike">
                  <a:solidFill>
                    <a:srgbClr val="000000"/>
                  </a:solidFill>
                  <a:latin typeface="Calibri"/>
                  <a:ea typeface="Calibri"/>
                  <a:cs typeface="Calibri"/>
                  <a:sym typeface="Calibri"/>
                </a:rPr>
                <a:t>This social content discovery approach automates the “word-of-mouth” referral of peer-approved Web sites and simplifies Web navigation.</a:t>
              </a:r>
              <a:endParaRPr b="0" i="0" sz="1400" u="none" cap="none" strike="noStrike">
                <a:solidFill>
                  <a:srgbClr val="000000"/>
                </a:solidFill>
                <a:latin typeface="Arial"/>
                <a:ea typeface="Arial"/>
                <a:cs typeface="Arial"/>
                <a:sym typeface="Arial"/>
              </a:endParaRPr>
            </a:p>
          </p:txBody>
        </p:sp>
        <p:sp>
          <p:nvSpPr>
            <p:cNvPr id="306" name="Google Shape;306;p40"/>
            <p:cNvSpPr/>
            <p:nvPr/>
          </p:nvSpPr>
          <p:spPr>
            <a:xfrm>
              <a:off x="7119595" y="1305401"/>
              <a:ext cx="3384708" cy="1740535"/>
            </a:xfrm>
            <a:prstGeom prst="roundRect">
              <a:avLst>
                <a:gd fmla="val 16667" name="adj"/>
              </a:avLst>
            </a:prstGeom>
            <a:solidFill>
              <a:srgbClr val="5999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0"/>
            <p:cNvSpPr txBox="1"/>
            <p:nvPr/>
          </p:nvSpPr>
          <p:spPr>
            <a:xfrm>
              <a:off x="7204561" y="1390367"/>
              <a:ext cx="3214776" cy="1570603"/>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IN" sz="1500" u="none" cap="none" strike="noStrike">
                  <a:solidFill>
                    <a:srgbClr val="000000"/>
                  </a:solidFill>
                  <a:latin typeface="Calibri"/>
                  <a:ea typeface="Calibri"/>
                  <a:cs typeface="Calibri"/>
                  <a:sym typeface="Calibri"/>
                </a:rPr>
                <a:t>In the settings section of Stumbleupon you can further filter the types of web pages you may come across. There are interest filters which allow you to include only content for all ages, R rated content, or X rated content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grpSp>
        <p:nvGrpSpPr>
          <p:cNvPr id="312" name="Google Shape;312;p41"/>
          <p:cNvGrpSpPr/>
          <p:nvPr/>
        </p:nvGrpSpPr>
        <p:grpSpPr>
          <a:xfrm>
            <a:off x="838200" y="618406"/>
            <a:ext cx="10515600" cy="818999"/>
            <a:chOff x="0" y="253281"/>
            <a:chExt cx="10515600" cy="818999"/>
          </a:xfrm>
        </p:grpSpPr>
        <p:sp>
          <p:nvSpPr>
            <p:cNvPr id="313" name="Google Shape;313;p41"/>
            <p:cNvSpPr/>
            <p:nvPr/>
          </p:nvSpPr>
          <p:spPr>
            <a:xfrm>
              <a:off x="0" y="253281"/>
              <a:ext cx="10515600" cy="818999"/>
            </a:xfrm>
            <a:prstGeom prst="roundRect">
              <a:avLst>
                <a:gd fmla="val 16667" name="adj"/>
              </a:avLst>
            </a:prstGeom>
            <a:gradFill>
              <a:gsLst>
                <a:gs pos="0">
                  <a:schemeClr val="dk2"/>
                </a:gs>
                <a:gs pos="100000">
                  <a:srgbClr val="BBBBB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39980" y="293261"/>
              <a:ext cx="10435640" cy="739039"/>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rgbClr val="000000"/>
                </a:buClr>
                <a:buSzPts val="3500"/>
                <a:buFont typeface="Arial"/>
                <a:buNone/>
              </a:pPr>
              <a:r>
                <a:rPr b="0" i="0" lang="en-IN" sz="3500" u="none" cap="none" strike="noStrike">
                  <a:solidFill>
                    <a:schemeClr val="lt1"/>
                  </a:solidFill>
                  <a:latin typeface="Arial"/>
                  <a:ea typeface="Arial"/>
                  <a:cs typeface="Arial"/>
                  <a:sym typeface="Arial"/>
                </a:rPr>
                <a:t>Recommender system challenges in Stumbleupon</a:t>
              </a:r>
              <a:endParaRPr/>
            </a:p>
          </p:txBody>
        </p:sp>
      </p:grpSp>
      <p:grpSp>
        <p:nvGrpSpPr>
          <p:cNvPr id="315" name="Google Shape;315;p41"/>
          <p:cNvGrpSpPr/>
          <p:nvPr/>
        </p:nvGrpSpPr>
        <p:grpSpPr>
          <a:xfrm>
            <a:off x="3376413" y="1825625"/>
            <a:ext cx="5439172" cy="4351337"/>
            <a:chOff x="2538213" y="0"/>
            <a:chExt cx="5439172" cy="4351337"/>
          </a:xfrm>
        </p:grpSpPr>
        <p:sp>
          <p:nvSpPr>
            <p:cNvPr id="316" name="Google Shape;316;p41"/>
            <p:cNvSpPr/>
            <p:nvPr/>
          </p:nvSpPr>
          <p:spPr>
            <a:xfrm>
              <a:off x="2538213" y="1087834"/>
              <a:ext cx="3263503" cy="3263503"/>
            </a:xfrm>
            <a:prstGeom prst="ellipse">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6345634" y="0"/>
              <a:ext cx="1631751" cy="1359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txBox="1"/>
            <p:nvPr/>
          </p:nvSpPr>
          <p:spPr>
            <a:xfrm>
              <a:off x="6345634" y="0"/>
              <a:ext cx="1631751" cy="1359793"/>
            </a:xfrm>
            <a:prstGeom prst="rect">
              <a:avLst/>
            </a:prstGeom>
            <a:noFill/>
            <a:ln>
              <a:noFill/>
            </a:ln>
          </p:spPr>
          <p:txBody>
            <a:bodyPr anchorCtr="0" anchor="ctr" bIns="12700" lIns="71100" spcFirstLastPara="1" rIns="12700" wrap="square" tIns="12700">
              <a:noAutofit/>
            </a:bodyPr>
            <a:lstStyle/>
            <a:p>
              <a:pPr indent="0" lvl="0" marL="0" marR="0" rtl="0" algn="l">
                <a:lnSpc>
                  <a:spcPct val="90000"/>
                </a:lnSpc>
                <a:spcBef>
                  <a:spcPts val="0"/>
                </a:spcBef>
                <a:spcAft>
                  <a:spcPts val="0"/>
                </a:spcAft>
                <a:buClr>
                  <a:srgbClr val="000000"/>
                </a:buClr>
                <a:buSzPts val="1000"/>
                <a:buFont typeface="Arial"/>
                <a:buNone/>
              </a:pPr>
              <a:r>
                <a:rPr b="0" i="0" lang="en-IN" sz="1000" u="none" cap="none" strike="noStrike">
                  <a:solidFill>
                    <a:srgbClr val="000000"/>
                  </a:solidFill>
                  <a:latin typeface="Arial"/>
                  <a:ea typeface="Arial"/>
                  <a:cs typeface="Arial"/>
                  <a:sym typeface="Arial"/>
                </a:rPr>
                <a:t>A recommender system is an Information Retrieval technology that improves access and proactively recommends relevant items to users by considering the users’ explicitly mentioned preferences and objective behaviours.</a:t>
              </a:r>
              <a:endParaRPr/>
            </a:p>
          </p:txBody>
        </p:sp>
        <p:cxnSp>
          <p:nvCxnSpPr>
            <p:cNvPr id="319" name="Google Shape;319;p41"/>
            <p:cNvCxnSpPr/>
            <p:nvPr/>
          </p:nvCxnSpPr>
          <p:spPr>
            <a:xfrm>
              <a:off x="5937696" y="679896"/>
              <a:ext cx="407937" cy="0"/>
            </a:xfrm>
            <a:prstGeom prst="straightConnector1">
              <a:avLst/>
            </a:prstGeom>
            <a:solidFill>
              <a:schemeClr val="accent1"/>
            </a:solidFill>
            <a:ln cap="flat" cmpd="sng" w="25400">
              <a:solidFill>
                <a:srgbClr val="C2C2C2"/>
              </a:solidFill>
              <a:prstDash val="solid"/>
              <a:round/>
              <a:headEnd len="sm" w="sm" type="none"/>
              <a:tailEnd len="sm" w="sm" type="none"/>
            </a:ln>
          </p:spPr>
        </p:cxnSp>
        <p:cxnSp>
          <p:nvCxnSpPr>
            <p:cNvPr id="320" name="Google Shape;320;p41"/>
            <p:cNvCxnSpPr/>
            <p:nvPr/>
          </p:nvCxnSpPr>
          <p:spPr>
            <a:xfrm rot="5400000">
              <a:off x="4032762" y="816011"/>
              <a:ext cx="2040777" cy="1766371"/>
            </a:xfrm>
            <a:prstGeom prst="straightConnector1">
              <a:avLst/>
            </a:prstGeom>
            <a:solidFill>
              <a:schemeClr val="accent1"/>
            </a:solidFill>
            <a:ln cap="flat" cmpd="sng" w="25400">
              <a:solidFill>
                <a:srgbClr val="C2C2C2"/>
              </a:solidFill>
              <a:prstDash val="solid"/>
              <a:round/>
              <a:headEnd len="sm" w="sm" type="none"/>
              <a:tailEnd len="sm" w="sm" type="none"/>
            </a:ln>
          </p:spPr>
        </p:cxnSp>
      </p:grpSp>
      <p:pic>
        <p:nvPicPr>
          <p:cNvPr id="321" name="Google Shape;321;p41"/>
          <p:cNvPicPr preferRelativeResize="0"/>
          <p:nvPr/>
        </p:nvPicPr>
        <p:blipFill rotWithShape="1">
          <a:blip r:embed="rId3">
            <a:alphaModFix/>
          </a:blip>
          <a:srcRect b="27120" l="26249" r="30947" t="26620"/>
          <a:stretch/>
        </p:blipFill>
        <p:spPr>
          <a:xfrm>
            <a:off x="1717829" y="2885244"/>
            <a:ext cx="5271578" cy="32917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grpSp>
        <p:nvGrpSpPr>
          <p:cNvPr id="326" name="Google Shape;326;p42"/>
          <p:cNvGrpSpPr/>
          <p:nvPr/>
        </p:nvGrpSpPr>
        <p:grpSpPr>
          <a:xfrm>
            <a:off x="838200" y="368318"/>
            <a:ext cx="10515600" cy="1319175"/>
            <a:chOff x="0" y="3193"/>
            <a:chExt cx="10515600" cy="1319175"/>
          </a:xfrm>
        </p:grpSpPr>
        <p:sp>
          <p:nvSpPr>
            <p:cNvPr id="327" name="Google Shape;327;p42"/>
            <p:cNvSpPr/>
            <p:nvPr/>
          </p:nvSpPr>
          <p:spPr>
            <a:xfrm>
              <a:off x="0" y="3193"/>
              <a:ext cx="10515600" cy="1319175"/>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rgbClr val="000000"/>
                </a:buClr>
                <a:buSzPts val="5500"/>
                <a:buFont typeface="Arial"/>
                <a:buNone/>
              </a:pPr>
              <a:r>
                <a:rPr b="0" i="0" lang="en-IN" sz="5500" u="none" cap="none" strike="noStrike">
                  <a:solidFill>
                    <a:schemeClr val="lt1"/>
                  </a:solidFill>
                  <a:latin typeface="Arial"/>
                  <a:ea typeface="Arial"/>
                  <a:cs typeface="Arial"/>
                  <a:sym typeface="Arial"/>
                </a:rPr>
                <a:t>Shilling Attack</a:t>
              </a:r>
              <a:endParaRPr/>
            </a:p>
          </p:txBody>
        </p:sp>
      </p:grpSp>
      <p:grpSp>
        <p:nvGrpSpPr>
          <p:cNvPr id="329" name="Google Shape;329;p42"/>
          <p:cNvGrpSpPr/>
          <p:nvPr/>
        </p:nvGrpSpPr>
        <p:grpSpPr>
          <a:xfrm>
            <a:off x="838200" y="1825625"/>
            <a:ext cx="10515600" cy="4351338"/>
            <a:chOff x="0" y="0"/>
            <a:chExt cx="10515600" cy="4351338"/>
          </a:xfrm>
        </p:grpSpPr>
        <p:sp>
          <p:nvSpPr>
            <p:cNvPr id="330" name="Google Shape;330;p42"/>
            <p:cNvSpPr/>
            <p:nvPr/>
          </p:nvSpPr>
          <p:spPr>
            <a:xfrm>
              <a:off x="0" y="0"/>
              <a:ext cx="10515600" cy="4351338"/>
            </a:xfrm>
            <a:prstGeom prst="roundRect">
              <a:avLst>
                <a:gd fmla="val 10000" name="adj"/>
              </a:avLst>
            </a:prstGeom>
            <a:solidFill>
              <a:srgbClr val="69A4C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txBox="1"/>
            <p:nvPr/>
          </p:nvSpPr>
          <p:spPr>
            <a:xfrm>
              <a:off x="0" y="1740535"/>
              <a:ext cx="10515600" cy="1740535"/>
            </a:xfrm>
            <a:prstGeom prst="rect">
              <a:avLst/>
            </a:prstGeom>
            <a:noFill/>
            <a:ln>
              <a:noFill/>
            </a:ln>
          </p:spPr>
          <p:txBody>
            <a:bodyPr anchorCtr="0" anchor="ctr" bIns="220450" lIns="220450" spcFirstLastPara="1" rIns="220450" wrap="square" tIns="220450">
              <a:noAutofit/>
            </a:bodyPr>
            <a:lstStyle/>
            <a:p>
              <a:pPr indent="0" lvl="0" marL="0" marR="0" rtl="0" algn="ctr">
                <a:lnSpc>
                  <a:spcPct val="90000"/>
                </a:lnSpc>
                <a:spcBef>
                  <a:spcPts val="0"/>
                </a:spcBef>
                <a:spcAft>
                  <a:spcPts val="0"/>
                </a:spcAft>
                <a:buClr>
                  <a:srgbClr val="000000"/>
                </a:buClr>
                <a:buSzPts val="3100"/>
                <a:buFont typeface="Arial"/>
                <a:buNone/>
              </a:pPr>
              <a:r>
                <a:rPr b="0" i="0" lang="en-IN" sz="3100" u="none" cap="none" strike="noStrike">
                  <a:solidFill>
                    <a:schemeClr val="lt1"/>
                  </a:solidFill>
                  <a:latin typeface="Arial"/>
                  <a:ea typeface="Arial"/>
                  <a:cs typeface="Arial"/>
                  <a:sym typeface="Arial"/>
                </a:rPr>
                <a:t>if a malicious user or competitor enters into a system and starts giving false ratings on some items either to increase the item popularity or to decrease its popularity.</a:t>
              </a:r>
              <a:endParaRPr/>
            </a:p>
          </p:txBody>
        </p:sp>
        <p:sp>
          <p:nvSpPr>
            <p:cNvPr id="332" name="Google Shape;332;p42"/>
            <p:cNvSpPr/>
            <p:nvPr/>
          </p:nvSpPr>
          <p:spPr>
            <a:xfrm>
              <a:off x="4533302" y="261080"/>
              <a:ext cx="1448995" cy="1448995"/>
            </a:xfrm>
            <a:prstGeom prst="ellipse">
              <a:avLst/>
            </a:prstGeom>
            <a:blipFill rotWithShape="1">
              <a:blip r:embed="rId3">
                <a:alphaModFix/>
              </a:blip>
              <a:stretch>
                <a:fillRect b="0" l="-3999" r="-3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a:off x="420623" y="3481070"/>
              <a:ext cx="9674352" cy="652700"/>
            </a:xfrm>
            <a:prstGeom prst="leftRightArrow">
              <a:avLst>
                <a:gd fmla="val 50000" name="adj1"/>
                <a:gd fmla="val 50000" name="adj2"/>
              </a:avLst>
            </a:prstGeom>
            <a:solidFill>
              <a:srgbClr val="D3E0EB"/>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grpSp>
        <p:nvGrpSpPr>
          <p:cNvPr id="338" name="Google Shape;338;p43"/>
          <p:cNvGrpSpPr/>
          <p:nvPr/>
        </p:nvGrpSpPr>
        <p:grpSpPr>
          <a:xfrm>
            <a:off x="838200" y="368318"/>
            <a:ext cx="10515600" cy="1319175"/>
            <a:chOff x="0" y="3193"/>
            <a:chExt cx="10515600" cy="1319175"/>
          </a:xfrm>
        </p:grpSpPr>
        <p:sp>
          <p:nvSpPr>
            <p:cNvPr id="339" name="Google Shape;339;p43"/>
            <p:cNvSpPr/>
            <p:nvPr/>
          </p:nvSpPr>
          <p:spPr>
            <a:xfrm>
              <a:off x="0" y="3193"/>
              <a:ext cx="10515600" cy="1319175"/>
            </a:xfrm>
            <a:prstGeom prst="roundRect">
              <a:avLst>
                <a:gd fmla="val 16667" name="adj"/>
              </a:avLst>
            </a:prstGeom>
            <a:gradFill>
              <a:gsLst>
                <a:gs pos="0">
                  <a:schemeClr val="lt1"/>
                </a:gs>
                <a:gs pos="100000">
                  <a:schemeClr val="lt1"/>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3"/>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rgbClr val="000000"/>
                </a:buClr>
                <a:buSzPts val="5500"/>
                <a:buFont typeface="Arial"/>
                <a:buNone/>
              </a:pPr>
              <a:r>
                <a:rPr b="0" i="0" lang="en-IN" sz="5500" u="none" cap="none" strike="noStrike">
                  <a:solidFill>
                    <a:schemeClr val="lt1"/>
                  </a:solidFill>
                  <a:latin typeface="Arial"/>
                  <a:ea typeface="Arial"/>
                  <a:cs typeface="Arial"/>
                  <a:sym typeface="Arial"/>
                </a:rPr>
                <a:t>Latency Problem</a:t>
              </a:r>
              <a:endParaRPr/>
            </a:p>
          </p:txBody>
        </p:sp>
      </p:grpSp>
      <p:grpSp>
        <p:nvGrpSpPr>
          <p:cNvPr id="341" name="Google Shape;341;p43"/>
          <p:cNvGrpSpPr/>
          <p:nvPr/>
        </p:nvGrpSpPr>
        <p:grpSpPr>
          <a:xfrm>
            <a:off x="838200" y="1825625"/>
            <a:ext cx="10515600" cy="4351338"/>
            <a:chOff x="0" y="0"/>
            <a:chExt cx="10515600" cy="4351338"/>
          </a:xfrm>
        </p:grpSpPr>
        <p:sp>
          <p:nvSpPr>
            <p:cNvPr id="342" name="Google Shape;342;p43"/>
            <p:cNvSpPr/>
            <p:nvPr/>
          </p:nvSpPr>
          <p:spPr>
            <a:xfrm>
              <a:off x="0" y="0"/>
              <a:ext cx="10515600" cy="4351338"/>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3"/>
            <p:cNvSpPr txBox="1"/>
            <p:nvPr/>
          </p:nvSpPr>
          <p:spPr>
            <a:xfrm>
              <a:off x="0" y="1740535"/>
              <a:ext cx="10515600" cy="1740535"/>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rgbClr val="000000"/>
                </a:buClr>
                <a:buSzPts val="2700"/>
                <a:buFont typeface="Arial"/>
                <a:buNone/>
              </a:pPr>
              <a:r>
                <a:rPr b="0" i="0" lang="en-IN" sz="2700" u="none" cap="none" strike="noStrike">
                  <a:solidFill>
                    <a:schemeClr val="lt1"/>
                  </a:solidFill>
                  <a:latin typeface="Arial"/>
                  <a:ea typeface="Arial"/>
                  <a:cs typeface="Arial"/>
                  <a:sym typeface="Arial"/>
                </a:rPr>
                <a:t>Recommenders face latency problem when new items are added more frequently to the database, where the recommender suggests only the already rated items as the newly added items are not yet rated.</a:t>
              </a:r>
              <a:endParaRPr/>
            </a:p>
          </p:txBody>
        </p:sp>
        <p:sp>
          <p:nvSpPr>
            <p:cNvPr id="344" name="Google Shape;344;p43"/>
            <p:cNvSpPr/>
            <p:nvPr/>
          </p:nvSpPr>
          <p:spPr>
            <a:xfrm>
              <a:off x="4533302" y="261080"/>
              <a:ext cx="1448995" cy="1448995"/>
            </a:xfrm>
            <a:prstGeom prst="ellipse">
              <a:avLst/>
            </a:prstGeom>
            <a:blipFill rotWithShape="1">
              <a:blip r:embed="rId3">
                <a:alphaModFix/>
              </a:blip>
              <a:stretch>
                <a:fillRect b="0" l="-118987" r="-118987"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
            <p:cNvSpPr/>
            <p:nvPr/>
          </p:nvSpPr>
          <p:spPr>
            <a:xfrm>
              <a:off x="420623" y="3481070"/>
              <a:ext cx="9674352" cy="652700"/>
            </a:xfrm>
            <a:prstGeom prst="leftRightArrow">
              <a:avLst>
                <a:gd fmla="val 50000" name="adj1"/>
                <a:gd fmla="val 50000" name="adj2"/>
              </a:avLst>
            </a:prstGeom>
            <a:solidFill>
              <a:srgbClr val="B3B3B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grpSp>
        <p:nvGrpSpPr>
          <p:cNvPr id="350" name="Google Shape;350;p44"/>
          <p:cNvGrpSpPr/>
          <p:nvPr/>
        </p:nvGrpSpPr>
        <p:grpSpPr>
          <a:xfrm>
            <a:off x="838200" y="368318"/>
            <a:ext cx="10515600" cy="1319175"/>
            <a:chOff x="0" y="3193"/>
            <a:chExt cx="10515600" cy="1319175"/>
          </a:xfrm>
        </p:grpSpPr>
        <p:sp>
          <p:nvSpPr>
            <p:cNvPr id="351" name="Google Shape;351;p44"/>
            <p:cNvSpPr/>
            <p:nvPr/>
          </p:nvSpPr>
          <p:spPr>
            <a:xfrm>
              <a:off x="0" y="3193"/>
              <a:ext cx="10515600" cy="1319175"/>
            </a:xfrm>
            <a:prstGeom prst="roundRect">
              <a:avLst>
                <a:gd fmla="val 16667" name="adj"/>
              </a:avLst>
            </a:prstGeom>
            <a:gradFill>
              <a:gsLst>
                <a:gs pos="0">
                  <a:schemeClr val="dk2"/>
                </a:gs>
                <a:gs pos="100000">
                  <a:srgbClr val="BBBBB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rgbClr val="000000"/>
                </a:buClr>
                <a:buSzPts val="5500"/>
                <a:buFont typeface="Arial"/>
                <a:buNone/>
              </a:pPr>
              <a:r>
                <a:rPr b="0" i="0" lang="en-IN" sz="5500" u="none" cap="none" strike="noStrike">
                  <a:solidFill>
                    <a:schemeClr val="lt1"/>
                  </a:solidFill>
                  <a:latin typeface="Arial"/>
                  <a:ea typeface="Arial"/>
                  <a:cs typeface="Arial"/>
                  <a:sym typeface="Arial"/>
                </a:rPr>
                <a:t>Grey Sheep</a:t>
              </a:r>
              <a:endParaRPr/>
            </a:p>
          </p:txBody>
        </p:sp>
      </p:grpSp>
      <p:grpSp>
        <p:nvGrpSpPr>
          <p:cNvPr id="353" name="Google Shape;353;p44"/>
          <p:cNvGrpSpPr/>
          <p:nvPr/>
        </p:nvGrpSpPr>
        <p:grpSpPr>
          <a:xfrm>
            <a:off x="1718881" y="2239930"/>
            <a:ext cx="8754237" cy="3522726"/>
            <a:chOff x="880681" y="414305"/>
            <a:chExt cx="8754237" cy="3522726"/>
          </a:xfrm>
        </p:grpSpPr>
        <p:sp>
          <p:nvSpPr>
            <p:cNvPr id="354" name="Google Shape;354;p44"/>
            <p:cNvSpPr/>
            <p:nvPr/>
          </p:nvSpPr>
          <p:spPr>
            <a:xfrm rot="10800000">
              <a:off x="2642044" y="414305"/>
              <a:ext cx="6992874" cy="3522726"/>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txBox="1"/>
            <p:nvPr/>
          </p:nvSpPr>
          <p:spPr>
            <a:xfrm>
              <a:off x="3522725" y="414305"/>
              <a:ext cx="6112193" cy="3522726"/>
            </a:xfrm>
            <a:prstGeom prst="rect">
              <a:avLst/>
            </a:prstGeom>
            <a:noFill/>
            <a:ln>
              <a:noFill/>
            </a:ln>
          </p:spPr>
          <p:txBody>
            <a:bodyPr anchorCtr="0" anchor="ctr" bIns="110475" lIns="1553400" spcFirstLastPara="1" rIns="206225" wrap="square" tIns="110475">
              <a:noAutofit/>
            </a:bodyPr>
            <a:lstStyle/>
            <a:p>
              <a:pPr indent="0" lvl="0" marL="0" marR="0" rtl="0" algn="ctr">
                <a:lnSpc>
                  <a:spcPct val="90000"/>
                </a:lnSpc>
                <a:spcBef>
                  <a:spcPts val="0"/>
                </a:spcBef>
                <a:spcAft>
                  <a:spcPts val="0"/>
                </a:spcAft>
                <a:buClr>
                  <a:srgbClr val="000000"/>
                </a:buClr>
                <a:buSzPts val="2900"/>
                <a:buFont typeface="Arial"/>
                <a:buNone/>
              </a:pPr>
              <a:r>
                <a:rPr b="0" i="0" lang="en-IN" sz="2900" u="none" cap="none" strike="noStrike">
                  <a:solidFill>
                    <a:schemeClr val="lt1"/>
                  </a:solidFill>
                  <a:latin typeface="Arial"/>
                  <a:ea typeface="Arial"/>
                  <a:cs typeface="Arial"/>
                  <a:sym typeface="Arial"/>
                </a:rPr>
                <a:t>Recommenders face latency problem when new items are added more frequently to the database, where the recommender suggests only the already rated items as the newly added items are not yet rated</a:t>
              </a:r>
              <a:endParaRPr/>
            </a:p>
          </p:txBody>
        </p:sp>
        <p:sp>
          <p:nvSpPr>
            <p:cNvPr id="356" name="Google Shape;356;p44"/>
            <p:cNvSpPr/>
            <p:nvPr/>
          </p:nvSpPr>
          <p:spPr>
            <a:xfrm>
              <a:off x="880681" y="414305"/>
              <a:ext cx="3522726" cy="3522726"/>
            </a:xfrm>
            <a:prstGeom prst="ellipse">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grpSp>
        <p:nvGrpSpPr>
          <p:cNvPr id="361" name="Google Shape;361;p45"/>
          <p:cNvGrpSpPr/>
          <p:nvPr/>
        </p:nvGrpSpPr>
        <p:grpSpPr>
          <a:xfrm>
            <a:off x="838200" y="368318"/>
            <a:ext cx="10515600" cy="1319175"/>
            <a:chOff x="0" y="3193"/>
            <a:chExt cx="10515600" cy="1319175"/>
          </a:xfrm>
        </p:grpSpPr>
        <p:sp>
          <p:nvSpPr>
            <p:cNvPr id="362" name="Google Shape;362;p45"/>
            <p:cNvSpPr/>
            <p:nvPr/>
          </p:nvSpPr>
          <p:spPr>
            <a:xfrm>
              <a:off x="0" y="3193"/>
              <a:ext cx="10515600" cy="1319175"/>
            </a:xfrm>
            <a:prstGeom prst="roundRect">
              <a:avLst>
                <a:gd fmla="val 16667" name="adj"/>
              </a:avLst>
            </a:prstGeom>
            <a:gradFill>
              <a:gsLst>
                <a:gs pos="0">
                  <a:schemeClr val="dk2"/>
                </a:gs>
                <a:gs pos="100000">
                  <a:srgbClr val="BBBBB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5"/>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rgbClr val="000000"/>
                </a:buClr>
                <a:buSzPts val="5500"/>
                <a:buFont typeface="Arial"/>
                <a:buNone/>
              </a:pPr>
              <a:r>
                <a:rPr b="0" i="0" lang="en-IN" sz="5500" u="none" cap="none" strike="noStrike">
                  <a:solidFill>
                    <a:schemeClr val="lt1"/>
                  </a:solidFill>
                  <a:latin typeface="Arial"/>
                  <a:ea typeface="Arial"/>
                  <a:cs typeface="Arial"/>
                  <a:sym typeface="Arial"/>
                </a:rPr>
                <a:t>Privacy</a:t>
              </a:r>
              <a:endParaRPr/>
            </a:p>
          </p:txBody>
        </p:sp>
      </p:grpSp>
      <p:grpSp>
        <p:nvGrpSpPr>
          <p:cNvPr id="364" name="Google Shape;364;p45"/>
          <p:cNvGrpSpPr/>
          <p:nvPr/>
        </p:nvGrpSpPr>
        <p:grpSpPr>
          <a:xfrm>
            <a:off x="1718881" y="2239930"/>
            <a:ext cx="8754237" cy="3522726"/>
            <a:chOff x="880681" y="414305"/>
            <a:chExt cx="8754237" cy="3522726"/>
          </a:xfrm>
        </p:grpSpPr>
        <p:sp>
          <p:nvSpPr>
            <p:cNvPr id="365" name="Google Shape;365;p45"/>
            <p:cNvSpPr/>
            <p:nvPr/>
          </p:nvSpPr>
          <p:spPr>
            <a:xfrm rot="10800000">
              <a:off x="2642044" y="414305"/>
              <a:ext cx="6992874" cy="3522726"/>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5"/>
            <p:cNvSpPr txBox="1"/>
            <p:nvPr/>
          </p:nvSpPr>
          <p:spPr>
            <a:xfrm>
              <a:off x="3522725" y="414305"/>
              <a:ext cx="6112193" cy="3522726"/>
            </a:xfrm>
            <a:prstGeom prst="rect">
              <a:avLst/>
            </a:prstGeom>
            <a:noFill/>
            <a:ln>
              <a:noFill/>
            </a:ln>
          </p:spPr>
          <p:txBody>
            <a:bodyPr anchorCtr="0" anchor="ctr" bIns="99050" lIns="1553400" spcFirstLastPara="1" rIns="184900" wrap="square" tIns="99050">
              <a:noAutofit/>
            </a:bodyPr>
            <a:lstStyle/>
            <a:p>
              <a:pPr indent="0" lvl="0" marL="0" marR="0" rtl="0" algn="ctr">
                <a:lnSpc>
                  <a:spcPct val="90000"/>
                </a:lnSpc>
                <a:spcBef>
                  <a:spcPts val="0"/>
                </a:spcBef>
                <a:spcAft>
                  <a:spcPts val="0"/>
                </a:spcAft>
                <a:buClr>
                  <a:srgbClr val="000000"/>
                </a:buClr>
                <a:buSzPts val="2600"/>
                <a:buFont typeface="Arial"/>
                <a:buNone/>
              </a:pPr>
              <a:r>
                <a:rPr b="0" i="0" lang="en-IN" sz="2600" u="none" cap="none" strike="noStrike">
                  <a:solidFill>
                    <a:schemeClr val="lt1"/>
                  </a:solidFill>
                  <a:latin typeface="Arial"/>
                  <a:ea typeface="Arial"/>
                  <a:cs typeface="Arial"/>
                  <a:sym typeface="Arial"/>
                </a:rPr>
                <a:t>Feeding personal information to the recommender systems results in better recommendation services but may lead to issues of data privacy and security. Users are reluctant to feed data into recommender systems that suffer from data privacy issues</a:t>
              </a:r>
              <a:endParaRPr/>
            </a:p>
          </p:txBody>
        </p:sp>
        <p:sp>
          <p:nvSpPr>
            <p:cNvPr id="367" name="Google Shape;367;p45"/>
            <p:cNvSpPr/>
            <p:nvPr/>
          </p:nvSpPr>
          <p:spPr>
            <a:xfrm>
              <a:off x="880681" y="414305"/>
              <a:ext cx="3522726" cy="3522726"/>
            </a:xfrm>
            <a:prstGeom prst="ellipse">
              <a:avLst/>
            </a:prstGeom>
            <a:blipFill rotWithShape="1">
              <a:blip r:embed="rId3">
                <a:alphaModFix/>
              </a:blip>
              <a:stretch>
                <a:fillRect b="0" l="-24998" r="-24998"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grpSp>
        <p:nvGrpSpPr>
          <p:cNvPr id="189" name="Google Shape;189;p28"/>
          <p:cNvGrpSpPr/>
          <p:nvPr/>
        </p:nvGrpSpPr>
        <p:grpSpPr>
          <a:xfrm>
            <a:off x="838200" y="368321"/>
            <a:ext cx="9990871" cy="1003233"/>
            <a:chOff x="0" y="3193"/>
            <a:chExt cx="10515600" cy="1319175"/>
          </a:xfrm>
        </p:grpSpPr>
        <p:sp>
          <p:nvSpPr>
            <p:cNvPr id="190" name="Google Shape;190;p28"/>
            <p:cNvSpPr/>
            <p:nvPr/>
          </p:nvSpPr>
          <p:spPr>
            <a:xfrm>
              <a:off x="0" y="3193"/>
              <a:ext cx="10515600" cy="1319175"/>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8"/>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0" i="0" lang="en-IN" sz="4800" u="none" cap="none" strike="noStrike">
                  <a:solidFill>
                    <a:srgbClr val="000000"/>
                  </a:solidFill>
                  <a:latin typeface="Times New Roman"/>
                  <a:ea typeface="Times New Roman"/>
                  <a:cs typeface="Times New Roman"/>
                  <a:sym typeface="Times New Roman"/>
                </a:rPr>
                <a:t>What Is Stumbleupon :- </a:t>
              </a:r>
              <a:endParaRPr b="0" i="0" sz="4800" u="none" cap="none" strike="noStrike">
                <a:solidFill>
                  <a:srgbClr val="000000"/>
                </a:solidFill>
                <a:latin typeface="Times New Roman"/>
                <a:ea typeface="Times New Roman"/>
                <a:cs typeface="Times New Roman"/>
                <a:sym typeface="Times New Roman"/>
              </a:endParaRPr>
            </a:p>
          </p:txBody>
        </p:sp>
      </p:grpSp>
      <p:sp>
        <p:nvSpPr>
          <p:cNvPr id="192" name="Google Shape;192;p28"/>
          <p:cNvSpPr txBox="1"/>
          <p:nvPr/>
        </p:nvSpPr>
        <p:spPr>
          <a:xfrm>
            <a:off x="840075" y="1631250"/>
            <a:ext cx="9990900" cy="3925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Clr>
                <a:srgbClr val="000000"/>
              </a:buClr>
              <a:buSzPts val="2400"/>
              <a:buFont typeface="Times New Roman"/>
              <a:buAutoNum type="arabicPeriod"/>
            </a:pPr>
            <a:r>
              <a:rPr b="0" i="0" lang="en-IN" sz="2400" u="none" cap="none" strike="noStrike">
                <a:solidFill>
                  <a:srgbClr val="000000"/>
                </a:solidFill>
                <a:latin typeface="Times New Roman"/>
                <a:ea typeface="Times New Roman"/>
                <a:cs typeface="Times New Roman"/>
                <a:sym typeface="Times New Roman"/>
              </a:rPr>
              <a:t>StumbleUpon was a discovery and advertisement engine that pushed recommends of web content to its users.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90000"/>
              </a:lnSpc>
              <a:spcBef>
                <a:spcPts val="0"/>
              </a:spcBef>
              <a:spcAft>
                <a:spcPts val="0"/>
              </a:spcAft>
              <a:buClr>
                <a:srgbClr val="000000"/>
              </a:buClr>
              <a:buSzPts val="2400"/>
              <a:buFont typeface="Times New Roman"/>
              <a:buAutoNum type="arabicPeriod"/>
            </a:pPr>
            <a:r>
              <a:rPr b="0" i="0" lang="en-IN" sz="2400" u="none" cap="none" strike="noStrike">
                <a:solidFill>
                  <a:srgbClr val="000000"/>
                </a:solidFill>
                <a:latin typeface="Times New Roman"/>
                <a:ea typeface="Times New Roman"/>
                <a:cs typeface="Times New Roman"/>
                <a:sym typeface="Times New Roman"/>
              </a:rPr>
              <a:t>Its features allowed users to discover and rate Web pages, photos and videos that are personalized to their tastes and interests using peer-sourcing, social-networking and advertising principles.</a:t>
            </a:r>
            <a:endParaRPr b="0" i="0" sz="2400" u="none" cap="none" strike="noStrike">
              <a:solidFill>
                <a:srgbClr val="000000"/>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90000"/>
              </a:lnSpc>
              <a:spcBef>
                <a:spcPts val="0"/>
              </a:spcBef>
              <a:spcAft>
                <a:spcPts val="0"/>
              </a:spcAft>
              <a:buClr>
                <a:srgbClr val="000000"/>
              </a:buClr>
              <a:buSzPts val="2400"/>
              <a:buFont typeface="Times New Roman"/>
              <a:buAutoNum type="arabicPeriod"/>
            </a:pPr>
            <a:r>
              <a:rPr b="0" i="0" lang="en-IN" sz="2400" u="none" cap="none" strike="noStrike">
                <a:solidFill>
                  <a:srgbClr val="000000"/>
                </a:solidFill>
                <a:latin typeface="Times New Roman"/>
                <a:ea typeface="Times New Roman"/>
                <a:cs typeface="Times New Roman"/>
                <a:sym typeface="Times New Roman"/>
              </a:rPr>
              <a:t>Stumbleupon has now moved to Mix. It happened on Aug 1, 2017. It’s owner is Garrett Camp</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grpSp>
        <p:nvGrpSpPr>
          <p:cNvPr id="372" name="Google Shape;372;p46"/>
          <p:cNvGrpSpPr/>
          <p:nvPr/>
        </p:nvGrpSpPr>
        <p:grpSpPr>
          <a:xfrm>
            <a:off x="838200" y="368318"/>
            <a:ext cx="10515600" cy="1319175"/>
            <a:chOff x="0" y="3193"/>
            <a:chExt cx="10515600" cy="1319175"/>
          </a:xfrm>
        </p:grpSpPr>
        <p:sp>
          <p:nvSpPr>
            <p:cNvPr id="373" name="Google Shape;373;p46"/>
            <p:cNvSpPr/>
            <p:nvPr/>
          </p:nvSpPr>
          <p:spPr>
            <a:xfrm>
              <a:off x="0" y="3193"/>
              <a:ext cx="10515600" cy="1319175"/>
            </a:xfrm>
            <a:prstGeom prst="roundRect">
              <a:avLst>
                <a:gd fmla="val 16667" name="adj"/>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6"/>
            <p:cNvSpPr txBox="1"/>
            <p:nvPr/>
          </p:nvSpPr>
          <p:spPr>
            <a:xfrm>
              <a:off x="64397" y="67590"/>
              <a:ext cx="10386806"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100000"/>
                </a:lnSpc>
                <a:spcBef>
                  <a:spcPts val="0"/>
                </a:spcBef>
                <a:spcAft>
                  <a:spcPts val="0"/>
                </a:spcAft>
                <a:buClr>
                  <a:schemeClr val="lt1"/>
                </a:buClr>
                <a:buSzPts val="5500"/>
                <a:buFont typeface="Calibri"/>
                <a:buNone/>
              </a:pPr>
              <a:r>
                <a:rPr b="0" i="0" lang="en-IN" sz="4800" u="none" cap="none" strike="noStrike">
                  <a:solidFill>
                    <a:srgbClr val="000000"/>
                  </a:solidFill>
                  <a:latin typeface="Times New Roman"/>
                  <a:ea typeface="Times New Roman"/>
                  <a:cs typeface="Times New Roman"/>
                  <a:sym typeface="Times New Roman"/>
                </a:rPr>
                <a:t>Collaborative filtering </a:t>
              </a:r>
              <a:endParaRPr b="0" i="0" sz="4800" u="none" cap="none" strike="noStrike">
                <a:solidFill>
                  <a:srgbClr val="000000"/>
                </a:solidFill>
                <a:latin typeface="Times New Roman"/>
                <a:ea typeface="Times New Roman"/>
                <a:cs typeface="Times New Roman"/>
                <a:sym typeface="Times New Roman"/>
              </a:endParaRPr>
            </a:p>
          </p:txBody>
        </p:sp>
      </p:grpSp>
      <p:grpSp>
        <p:nvGrpSpPr>
          <p:cNvPr id="375" name="Google Shape;375;p46"/>
          <p:cNvGrpSpPr/>
          <p:nvPr/>
        </p:nvGrpSpPr>
        <p:grpSpPr>
          <a:xfrm>
            <a:off x="838200" y="1898173"/>
            <a:ext cx="10515600" cy="4206240"/>
            <a:chOff x="0" y="72548"/>
            <a:chExt cx="10515600" cy="4206240"/>
          </a:xfrm>
        </p:grpSpPr>
        <p:sp>
          <p:nvSpPr>
            <p:cNvPr id="376" name="Google Shape;376;p46"/>
            <p:cNvSpPr/>
            <p:nvPr/>
          </p:nvSpPr>
          <p:spPr>
            <a:xfrm>
              <a:off x="0" y="72548"/>
              <a:ext cx="10515600" cy="4206240"/>
            </a:xfrm>
            <a:prstGeom prst="chevron">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6"/>
            <p:cNvSpPr txBox="1"/>
            <p:nvPr/>
          </p:nvSpPr>
          <p:spPr>
            <a:xfrm>
              <a:off x="2103120" y="72548"/>
              <a:ext cx="6309360" cy="4206240"/>
            </a:xfrm>
            <a:prstGeom prst="rect">
              <a:avLst/>
            </a:prstGeom>
            <a:noFill/>
            <a:ln>
              <a:noFill/>
            </a:ln>
          </p:spPr>
          <p:txBody>
            <a:bodyPr anchorCtr="0" anchor="ctr" bIns="23475" lIns="46975" spcFirstLastPara="1" rIns="0" wrap="square" tIns="23475">
              <a:noAutofit/>
            </a:bodyPr>
            <a:lstStyle/>
            <a:p>
              <a:pPr indent="0" lvl="0" marL="0" marR="0" rtl="0" algn="ctr">
                <a:lnSpc>
                  <a:spcPct val="90000"/>
                </a:lnSpc>
                <a:spcBef>
                  <a:spcPts val="0"/>
                </a:spcBef>
                <a:spcAft>
                  <a:spcPts val="0"/>
                </a:spcAft>
                <a:buClr>
                  <a:schemeClr val="lt1"/>
                </a:buClr>
                <a:buSzPts val="3700"/>
                <a:buFont typeface="Calibri"/>
                <a:buNone/>
              </a:pPr>
              <a:r>
                <a:rPr b="0" i="0" lang="en-IN" sz="3700" u="none" cap="none" strike="noStrike">
                  <a:solidFill>
                    <a:schemeClr val="lt1"/>
                  </a:solidFill>
                  <a:latin typeface="Calibri"/>
                  <a:ea typeface="Calibri"/>
                  <a:cs typeface="Calibri"/>
                  <a:sym typeface="Calibri"/>
                </a:rPr>
                <a:t>StumbleUpon uses collaborative filtering (an automated process combining human opinions with machine learning of personal preference) to create virtual communities of like-minded Web surfers.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What is Collaborative Filtering?</a:t>
            </a:r>
            <a:endParaRPr/>
          </a:p>
        </p:txBody>
      </p:sp>
      <p:sp>
        <p:nvSpPr>
          <p:cNvPr id="383" name="Google Shape;383;p47"/>
          <p:cNvSpPr txBox="1"/>
          <p:nvPr>
            <p:ph idx="1" type="body"/>
          </p:nvPr>
        </p:nvSpPr>
        <p:spPr>
          <a:xfrm>
            <a:off x="720000" y="1800000"/>
            <a:ext cx="10515600" cy="4351200"/>
          </a:xfrm>
          <a:prstGeom prst="rect">
            <a:avLst/>
          </a:prstGeom>
          <a:noFill/>
          <a:ln>
            <a:noFill/>
          </a:ln>
        </p:spPr>
        <p:txBody>
          <a:bodyPr anchorCtr="0" anchor="t" bIns="91425" lIns="91425" spcFirstLastPara="1" rIns="91425" wrap="square" tIns="3600">
            <a:noAutofit/>
          </a:bodyPr>
          <a:lstStyle/>
          <a:p>
            <a:pPr indent="0" lvl="0" marL="0" rtl="0" algn="l">
              <a:lnSpc>
                <a:spcPct val="90000"/>
              </a:lnSpc>
              <a:spcBef>
                <a:spcPts val="1000"/>
              </a:spcBef>
              <a:spcAft>
                <a:spcPts val="0"/>
              </a:spcAft>
              <a:buSzPts val="1800"/>
              <a:buNone/>
            </a:pPr>
            <a:r>
              <a:t/>
            </a:r>
            <a:endParaRPr sz="2000">
              <a:solidFill>
                <a:srgbClr val="000000"/>
              </a:solidFill>
              <a:latin typeface="Calibri"/>
              <a:ea typeface="Calibri"/>
              <a:cs typeface="Calibri"/>
              <a:sym typeface="Calibri"/>
            </a:endParaRPr>
          </a:p>
          <a:p>
            <a:pPr indent="-381000" lvl="0" marL="457200" rtl="0" algn="l">
              <a:lnSpc>
                <a:spcPct val="90000"/>
              </a:lnSpc>
              <a:spcBef>
                <a:spcPts val="2100"/>
              </a:spcBef>
              <a:spcAft>
                <a:spcPts val="0"/>
              </a:spcAft>
              <a:buClr>
                <a:srgbClr val="000000"/>
              </a:buClr>
              <a:buSzPts val="2400"/>
              <a:buFont typeface="Calibri"/>
              <a:buAutoNum type="arabicPeriod"/>
            </a:pPr>
            <a:r>
              <a:rPr lang="en-IN" sz="2400">
                <a:solidFill>
                  <a:srgbClr val="000000"/>
                </a:solidFill>
                <a:latin typeface="Calibri"/>
                <a:ea typeface="Calibri"/>
                <a:cs typeface="Calibri"/>
                <a:sym typeface="Calibri"/>
              </a:rPr>
              <a:t>Collaborative filtering is the process of filtering for information or patterns using techniques involving collaboration among multiple agents, viewpoints, data sources, etc. It is a method of making automatic predictions (filtering) about the interests of a user by collecting preferences or</a:t>
            </a:r>
            <a:r>
              <a:rPr lang="en-IN" sz="2400">
                <a:solidFill>
                  <a:schemeClr val="hlink"/>
                </a:solidFill>
                <a:uFill>
                  <a:noFill/>
                </a:uFill>
                <a:latin typeface="Calibri"/>
                <a:ea typeface="Calibri"/>
                <a:cs typeface="Calibri"/>
                <a:sym typeface="Calibri"/>
                <a:hlinkClick r:id="rId3"/>
              </a:rPr>
              <a:t> </a:t>
            </a:r>
            <a:r>
              <a:rPr lang="en-IN" sz="2400">
                <a:solidFill>
                  <a:srgbClr val="000000"/>
                </a:solidFill>
                <a:latin typeface="Calibri"/>
                <a:ea typeface="Calibri"/>
                <a:cs typeface="Calibri"/>
                <a:sym typeface="Calibri"/>
              </a:rPr>
              <a:t>taste information from many users.</a:t>
            </a:r>
            <a:endParaRPr sz="2400">
              <a:solidFill>
                <a:srgbClr val="000000"/>
              </a:solidFill>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IN" sz="2400">
                <a:solidFill>
                  <a:srgbClr val="000000"/>
                </a:solidFill>
                <a:latin typeface="Calibri"/>
                <a:ea typeface="Calibri"/>
                <a:cs typeface="Calibri"/>
                <a:sym typeface="Calibri"/>
              </a:rPr>
              <a:t>The underlying assumption of the collaborative filtering approach is that if a person </a:t>
            </a:r>
            <a:r>
              <a:rPr i="1" lang="en-IN" sz="2400">
                <a:solidFill>
                  <a:srgbClr val="000000"/>
                </a:solidFill>
                <a:latin typeface="Calibri"/>
                <a:ea typeface="Calibri"/>
                <a:cs typeface="Calibri"/>
                <a:sym typeface="Calibri"/>
              </a:rPr>
              <a:t>A</a:t>
            </a:r>
            <a:r>
              <a:rPr lang="en-IN" sz="2400">
                <a:solidFill>
                  <a:srgbClr val="000000"/>
                </a:solidFill>
                <a:latin typeface="Calibri"/>
                <a:ea typeface="Calibri"/>
                <a:cs typeface="Calibri"/>
                <a:sym typeface="Calibri"/>
              </a:rPr>
              <a:t> has the same opinion as a person </a:t>
            </a:r>
            <a:r>
              <a:rPr i="1" lang="en-IN" sz="2400">
                <a:solidFill>
                  <a:srgbClr val="000000"/>
                </a:solidFill>
                <a:latin typeface="Calibri"/>
                <a:ea typeface="Calibri"/>
                <a:cs typeface="Calibri"/>
                <a:sym typeface="Calibri"/>
              </a:rPr>
              <a:t>B</a:t>
            </a:r>
            <a:r>
              <a:rPr lang="en-IN" sz="2400">
                <a:solidFill>
                  <a:srgbClr val="000000"/>
                </a:solidFill>
                <a:latin typeface="Calibri"/>
                <a:ea typeface="Calibri"/>
                <a:cs typeface="Calibri"/>
                <a:sym typeface="Calibri"/>
              </a:rPr>
              <a:t> on an issue, A is more likely to have B's opinion on a different issue than that of a randomly chosen person</a:t>
            </a:r>
            <a:endParaRPr sz="240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8"/>
          <p:cNvSpPr txBox="1"/>
          <p:nvPr>
            <p:ph idx="1" type="body"/>
          </p:nvPr>
        </p:nvSpPr>
        <p:spPr>
          <a:xfrm>
            <a:off x="838800" y="164850"/>
            <a:ext cx="10515600" cy="649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sz="2200">
                <a:solidFill>
                  <a:srgbClr val="000000"/>
                </a:solidFill>
                <a:latin typeface="Calibri"/>
                <a:ea typeface="Calibri"/>
                <a:cs typeface="Calibri"/>
                <a:sym typeface="Calibri"/>
              </a:rPr>
              <a:t>3.    </a:t>
            </a:r>
            <a:r>
              <a:rPr b="1" lang="en-IN" sz="2200">
                <a:solidFill>
                  <a:srgbClr val="000000"/>
                </a:solidFill>
                <a:latin typeface="Calibri"/>
                <a:ea typeface="Calibri"/>
                <a:cs typeface="Calibri"/>
                <a:sym typeface="Calibri"/>
              </a:rPr>
              <a:t>Workflow of a collaborative filtering system is:-</a:t>
            </a:r>
            <a:endParaRPr b="1" sz="2200">
              <a:solidFill>
                <a:srgbClr val="000000"/>
              </a:solidFill>
              <a:latin typeface="Calibri"/>
              <a:ea typeface="Calibri"/>
              <a:cs typeface="Calibri"/>
              <a:sym typeface="Calibri"/>
            </a:endParaRPr>
          </a:p>
          <a:p>
            <a:pPr indent="-368300" lvl="0" marL="457200" rtl="0" algn="l">
              <a:lnSpc>
                <a:spcPct val="90000"/>
              </a:lnSpc>
              <a:spcBef>
                <a:spcPts val="2100"/>
              </a:spcBef>
              <a:spcAft>
                <a:spcPts val="0"/>
              </a:spcAft>
              <a:buClr>
                <a:srgbClr val="000000"/>
              </a:buClr>
              <a:buSzPts val="2200"/>
              <a:buFont typeface="Calibri"/>
              <a:buChar char="●"/>
            </a:pPr>
            <a:r>
              <a:rPr lang="en-IN" sz="2200">
                <a:solidFill>
                  <a:srgbClr val="000000"/>
                </a:solidFill>
                <a:latin typeface="Calibri"/>
                <a:ea typeface="Calibri"/>
                <a:cs typeface="Calibri"/>
                <a:sym typeface="Calibri"/>
              </a:rPr>
              <a:t>A user expresses his or her preferences by rating items of the system. These ratings can be viewed as an approximate representation of the user's interest in the corresponding domain.</a:t>
            </a:r>
            <a:endParaRPr sz="2200">
              <a:solidFill>
                <a:srgbClr val="000000"/>
              </a:solidFill>
              <a:latin typeface="Calibri"/>
              <a:ea typeface="Calibri"/>
              <a:cs typeface="Calibri"/>
              <a:sym typeface="Calibri"/>
            </a:endParaRPr>
          </a:p>
          <a:p>
            <a:pPr indent="-368300" lvl="0" marL="457200" rtl="0" algn="l">
              <a:lnSpc>
                <a:spcPct val="90000"/>
              </a:lnSpc>
              <a:spcBef>
                <a:spcPts val="0"/>
              </a:spcBef>
              <a:spcAft>
                <a:spcPts val="0"/>
              </a:spcAft>
              <a:buClr>
                <a:srgbClr val="000000"/>
              </a:buClr>
              <a:buSzPts val="2200"/>
              <a:buFont typeface="Calibri"/>
              <a:buChar char="●"/>
            </a:pPr>
            <a:r>
              <a:rPr lang="en-IN" sz="2200">
                <a:solidFill>
                  <a:srgbClr val="000000"/>
                </a:solidFill>
                <a:latin typeface="Calibri"/>
                <a:ea typeface="Calibri"/>
                <a:cs typeface="Calibri"/>
                <a:sym typeface="Calibri"/>
              </a:rPr>
              <a:t>The system matches this user's ratings against other users' and finds the people with most "similar" tastes.</a:t>
            </a:r>
            <a:endParaRPr sz="2200">
              <a:solidFill>
                <a:srgbClr val="000000"/>
              </a:solidFill>
              <a:latin typeface="Calibri"/>
              <a:ea typeface="Calibri"/>
              <a:cs typeface="Calibri"/>
              <a:sym typeface="Calibri"/>
            </a:endParaRPr>
          </a:p>
          <a:p>
            <a:pPr indent="-368300" lvl="0" marL="457200" rtl="0" algn="l">
              <a:lnSpc>
                <a:spcPct val="90000"/>
              </a:lnSpc>
              <a:spcBef>
                <a:spcPts val="0"/>
              </a:spcBef>
              <a:spcAft>
                <a:spcPts val="0"/>
              </a:spcAft>
              <a:buClr>
                <a:srgbClr val="000000"/>
              </a:buClr>
              <a:buSzPts val="2200"/>
              <a:buFont typeface="Calibri"/>
              <a:buChar char="●"/>
            </a:pPr>
            <a:r>
              <a:rPr lang="en-IN" sz="2200">
                <a:solidFill>
                  <a:srgbClr val="000000"/>
                </a:solidFill>
                <a:latin typeface="Calibri"/>
                <a:ea typeface="Calibri"/>
                <a:cs typeface="Calibri"/>
                <a:sym typeface="Calibri"/>
              </a:rPr>
              <a:t>With similar users, the system recommends items that the similar users have rated highly but not yet being rated by this user.</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b="1" lang="en-IN" sz="2200">
                <a:solidFill>
                  <a:srgbClr val="000000"/>
                </a:solidFill>
                <a:latin typeface="Calibri"/>
                <a:ea typeface="Calibri"/>
                <a:cs typeface="Calibri"/>
                <a:sym typeface="Calibri"/>
              </a:rPr>
              <a:t>2 main types of CF are : </a:t>
            </a:r>
            <a:endParaRPr b="1" sz="22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(a) Memory Based Model : </a:t>
            </a:r>
            <a:endParaRPr sz="22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Examples of this approach are neighbourhood-based CF and   item-based/user-based top-N recommendation</a:t>
            </a:r>
            <a:endParaRPr sz="22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Similarity computation between items or users is calculated using Multiple measures, such as</a:t>
            </a:r>
            <a:r>
              <a:rPr lang="en-IN" sz="2200">
                <a:solidFill>
                  <a:schemeClr val="hlink"/>
                </a:solidFill>
                <a:uFill>
                  <a:noFill/>
                </a:uFill>
                <a:latin typeface="Calibri"/>
                <a:ea typeface="Calibri"/>
                <a:cs typeface="Calibri"/>
                <a:sym typeface="Calibri"/>
                <a:hlinkClick r:id="rId3"/>
              </a:rPr>
              <a:t> </a:t>
            </a:r>
            <a:r>
              <a:rPr b="1" lang="en-IN" sz="2200">
                <a:solidFill>
                  <a:srgbClr val="000000"/>
                </a:solidFill>
                <a:latin typeface="Calibri"/>
                <a:ea typeface="Calibri"/>
                <a:cs typeface="Calibri"/>
                <a:sym typeface="Calibri"/>
              </a:rPr>
              <a:t>pearson correlation</a:t>
            </a:r>
            <a:r>
              <a:rPr lang="en-IN" sz="2200">
                <a:solidFill>
                  <a:srgbClr val="000000"/>
                </a:solidFill>
                <a:latin typeface="Calibri"/>
                <a:ea typeface="Calibri"/>
                <a:cs typeface="Calibri"/>
                <a:sym typeface="Calibri"/>
              </a:rPr>
              <a:t> and </a:t>
            </a:r>
            <a:r>
              <a:rPr b="1" lang="en-IN" sz="2200">
                <a:solidFill>
                  <a:srgbClr val="000000"/>
                </a:solidFill>
                <a:latin typeface="Calibri"/>
                <a:ea typeface="Calibri"/>
                <a:cs typeface="Calibri"/>
                <a:sym typeface="Calibri"/>
              </a:rPr>
              <a:t>cosine similarity </a:t>
            </a:r>
            <a:r>
              <a:rPr lang="en-IN" sz="2200">
                <a:solidFill>
                  <a:srgbClr val="000000"/>
                </a:solidFill>
                <a:latin typeface="Calibri"/>
                <a:ea typeface="Calibri"/>
                <a:cs typeface="Calibri"/>
                <a:sym typeface="Calibri"/>
              </a:rPr>
              <a:t>based similarity.. </a:t>
            </a:r>
            <a:endParaRPr sz="2200">
              <a:solidFill>
                <a:srgbClr val="000000"/>
              </a:solidFill>
              <a:latin typeface="Calibri"/>
              <a:ea typeface="Calibri"/>
              <a:cs typeface="Calibri"/>
              <a:sym typeface="Calibri"/>
            </a:endParaRPr>
          </a:p>
          <a:p>
            <a:pPr indent="457200" lvl="0" marL="457200" rtl="0" algn="l">
              <a:lnSpc>
                <a:spcPct val="90000"/>
              </a:lnSpc>
              <a:spcBef>
                <a:spcPts val="2100"/>
              </a:spcBef>
              <a:spcAft>
                <a:spcPts val="0"/>
              </a:spcAft>
              <a:buSzPts val="1800"/>
              <a:buNone/>
            </a:pPr>
            <a:r>
              <a:t/>
            </a:r>
            <a:endParaRPr sz="18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1800"/>
              <a:buNone/>
            </a:pPr>
            <a:r>
              <a:t/>
            </a:r>
            <a:endParaRPr sz="20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1800"/>
              <a:buNone/>
            </a:pPr>
            <a:r>
              <a:rPr lang="en-IN" sz="2400">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2100"/>
              </a:spcAft>
              <a:buSzPts val="1800"/>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9"/>
          <p:cNvSpPr txBox="1"/>
          <p:nvPr>
            <p:ph idx="1" type="body"/>
          </p:nvPr>
        </p:nvSpPr>
        <p:spPr>
          <a:xfrm>
            <a:off x="838200" y="164850"/>
            <a:ext cx="10515600" cy="601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a:t>  </a:t>
            </a:r>
            <a:r>
              <a:rPr lang="en-IN" sz="2200">
                <a:solidFill>
                  <a:srgbClr val="000000"/>
                </a:solidFill>
                <a:latin typeface="Calibri"/>
                <a:ea typeface="Calibri"/>
                <a:cs typeface="Calibri"/>
                <a:sym typeface="Calibri"/>
              </a:rPr>
              <a:t>The k most similar users to an active user are found then their corresponding user-item matrices are aggregated to identify the set of items to be recommended. Example Nearest Neighbourhood method</a:t>
            </a:r>
            <a:endParaRPr sz="2200">
              <a:solidFill>
                <a:srgbClr val="000000"/>
              </a:solidFill>
              <a:latin typeface="Calibri"/>
              <a:ea typeface="Calibri"/>
              <a:cs typeface="Calibri"/>
              <a:sym typeface="Calibri"/>
            </a:endParaRPr>
          </a:p>
          <a:p>
            <a:pPr indent="457200" lvl="0" marL="0" rtl="0" algn="l">
              <a:lnSpc>
                <a:spcPct val="90000"/>
              </a:lnSpc>
              <a:spcBef>
                <a:spcPts val="2100"/>
              </a:spcBef>
              <a:spcAft>
                <a:spcPts val="0"/>
              </a:spcAft>
              <a:buSzPts val="1800"/>
              <a:buNone/>
            </a:pPr>
            <a:r>
              <a:rPr b="1" lang="en-IN"/>
              <a:t>(</a:t>
            </a:r>
            <a:r>
              <a:rPr b="1" lang="en-IN" sz="2400">
                <a:latin typeface="Calibri"/>
                <a:ea typeface="Calibri"/>
                <a:cs typeface="Calibri"/>
                <a:sym typeface="Calibri"/>
              </a:rPr>
              <a:t>b</a:t>
            </a:r>
            <a:r>
              <a:rPr b="1" lang="en-IN"/>
              <a:t>) </a:t>
            </a:r>
            <a:r>
              <a:rPr b="1" lang="en-IN" sz="2400">
                <a:latin typeface="Calibri"/>
                <a:ea typeface="Calibri"/>
                <a:cs typeface="Calibri"/>
                <a:sym typeface="Calibri"/>
              </a:rPr>
              <a:t>Model Based Model</a:t>
            </a:r>
            <a:endParaRPr b="1" sz="2400">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400">
                <a:latin typeface="Calibri"/>
                <a:ea typeface="Calibri"/>
                <a:cs typeface="Calibri"/>
                <a:sym typeface="Calibri"/>
              </a:rPr>
              <a:t>			</a:t>
            </a:r>
            <a:r>
              <a:rPr lang="en-IN" sz="2200">
                <a:solidFill>
                  <a:srgbClr val="000000"/>
                </a:solidFill>
                <a:latin typeface="Calibri"/>
                <a:ea typeface="Calibri"/>
                <a:cs typeface="Calibri"/>
                <a:sym typeface="Calibri"/>
              </a:rPr>
              <a:t>Many model-based CF algorithms like Bayesian networks, clustering models, latent semantic models such as singular value decomposition, probabilistic latent semantic analysis, multiple multiplicative factor, latent Dirichlet allocation and Markov decision process based models</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		In this approach, dimensionality reduction methods are mostly being used as complementary technique to improve robustness and accuracy of memory-based approach. In this sense, methods like singular value decomposition, principle component analysis, known as latent factor models, compress user-item matrix into a low-dimensional representation in terms of latent factors</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2100"/>
              </a:spcAft>
              <a:buSzPts val="1800"/>
              <a:buNone/>
            </a:pPr>
            <a:r>
              <a:t/>
            </a:r>
            <a:endParaRPr sz="2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838200" y="1907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StumbleUpon Working </a:t>
            </a:r>
            <a:endParaRPr/>
          </a:p>
        </p:txBody>
      </p:sp>
      <p:sp>
        <p:nvSpPr>
          <p:cNvPr id="399" name="Google Shape;399;p50"/>
          <p:cNvSpPr txBox="1"/>
          <p:nvPr>
            <p:ph idx="1" type="body"/>
          </p:nvPr>
        </p:nvSpPr>
        <p:spPr>
          <a:xfrm>
            <a:off x="838200" y="1271625"/>
            <a:ext cx="10515600" cy="5337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sz="2400">
                <a:solidFill>
                  <a:srgbClr val="000000"/>
                </a:solidFill>
                <a:latin typeface="Calibri"/>
                <a:ea typeface="Calibri"/>
                <a:cs typeface="Calibri"/>
                <a:sym typeface="Calibri"/>
              </a:rPr>
              <a:t>StumbleUpon works as a “Single Action Personalized Recommendation” system.</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Client  system sends to the  server system the client identifier,the  URL  referencing the currently displayed content and the indicated rating just by mouse clicking.</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Server systems incorporate into  their recommendation calculations user-specific information such as user preferences, demographic data, content rating history, and content-specific information Such as Subject matter,content quality,complexity of language, and general aesthetics.</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200">
                <a:solidFill>
                  <a:srgbClr val="000000"/>
                </a:solidFill>
                <a:latin typeface="Calibri"/>
                <a:ea typeface="Calibri"/>
                <a:cs typeface="Calibri"/>
                <a:sym typeface="Calibri"/>
              </a:rPr>
              <a:t>The  database  of  content  from  which  recommendations  are  chosen  is  itself  built  from  content  recommended  to  the  system  by  users.Once  the  content  to  recommend  has  been  chosen,  the  server  system  determines  the  URL(s)  which  refer  to  that  Recommended  Content. The  server  instructs  the  browser  to  retrieve  and  display  the  content  recommended  by  the  server  system,  referenced  by  the  URL.</a:t>
            </a:r>
            <a:endParaRPr sz="22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400">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2100"/>
              </a:spcAft>
              <a:buSzPts val="1800"/>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1"/>
          <p:cNvSpPr txBox="1"/>
          <p:nvPr>
            <p:ph idx="1" type="body"/>
          </p:nvPr>
        </p:nvSpPr>
        <p:spPr>
          <a:xfrm>
            <a:off x="838200" y="667600"/>
            <a:ext cx="10515600" cy="519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sz="2400">
                <a:solidFill>
                  <a:srgbClr val="000000"/>
                </a:solidFill>
                <a:latin typeface="Calibri"/>
                <a:ea typeface="Calibri"/>
                <a:cs typeface="Calibri"/>
                <a:sym typeface="Calibri"/>
              </a:rPr>
              <a:t>Recommended  content  is  associated  with  indexing  information,  the  form  of  which  may  be  dictated  by  the  personalization  Software  or  Supporting  applications.The  server  stores  the  recommendation  in  the  Recommended  Content  Data  Database.  The  server  also  stores  the  rating  in  the  Rating  Database.</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400">
                <a:solidFill>
                  <a:srgbClr val="000000"/>
                </a:solidFill>
                <a:latin typeface="Calibri"/>
                <a:ea typeface="Calibri"/>
                <a:cs typeface="Calibri"/>
                <a:sym typeface="Calibri"/>
              </a:rPr>
              <a:t>Given System,  has  a  dual-recommendation  nature  whereby  users  recommend  content  to  the  server  system,  and  the  server  system,  through  personalization  calculations,  recommends  that  same.</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0"/>
              </a:spcAft>
              <a:buSzPts val="1800"/>
              <a:buNone/>
            </a:pPr>
            <a:r>
              <a:rPr lang="en-IN" sz="2400">
                <a:solidFill>
                  <a:srgbClr val="000000"/>
                </a:solidFill>
                <a:latin typeface="Calibri"/>
                <a:ea typeface="Calibri"/>
                <a:cs typeface="Calibri"/>
                <a:sym typeface="Calibri"/>
              </a:rPr>
              <a:t>Concrete information on how StumbleUpon’s collaborative filtering system actually works is scarce (and probably proprietary). However, the user Doug on</a:t>
            </a:r>
            <a:r>
              <a:rPr lang="en-IN" sz="2400">
                <a:solidFill>
                  <a:schemeClr val="hlink"/>
                </a:solidFill>
                <a:uFill>
                  <a:noFill/>
                </a:uFill>
                <a:latin typeface="Calibri"/>
                <a:ea typeface="Calibri"/>
                <a:cs typeface="Calibri"/>
                <a:sym typeface="Calibri"/>
                <a:hlinkClick r:id="rId3"/>
              </a:rPr>
              <a:t> </a:t>
            </a:r>
            <a:r>
              <a:rPr b="1" lang="en-IN" sz="2400" u="sng">
                <a:solidFill>
                  <a:schemeClr val="hlink"/>
                </a:solidFill>
                <a:latin typeface="Calibri"/>
                <a:ea typeface="Calibri"/>
                <a:cs typeface="Calibri"/>
                <a:sym typeface="Calibri"/>
                <a:hlinkClick r:id="rId4"/>
              </a:rPr>
              <a:t>this StackOverflow page</a:t>
            </a:r>
            <a:r>
              <a:rPr lang="en-IN" sz="2400">
                <a:solidFill>
                  <a:srgbClr val="000000"/>
                </a:solidFill>
                <a:latin typeface="Calibri"/>
                <a:ea typeface="Calibri"/>
                <a:cs typeface="Calibri"/>
                <a:sym typeface="Calibri"/>
              </a:rPr>
              <a:t> provides a helpful theory</a:t>
            </a:r>
            <a:endParaRPr sz="2400">
              <a:solidFill>
                <a:srgbClr val="000000"/>
              </a:solidFill>
              <a:latin typeface="Calibri"/>
              <a:ea typeface="Calibri"/>
              <a:cs typeface="Calibri"/>
              <a:sym typeface="Calibri"/>
            </a:endParaRPr>
          </a:p>
          <a:p>
            <a:pPr indent="0" lvl="0" marL="0" rtl="0" algn="l">
              <a:lnSpc>
                <a:spcPct val="90000"/>
              </a:lnSpc>
              <a:spcBef>
                <a:spcPts val="2100"/>
              </a:spcBef>
              <a:spcAft>
                <a:spcPts val="2100"/>
              </a:spcAft>
              <a:buSzPts val="1800"/>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2"/>
          <p:cNvSpPr txBox="1"/>
          <p:nvPr>
            <p:ph idx="1" type="body"/>
          </p:nvPr>
        </p:nvSpPr>
        <p:spPr>
          <a:xfrm>
            <a:off x="838200" y="884925"/>
            <a:ext cx="10515600" cy="5124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sz="2400">
                <a:solidFill>
                  <a:srgbClr val="000000"/>
                </a:solidFill>
                <a:latin typeface="Calibri"/>
                <a:ea typeface="Calibri"/>
                <a:cs typeface="Calibri"/>
                <a:sym typeface="Calibri"/>
              </a:rPr>
              <a:t>In Doug’s diagram below, pink ovals are data sources, and blue rectangles are predictive algorithms.</a:t>
            </a:r>
            <a:endParaRPr sz="2400">
              <a:solidFill>
                <a:srgbClr val="000000"/>
              </a:solidFill>
              <a:latin typeface="Calibri"/>
              <a:ea typeface="Calibri"/>
              <a:cs typeface="Calibri"/>
              <a:sym typeface="Calibri"/>
            </a:endParaRPr>
          </a:p>
          <a:p>
            <a:pPr indent="-381000" lvl="0" marL="457200" rtl="0" algn="l">
              <a:lnSpc>
                <a:spcPct val="115000"/>
              </a:lnSpc>
              <a:spcBef>
                <a:spcPts val="210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StumbleUpon has </a:t>
            </a:r>
            <a:r>
              <a:rPr b="1" lang="en-IN" sz="2400">
                <a:solidFill>
                  <a:srgbClr val="000000"/>
                </a:solidFill>
                <a:latin typeface="Calibri"/>
                <a:ea typeface="Calibri"/>
                <a:cs typeface="Calibri"/>
                <a:sym typeface="Calibri"/>
              </a:rPr>
              <a:t>three sources of data</a:t>
            </a:r>
            <a:r>
              <a:rPr lang="en-IN" sz="2400">
                <a:solidFill>
                  <a:srgbClr val="000000"/>
                </a:solidFill>
                <a:latin typeface="Calibri"/>
                <a:ea typeface="Calibri"/>
                <a:cs typeface="Calibri"/>
                <a:sym typeface="Calibri"/>
              </a:rPr>
              <a:t>: (1) pages tagged with user-selected interests, (2) pages liked by friends, and (3) pages like by similar users.</a:t>
            </a:r>
            <a:endParaRPr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User ratings in the form of page likes and dislikes train a </a:t>
            </a:r>
            <a:r>
              <a:rPr b="1" lang="en-IN" sz="2400">
                <a:solidFill>
                  <a:srgbClr val="000000"/>
                </a:solidFill>
                <a:latin typeface="Calibri"/>
                <a:ea typeface="Calibri"/>
                <a:cs typeface="Calibri"/>
                <a:sym typeface="Calibri"/>
              </a:rPr>
              <a:t>supervised classifier model</a:t>
            </a:r>
            <a:r>
              <a:rPr lang="en-IN" sz="2400">
                <a:solidFill>
                  <a:srgbClr val="000000"/>
                </a:solidFill>
                <a:latin typeface="Calibri"/>
                <a:ea typeface="Calibri"/>
                <a:cs typeface="Calibri"/>
                <a:sym typeface="Calibri"/>
              </a:rPr>
              <a:t> that categorizes pages by topic.</a:t>
            </a:r>
            <a:endParaRPr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Arial"/>
              <a:buChar char="●"/>
            </a:pPr>
            <a:r>
              <a:rPr lang="en-IN" sz="2400">
                <a:solidFill>
                  <a:srgbClr val="000000"/>
                </a:solidFill>
                <a:latin typeface="Calibri"/>
                <a:ea typeface="Calibri"/>
                <a:cs typeface="Calibri"/>
                <a:sym typeface="Calibri"/>
              </a:rPr>
              <a:t>User ratings also train an </a:t>
            </a:r>
            <a:r>
              <a:rPr b="1" lang="en-IN" sz="2400">
                <a:solidFill>
                  <a:srgbClr val="000000"/>
                </a:solidFill>
                <a:latin typeface="Calibri"/>
                <a:ea typeface="Calibri"/>
                <a:cs typeface="Calibri"/>
                <a:sym typeface="Calibri"/>
              </a:rPr>
              <a:t>unsupervised clustering model</a:t>
            </a:r>
            <a:r>
              <a:rPr lang="en-IN" sz="2400">
                <a:solidFill>
                  <a:srgbClr val="000000"/>
                </a:solidFill>
                <a:latin typeface="Calibri"/>
                <a:ea typeface="Calibri"/>
                <a:cs typeface="Calibri"/>
                <a:sym typeface="Calibri"/>
              </a:rPr>
              <a:t>, which groups users by similarity of likes and dislikes.</a:t>
            </a:r>
            <a:endParaRPr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lang="en-IN" sz="2400">
                <a:solidFill>
                  <a:srgbClr val="000000"/>
                </a:solidFill>
                <a:latin typeface="Calibri"/>
                <a:ea typeface="Calibri"/>
                <a:cs typeface="Calibri"/>
                <a:sym typeface="Calibri"/>
              </a:rPr>
              <a:t>These two algorithms, along with pages liked by the user’s friends, create sources of data that feed into a recommendation engine, which then provides users with content.</a:t>
            </a:r>
            <a:endParaRPr sz="2400">
              <a:solidFill>
                <a:srgbClr val="000000"/>
              </a:solidFill>
              <a:latin typeface="Calibri"/>
              <a:ea typeface="Calibri"/>
              <a:cs typeface="Calibri"/>
              <a:sym typeface="Calibri"/>
            </a:endParaRPr>
          </a:p>
          <a:p>
            <a:pPr indent="0" lvl="0" marL="0" rtl="0" algn="l">
              <a:lnSpc>
                <a:spcPct val="90000"/>
              </a:lnSpc>
              <a:spcBef>
                <a:spcPts val="1000"/>
              </a:spcBef>
              <a:spcAft>
                <a:spcPts val="2100"/>
              </a:spcAft>
              <a:buSzPts val="1800"/>
              <a:buNone/>
            </a:pPr>
            <a:r>
              <a:t/>
            </a:r>
            <a:endParaRPr sz="2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pic>
        <p:nvPicPr>
          <p:cNvPr id="414" name="Google Shape;414;p53"/>
          <p:cNvPicPr preferRelativeResize="0"/>
          <p:nvPr/>
        </p:nvPicPr>
        <p:blipFill rotWithShape="1">
          <a:blip r:embed="rId3">
            <a:alphaModFix/>
          </a:blip>
          <a:srcRect b="0" l="0" r="0" t="0"/>
          <a:stretch/>
        </p:blipFill>
        <p:spPr>
          <a:xfrm>
            <a:off x="1013200" y="318625"/>
            <a:ext cx="10165599" cy="641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Illustration of Collaborative Filtering</a:t>
            </a:r>
            <a:endParaRPr/>
          </a:p>
        </p:txBody>
      </p:sp>
      <p:sp>
        <p:nvSpPr>
          <p:cNvPr id="420" name="Google Shape;420;p54"/>
          <p:cNvSpPr txBox="1"/>
          <p:nvPr>
            <p:ph idx="1" type="body"/>
          </p:nvPr>
        </p:nvSpPr>
        <p:spPr>
          <a:xfrm>
            <a:off x="838200" y="1825625"/>
            <a:ext cx="47940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2100"/>
              </a:spcAft>
              <a:buSzPts val="1800"/>
              <a:buNone/>
            </a:pPr>
            <a:r>
              <a:rPr lang="en-IN" sz="1800">
                <a:solidFill>
                  <a:srgbClr val="000000"/>
                </a:solidFill>
                <a:latin typeface="Calibri"/>
                <a:ea typeface="Calibri"/>
                <a:cs typeface="Calibri"/>
                <a:sym typeface="Calibri"/>
              </a:rPr>
              <a:t>This image shows an example of predicting of the user's rating using collaborative filtering. At first, people rate different items (like videos, images, games). After that, the system is making predictions about user's rating for an item, which the user hasn't rated yet. These predictions are built upon the existing ratings of other users, who have similar ratings with the active user. For instance, in our case the system has made a prediction, that the active user won't like the video.</a:t>
            </a:r>
            <a:endParaRPr sz="1800">
              <a:latin typeface="Calibri"/>
              <a:ea typeface="Calibri"/>
              <a:cs typeface="Calibri"/>
              <a:sym typeface="Calibri"/>
            </a:endParaRPr>
          </a:p>
        </p:txBody>
      </p:sp>
      <p:pic>
        <p:nvPicPr>
          <p:cNvPr id="421" name="Google Shape;421;p54"/>
          <p:cNvPicPr preferRelativeResize="0"/>
          <p:nvPr/>
        </p:nvPicPr>
        <p:blipFill rotWithShape="1">
          <a:blip r:embed="rId3">
            <a:alphaModFix/>
          </a:blip>
          <a:srcRect b="0" l="0" r="0" t="0"/>
          <a:stretch/>
        </p:blipFill>
        <p:spPr>
          <a:xfrm>
            <a:off x="5632300" y="1825625"/>
            <a:ext cx="5721500" cy="435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Problem of Automated Collaborative Filtering</a:t>
            </a:r>
            <a:endParaRPr/>
          </a:p>
        </p:txBody>
      </p:sp>
      <p:sp>
        <p:nvSpPr>
          <p:cNvPr id="427" name="Google Shape;427;p5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3000">
                <a:solidFill>
                  <a:srgbClr val="000000"/>
                </a:solidFill>
                <a:latin typeface="Calibri"/>
                <a:ea typeface="Calibri"/>
                <a:cs typeface="Calibri"/>
                <a:sym typeface="Calibri"/>
              </a:rPr>
              <a:t>In general, collaborative filtering has to cope with the possibility of manipulation. Another drawback is that a critical mass of ratings and users is required to receive useful recommendations.</a:t>
            </a:r>
            <a:endParaRPr sz="3000">
              <a:solidFill>
                <a:srgbClr val="000000"/>
              </a:solidFill>
              <a:latin typeface="Calibri"/>
              <a:ea typeface="Calibri"/>
              <a:cs typeface="Calibri"/>
              <a:sym typeface="Calibri"/>
            </a:endParaRPr>
          </a:p>
          <a:p>
            <a:pPr indent="0" lvl="0" marL="0" rtl="0" algn="l">
              <a:spcBef>
                <a:spcPts val="2100"/>
              </a:spcBef>
              <a:spcAft>
                <a:spcPts val="2100"/>
              </a:spcAft>
              <a:buNone/>
            </a:pPr>
            <a:r>
              <a:rPr lang="en-IN" sz="3000">
                <a:solidFill>
                  <a:srgbClr val="000000"/>
                </a:solidFill>
                <a:latin typeface="Calibri"/>
                <a:ea typeface="Calibri"/>
                <a:cs typeface="Calibri"/>
                <a:sym typeface="Calibri"/>
              </a:rPr>
              <a:t>Since all current search engines  and concepts for research paper  recommender  systems  focus mainly  on  one  approach (text  analysis,  citation  analysis  or  ratings),  each  concept suffers  the  disadvantages  mentioned  above.  </a:t>
            </a:r>
            <a:endParaRPr sz="30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grpSp>
        <p:nvGrpSpPr>
          <p:cNvPr id="197" name="Google Shape;197;p29"/>
          <p:cNvGrpSpPr/>
          <p:nvPr/>
        </p:nvGrpSpPr>
        <p:grpSpPr>
          <a:xfrm>
            <a:off x="838200" y="440274"/>
            <a:ext cx="10515600" cy="1175264"/>
            <a:chOff x="0" y="75149"/>
            <a:chExt cx="10515600" cy="1175264"/>
          </a:xfrm>
        </p:grpSpPr>
        <p:sp>
          <p:nvSpPr>
            <p:cNvPr id="198" name="Google Shape;198;p29"/>
            <p:cNvSpPr/>
            <p:nvPr/>
          </p:nvSpPr>
          <p:spPr>
            <a:xfrm>
              <a:off x="0" y="75149"/>
              <a:ext cx="10515600" cy="1175264"/>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9"/>
            <p:cNvSpPr txBox="1"/>
            <p:nvPr/>
          </p:nvSpPr>
          <p:spPr>
            <a:xfrm>
              <a:off x="57372" y="132521"/>
              <a:ext cx="10400856" cy="1060520"/>
            </a:xfrm>
            <a:prstGeom prst="rect">
              <a:avLst/>
            </a:prstGeom>
            <a:noFill/>
            <a:ln>
              <a:noFill/>
            </a:ln>
          </p:spPr>
          <p:txBody>
            <a:bodyPr anchorCtr="0" anchor="ctr" bIns="186675" lIns="186675" spcFirstLastPara="1" rIns="186675" wrap="square" tIns="186675">
              <a:noAutofit/>
            </a:bodyPr>
            <a:lstStyle/>
            <a:p>
              <a:pPr indent="0" lvl="0" marL="0" marR="0" rtl="0" algn="l">
                <a:lnSpc>
                  <a:spcPct val="100000"/>
                </a:lnSpc>
                <a:spcBef>
                  <a:spcPts val="0"/>
                </a:spcBef>
                <a:spcAft>
                  <a:spcPts val="0"/>
                </a:spcAft>
                <a:buClr>
                  <a:schemeClr val="lt1"/>
                </a:buClr>
                <a:buSzPts val="4900"/>
                <a:buFont typeface="Calibri"/>
                <a:buNone/>
              </a:pPr>
              <a:r>
                <a:rPr b="0" i="0" lang="en-IN" sz="4800" u="none" cap="none" strike="noStrike">
                  <a:solidFill>
                    <a:srgbClr val="000000"/>
                  </a:solidFill>
                  <a:latin typeface="Times New Roman"/>
                  <a:ea typeface="Times New Roman"/>
                  <a:cs typeface="Times New Roman"/>
                  <a:sym typeface="Times New Roman"/>
                </a:rPr>
                <a:t>How it is better than T.V or other media </a:t>
              </a:r>
              <a:endParaRPr b="0" i="0" sz="4800" u="none" cap="none" strike="noStrike">
                <a:solidFill>
                  <a:srgbClr val="000000"/>
                </a:solidFill>
                <a:latin typeface="Times New Roman"/>
                <a:ea typeface="Times New Roman"/>
                <a:cs typeface="Times New Roman"/>
                <a:sym typeface="Times New Roman"/>
              </a:endParaRPr>
            </a:p>
          </p:txBody>
        </p:sp>
      </p:grpSp>
      <p:grpSp>
        <p:nvGrpSpPr>
          <p:cNvPr id="200" name="Google Shape;200;p29"/>
          <p:cNvGrpSpPr/>
          <p:nvPr/>
        </p:nvGrpSpPr>
        <p:grpSpPr>
          <a:xfrm>
            <a:off x="2126540" y="1826803"/>
            <a:ext cx="7938920" cy="4348981"/>
            <a:chOff x="1288340" y="1178"/>
            <a:chExt cx="7938920" cy="4348981"/>
          </a:xfrm>
        </p:grpSpPr>
        <p:sp>
          <p:nvSpPr>
            <p:cNvPr id="201" name="Google Shape;201;p29"/>
            <p:cNvSpPr/>
            <p:nvPr/>
          </p:nvSpPr>
          <p:spPr>
            <a:xfrm rot="10800000">
              <a:off x="2234386" y="1178"/>
              <a:ext cx="6992874" cy="1892089"/>
            </a:xfrm>
            <a:prstGeom prst="homePlate">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9"/>
            <p:cNvSpPr txBox="1"/>
            <p:nvPr/>
          </p:nvSpPr>
          <p:spPr>
            <a:xfrm>
              <a:off x="2707407" y="1178"/>
              <a:ext cx="6519852" cy="1892089"/>
            </a:xfrm>
            <a:prstGeom prst="rect">
              <a:avLst/>
            </a:prstGeom>
            <a:noFill/>
            <a:ln>
              <a:noFill/>
            </a:ln>
          </p:spPr>
          <p:txBody>
            <a:bodyPr anchorCtr="0" anchor="ctr" bIns="64750" lIns="83435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StumbleUpon is for those times you just want the Internet to show you things. You don’t want to search, you don’t want to browse, you just want wonderful things to appear. Or maybe you feel like you’re in a rut, just hitting the same old sites over and over. If you can manage to type in “stumbleupon.com” and hit Enter, you’ve already accomplished the hard part.</a:t>
              </a:r>
              <a:endParaRPr b="0" i="0" sz="1400" u="none" cap="none" strike="noStrike">
                <a:solidFill>
                  <a:srgbClr val="000000"/>
                </a:solidFill>
                <a:latin typeface="Arial"/>
                <a:ea typeface="Arial"/>
                <a:cs typeface="Arial"/>
                <a:sym typeface="Arial"/>
              </a:endParaRPr>
            </a:p>
          </p:txBody>
        </p:sp>
        <p:sp>
          <p:nvSpPr>
            <p:cNvPr id="203" name="Google Shape;203;p29"/>
            <p:cNvSpPr/>
            <p:nvPr/>
          </p:nvSpPr>
          <p:spPr>
            <a:xfrm>
              <a:off x="1288340" y="1178"/>
              <a:ext cx="1892089" cy="1892089"/>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9"/>
            <p:cNvSpPr/>
            <p:nvPr/>
          </p:nvSpPr>
          <p:spPr>
            <a:xfrm rot="10800000">
              <a:off x="2234386" y="2458070"/>
              <a:ext cx="6992874" cy="1892089"/>
            </a:xfrm>
            <a:prstGeom prst="homePlate">
              <a:avLst>
                <a:gd fmla="val 5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9"/>
            <p:cNvSpPr txBox="1"/>
            <p:nvPr/>
          </p:nvSpPr>
          <p:spPr>
            <a:xfrm>
              <a:off x="2707407" y="2458070"/>
              <a:ext cx="6519852" cy="1892089"/>
            </a:xfrm>
            <a:prstGeom prst="rect">
              <a:avLst/>
            </a:prstGeom>
            <a:noFill/>
            <a:ln>
              <a:noFill/>
            </a:ln>
          </p:spPr>
          <p:txBody>
            <a:bodyPr anchorCtr="0" anchor="ctr" bIns="64750" lIns="83435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b="0" i="0" lang="en-IN" sz="1700" u="none" cap="none" strike="noStrike">
                  <a:solidFill>
                    <a:schemeClr val="lt1"/>
                  </a:solidFill>
                  <a:latin typeface="Calibri"/>
                  <a:ea typeface="Calibri"/>
                  <a:cs typeface="Calibri"/>
                  <a:sym typeface="Calibri"/>
                </a:rPr>
                <a:t>Or, if you’re really chilled out and not even at your desktop, you can use StumbleUpon’s mobile apps for iPhone, iPad, Android, Nook and Kindle Fire. Once you have an account, StumbleUpon can bring delightful things to whatever device you’re using.</a:t>
              </a:r>
              <a:endParaRPr b="0" i="0" sz="1400" u="none" cap="none" strike="noStrike">
                <a:solidFill>
                  <a:srgbClr val="000000"/>
                </a:solidFill>
                <a:latin typeface="Arial"/>
                <a:ea typeface="Arial"/>
                <a:cs typeface="Arial"/>
                <a:sym typeface="Arial"/>
              </a:endParaRPr>
            </a:p>
          </p:txBody>
        </p:sp>
        <p:sp>
          <p:nvSpPr>
            <p:cNvPr id="206" name="Google Shape;206;p29"/>
            <p:cNvSpPr/>
            <p:nvPr/>
          </p:nvSpPr>
          <p:spPr>
            <a:xfrm>
              <a:off x="1288340" y="2458070"/>
              <a:ext cx="1892089" cy="1892089"/>
            </a:xfrm>
            <a:prstGeom prst="ellipse">
              <a:avLst/>
            </a:prstGeom>
            <a:blipFill rotWithShape="1">
              <a:blip r:embed="rId4">
                <a:alphaModFix/>
              </a:blip>
              <a:stretch>
                <a:fillRect b="0" l="-24995" r="-24994"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Problem of Automated Collaborative Filtering</a:t>
            </a:r>
            <a:endParaRPr/>
          </a:p>
        </p:txBody>
      </p:sp>
      <p:sp>
        <p:nvSpPr>
          <p:cNvPr id="433" name="Google Shape;433;p5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2800">
                <a:solidFill>
                  <a:srgbClr val="000000"/>
                </a:solidFill>
                <a:latin typeface="Calibri"/>
                <a:ea typeface="Calibri"/>
                <a:cs typeface="Calibri"/>
                <a:sym typeface="Calibri"/>
              </a:rPr>
              <a:t>The problem of automated collaborative filtering is to predict how well a user will like an item that he/she has not rated. </a:t>
            </a:r>
            <a:endParaRPr sz="2800">
              <a:solidFill>
                <a:srgbClr val="000000"/>
              </a:solidFill>
              <a:latin typeface="Calibri"/>
              <a:ea typeface="Calibri"/>
              <a:cs typeface="Calibri"/>
              <a:sym typeface="Calibri"/>
            </a:endParaRPr>
          </a:p>
          <a:p>
            <a:pPr indent="0" lvl="0" marL="0" rtl="0" algn="l">
              <a:spcBef>
                <a:spcPts val="2100"/>
              </a:spcBef>
              <a:spcAft>
                <a:spcPts val="0"/>
              </a:spcAft>
              <a:buNone/>
            </a:pPr>
            <a:r>
              <a:rPr lang="en-IN" sz="2800">
                <a:solidFill>
                  <a:srgbClr val="000000"/>
                </a:solidFill>
                <a:latin typeface="Calibri"/>
                <a:ea typeface="Calibri"/>
                <a:cs typeface="Calibri"/>
                <a:sym typeface="Calibri"/>
              </a:rPr>
              <a:t>Collaborative  filtering  in  the  domain  of  research  paper recommendation  is  criticised  for  various  reasons.  Some authors claim that collaborative filtering would be ineffective in  domains  where  more  items than  users  exist. Others believe  that  users  would  be  unwilling  to  spend  time  for explicitly rating the content. </a:t>
            </a:r>
            <a:endParaRPr sz="2800">
              <a:solidFill>
                <a:srgbClr val="000000"/>
              </a:solidFill>
              <a:latin typeface="Calibri"/>
              <a:ea typeface="Calibri"/>
              <a:cs typeface="Calibri"/>
              <a:sym typeface="Calibri"/>
            </a:endParaRPr>
          </a:p>
          <a:p>
            <a:pPr indent="0" lvl="0" marL="0" rtl="0" algn="l">
              <a:spcBef>
                <a:spcPts val="2100"/>
              </a:spcBef>
              <a:spcAft>
                <a:spcPts val="2100"/>
              </a:spcAft>
              <a:buNone/>
            </a:pPr>
            <a:r>
              <a:t/>
            </a:r>
            <a:endParaRPr sz="280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Neighbourhood algorithms of Collaborative Filtering Methods</a:t>
            </a:r>
            <a:endParaRPr/>
          </a:p>
        </p:txBody>
      </p:sp>
      <p:sp>
        <p:nvSpPr>
          <p:cNvPr id="439" name="Google Shape;439;p5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rPr lang="en-IN" sz="3000">
                <a:solidFill>
                  <a:srgbClr val="000000"/>
                </a:solidFill>
                <a:latin typeface="Calibri"/>
                <a:ea typeface="Calibri"/>
                <a:cs typeface="Calibri"/>
                <a:sym typeface="Calibri"/>
              </a:rPr>
              <a:t>We want to predict Nathan’s rating for ‘Titanic’</a:t>
            </a:r>
            <a:endParaRPr sz="3000">
              <a:solidFill>
                <a:srgbClr val="000000"/>
              </a:solidFill>
              <a:latin typeface="Calibri"/>
              <a:ea typeface="Calibri"/>
              <a:cs typeface="Calibri"/>
              <a:sym typeface="Calibri"/>
            </a:endParaRPr>
          </a:p>
          <a:p>
            <a:pPr indent="0" lvl="0" marL="0" rtl="0" algn="l">
              <a:spcBef>
                <a:spcPts val="2100"/>
              </a:spcBef>
              <a:spcAft>
                <a:spcPts val="2100"/>
              </a:spcAft>
              <a:buNone/>
            </a:pPr>
            <a:r>
              <a:rPr lang="en-IN" sz="3000">
                <a:solidFill>
                  <a:srgbClr val="000000"/>
                </a:solidFill>
                <a:latin typeface="Calibri"/>
                <a:ea typeface="Calibri"/>
                <a:cs typeface="Calibri"/>
                <a:sym typeface="Calibri"/>
              </a:rPr>
              <a:t>Joe is Nathan’s best neighbour here</a:t>
            </a:r>
            <a:endParaRPr sz="3000">
              <a:solidFill>
                <a:srgbClr val="000000"/>
              </a:solidFill>
              <a:latin typeface="Calibri"/>
              <a:ea typeface="Calibri"/>
              <a:cs typeface="Calibri"/>
              <a:sym typeface="Calibri"/>
            </a:endParaRPr>
          </a:p>
        </p:txBody>
      </p:sp>
      <p:pic>
        <p:nvPicPr>
          <p:cNvPr id="440" name="Google Shape;440;p57"/>
          <p:cNvPicPr preferRelativeResize="0"/>
          <p:nvPr/>
        </p:nvPicPr>
        <p:blipFill>
          <a:blip r:embed="rId3">
            <a:alphaModFix/>
          </a:blip>
          <a:stretch>
            <a:fillRect/>
          </a:stretch>
        </p:blipFill>
        <p:spPr>
          <a:xfrm>
            <a:off x="1391678" y="2373453"/>
            <a:ext cx="9688649" cy="18572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Neighbourhood algorithms of Collaborative Filtering Methods</a:t>
            </a:r>
            <a:endParaRPr/>
          </a:p>
        </p:txBody>
      </p:sp>
      <p:sp>
        <p:nvSpPr>
          <p:cNvPr id="446" name="Google Shape;446;p5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3000">
                <a:solidFill>
                  <a:srgbClr val="000000"/>
                </a:solidFill>
                <a:latin typeface="Calibri"/>
                <a:ea typeface="Calibri"/>
                <a:cs typeface="Calibri"/>
                <a:sym typeface="Calibri"/>
              </a:rPr>
              <a:t>We can look at some of the neighbourhood based collaborative filtering methods and look at their advantages and disadvantages</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rPr lang="en-IN" sz="3000">
                <a:solidFill>
                  <a:srgbClr val="000000"/>
                </a:solidFill>
                <a:latin typeface="Calibri"/>
                <a:ea typeface="Calibri"/>
                <a:cs typeface="Calibri"/>
                <a:sym typeface="Calibri"/>
              </a:rPr>
              <a:t>&gt; Weight the users with respect to similarity with active user.</a:t>
            </a:r>
            <a:endParaRPr sz="3000">
              <a:solidFill>
                <a:srgbClr val="000000"/>
              </a:solidFill>
              <a:latin typeface="Calibri"/>
              <a:ea typeface="Calibri"/>
              <a:cs typeface="Calibri"/>
              <a:sym typeface="Calibri"/>
            </a:endParaRPr>
          </a:p>
          <a:p>
            <a:pPr indent="0" lvl="0" marL="0" rtl="0" algn="l">
              <a:spcBef>
                <a:spcPts val="2100"/>
              </a:spcBef>
              <a:spcAft>
                <a:spcPts val="0"/>
              </a:spcAft>
              <a:buNone/>
            </a:pPr>
            <a:r>
              <a:rPr lang="en-IN" sz="3000">
                <a:solidFill>
                  <a:srgbClr val="000000"/>
                </a:solidFill>
                <a:latin typeface="Calibri"/>
                <a:ea typeface="Calibri"/>
                <a:cs typeface="Calibri"/>
                <a:sym typeface="Calibri"/>
              </a:rPr>
              <a:t>&gt; Select a subset of users to use as a set of predictors (possibly for a specific item)</a:t>
            </a:r>
            <a:endParaRPr sz="3000">
              <a:solidFill>
                <a:srgbClr val="000000"/>
              </a:solidFill>
              <a:latin typeface="Calibri"/>
              <a:ea typeface="Calibri"/>
              <a:cs typeface="Calibri"/>
              <a:sym typeface="Calibri"/>
            </a:endParaRPr>
          </a:p>
          <a:p>
            <a:pPr indent="0" lvl="0" marL="0" rtl="0" algn="l">
              <a:spcBef>
                <a:spcPts val="2100"/>
              </a:spcBef>
              <a:spcAft>
                <a:spcPts val="2100"/>
              </a:spcAft>
              <a:buNone/>
            </a:pPr>
            <a:r>
              <a:rPr lang="en-IN" sz="3000">
                <a:solidFill>
                  <a:srgbClr val="000000"/>
                </a:solidFill>
                <a:latin typeface="Calibri"/>
                <a:ea typeface="Calibri"/>
                <a:cs typeface="Calibri"/>
                <a:sym typeface="Calibri"/>
              </a:rPr>
              <a:t>&gt; Normalise ratings and compute prediction from a weighted combination of selected neighbours ratings.</a:t>
            </a:r>
            <a:endParaRPr sz="30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Bibliography</a:t>
            </a:r>
            <a:endParaRPr/>
          </a:p>
        </p:txBody>
      </p:sp>
      <p:sp>
        <p:nvSpPr>
          <p:cNvPr id="452" name="Google Shape;452;p5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2100"/>
              </a:spcAft>
              <a:buSzPts val="1800"/>
              <a:buNone/>
            </a:pPr>
            <a:r>
              <a:rPr lang="en-IN">
                <a:solidFill>
                  <a:srgbClr val="000000"/>
                </a:solidFill>
              </a:rPr>
              <a:t>https://patentimages.storage.googleapis.com/cf/c3/3e/f21f050c1e745e/US8078615.pdf</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2600"/>
              <a:buFont typeface="Arial"/>
              <a:buNone/>
            </a:pPr>
            <a:r>
              <a:t/>
            </a:r>
            <a:endParaRPr sz="36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2600"/>
              <a:buFont typeface="Arial"/>
              <a:buNone/>
            </a:pPr>
            <a:r>
              <a:rPr lang="en-IN" sz="3600">
                <a:solidFill>
                  <a:schemeClr val="dk2"/>
                </a:solidFill>
                <a:latin typeface="Times New Roman"/>
                <a:ea typeface="Times New Roman"/>
                <a:cs typeface="Times New Roman"/>
                <a:sym typeface="Times New Roman"/>
              </a:rPr>
              <a:t>Areas of Implementation of Information Retrieval in Stumbleupon</a:t>
            </a:r>
            <a:endParaRPr sz="3600">
              <a:solidFill>
                <a:schemeClr val="dk2"/>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a:p>
        </p:txBody>
      </p:sp>
      <p:sp>
        <p:nvSpPr>
          <p:cNvPr id="212" name="Google Shape;212;p30"/>
          <p:cNvSpPr txBox="1"/>
          <p:nvPr>
            <p:ph idx="1" type="body"/>
          </p:nvPr>
        </p:nvSpPr>
        <p:spPr>
          <a:xfrm>
            <a:off x="838200" y="1886725"/>
            <a:ext cx="10515600" cy="4617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Char char="●"/>
            </a:pPr>
            <a:r>
              <a:rPr lang="en-IN" sz="2400">
                <a:solidFill>
                  <a:srgbClr val="000000"/>
                </a:solidFill>
              </a:rPr>
              <a:t>Recommending Blogs and Bloggers:- </a:t>
            </a:r>
            <a:r>
              <a:rPr lang="en-IN" sz="2400">
                <a:solidFill>
                  <a:srgbClr val="000000"/>
                </a:solidFill>
                <a:latin typeface="Times New Roman"/>
                <a:ea typeface="Times New Roman"/>
                <a:cs typeface="Times New Roman"/>
                <a:sym typeface="Times New Roman"/>
              </a:rPr>
              <a:t>Collaborative filtering</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sz="2400">
              <a:solidFill>
                <a:srgbClr val="000000"/>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Char char="●"/>
            </a:pPr>
            <a:r>
              <a:rPr lang="en-IN" sz="2400">
                <a:solidFill>
                  <a:srgbClr val="000000"/>
                </a:solidFill>
              </a:rPr>
              <a:t>Search :- </a:t>
            </a:r>
            <a:endParaRPr sz="2400">
              <a:solidFill>
                <a:srgbClr val="000000"/>
              </a:solidFill>
            </a:endParaRPr>
          </a:p>
          <a:p>
            <a:pPr indent="0" lvl="0" marL="0" rtl="0" algn="l">
              <a:lnSpc>
                <a:spcPct val="150000"/>
              </a:lnSpc>
              <a:spcBef>
                <a:spcPts val="0"/>
              </a:spcBef>
              <a:spcAft>
                <a:spcPts val="0"/>
              </a:spcAft>
              <a:buSzPts val="1800"/>
              <a:buNone/>
            </a:pPr>
            <a:r>
              <a:rPr lang="en-IN" sz="1800">
                <a:solidFill>
                  <a:srgbClr val="000000"/>
                </a:solidFill>
              </a:rPr>
              <a:t>   		Simple Search by Tags </a:t>
            </a:r>
            <a:endParaRPr sz="1800">
              <a:solidFill>
                <a:srgbClr val="000000"/>
              </a:solidFill>
            </a:endParaRPr>
          </a:p>
          <a:p>
            <a:pPr indent="457200" lvl="0" marL="457200" rtl="0" algn="l">
              <a:lnSpc>
                <a:spcPct val="150000"/>
              </a:lnSpc>
              <a:spcBef>
                <a:spcPts val="0"/>
              </a:spcBef>
              <a:spcAft>
                <a:spcPts val="0"/>
              </a:spcAft>
              <a:buSzPts val="1800"/>
              <a:buNone/>
            </a:pPr>
            <a:r>
              <a:rPr lang="en-IN" sz="1800">
                <a:solidFill>
                  <a:srgbClr val="000000"/>
                </a:solidFill>
              </a:rPr>
              <a:t>Opinion Search</a:t>
            </a:r>
            <a:endParaRPr sz="2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800"/>
              <a:buNone/>
            </a:pPr>
            <a:r>
              <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31"/>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IN"/>
              <a:t>Simple Search</a:t>
            </a:r>
            <a:endParaRPr/>
          </a:p>
        </p:txBody>
      </p:sp>
      <p:sp>
        <p:nvSpPr>
          <p:cNvPr id="218" name="Google Shape;218;p31"/>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IN" sz="2100"/>
              <a:t>When a User enters a query in the search bar , platform searches for only those posts which contain that query as it’s tag.</a:t>
            </a:r>
            <a:endParaRPr sz="2100"/>
          </a:p>
          <a:p>
            <a:pPr indent="0" lvl="0" marL="0" rtl="0" algn="l">
              <a:lnSpc>
                <a:spcPct val="115000"/>
              </a:lnSpc>
              <a:spcBef>
                <a:spcPts val="2100"/>
              </a:spcBef>
              <a:spcAft>
                <a:spcPts val="0"/>
              </a:spcAft>
              <a:buSzPts val="1700"/>
              <a:buNone/>
            </a:pPr>
            <a:r>
              <a:rPr lang="en-IN" sz="2100"/>
              <a:t>Ex:- #Dance , #Food </a:t>
            </a:r>
            <a:endParaRPr sz="2100"/>
          </a:p>
          <a:p>
            <a:pPr indent="0" lvl="0" marL="0" rtl="0" algn="l">
              <a:lnSpc>
                <a:spcPct val="115000"/>
              </a:lnSpc>
              <a:spcBef>
                <a:spcPts val="2100"/>
              </a:spcBef>
              <a:spcAft>
                <a:spcPts val="2100"/>
              </a:spcAft>
              <a:buSzPts val="1700"/>
              <a:buNone/>
            </a:pPr>
            <a:r>
              <a:rPr lang="en-IN" sz="2100"/>
              <a:t>This approach was used at the time of inception of StumbleUpon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IN"/>
              <a:t>Opinion Search</a:t>
            </a:r>
            <a:endParaRPr/>
          </a:p>
        </p:txBody>
      </p:sp>
      <p:sp>
        <p:nvSpPr>
          <p:cNvPr id="224" name="Google Shape;224;p3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609600" rtl="0" algn="l">
              <a:lnSpc>
                <a:spcPct val="115000"/>
              </a:lnSpc>
              <a:spcBef>
                <a:spcPts val="0"/>
              </a:spcBef>
              <a:spcAft>
                <a:spcPts val="0"/>
              </a:spcAft>
              <a:buSzPts val="1700"/>
              <a:buNone/>
            </a:pPr>
            <a:r>
              <a:rPr lang="en-IN" sz="2100"/>
              <a:t>It is used when search needs to be done considering the context of the user query to enhance search results.</a:t>
            </a:r>
            <a:endParaRPr sz="2100"/>
          </a:p>
          <a:p>
            <a:pPr indent="0" lvl="0" marL="609600" rtl="0" algn="l">
              <a:lnSpc>
                <a:spcPct val="115000"/>
              </a:lnSpc>
              <a:spcBef>
                <a:spcPts val="2100"/>
              </a:spcBef>
              <a:spcAft>
                <a:spcPts val="0"/>
              </a:spcAft>
              <a:buSzPts val="1700"/>
              <a:buNone/>
            </a:pPr>
            <a:r>
              <a:rPr lang="en-IN" sz="2100"/>
              <a:t>Opinion search falls in the border area of Sentimental Analysis.</a:t>
            </a:r>
            <a:endParaRPr sz="2100"/>
          </a:p>
          <a:p>
            <a:pPr indent="0" lvl="0" marL="609600" rtl="0" algn="l">
              <a:lnSpc>
                <a:spcPct val="115000"/>
              </a:lnSpc>
              <a:spcBef>
                <a:spcPts val="2100"/>
              </a:spcBef>
              <a:spcAft>
                <a:spcPts val="2100"/>
              </a:spcAft>
              <a:buSzPts val="1700"/>
              <a:buNone/>
            </a:pPr>
            <a:r>
              <a:rPr lang="en-IN" sz="2100"/>
              <a:t>Ex:- “Find me blog posts with benefits of dieting”.</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970200" y="18796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IN"/>
              <a:t>Lexicon Based approach For Opinion Search :- </a:t>
            </a:r>
            <a:endParaRPr/>
          </a:p>
        </p:txBody>
      </p:sp>
      <p:sp>
        <p:nvSpPr>
          <p:cNvPr id="230" name="Google Shape;230;p33"/>
          <p:cNvSpPr txBox="1"/>
          <p:nvPr>
            <p:ph idx="1" type="body"/>
          </p:nvPr>
        </p:nvSpPr>
        <p:spPr>
          <a:xfrm>
            <a:off x="972600" y="3196981"/>
            <a:ext cx="10251600" cy="3014700"/>
          </a:xfrm>
          <a:prstGeom prst="rect">
            <a:avLst/>
          </a:prstGeom>
          <a:noFill/>
          <a:ln>
            <a:noFill/>
          </a:ln>
        </p:spPr>
        <p:txBody>
          <a:bodyPr anchorCtr="0" anchor="t" bIns="121900" lIns="121900" spcFirstLastPara="1" rIns="121900" wrap="square" tIns="121900">
            <a:noAutofit/>
          </a:bodyPr>
          <a:lstStyle/>
          <a:p>
            <a:pPr indent="-438150" lvl="0" marL="609600" rtl="0" algn="l">
              <a:lnSpc>
                <a:spcPct val="115000"/>
              </a:lnSpc>
              <a:spcBef>
                <a:spcPts val="0"/>
              </a:spcBef>
              <a:spcAft>
                <a:spcPts val="0"/>
              </a:spcAft>
              <a:buSzPts val="2100"/>
              <a:buChar char="●"/>
            </a:pPr>
            <a:r>
              <a:rPr lang="en-IN" sz="2100"/>
              <a:t>Lexicon-based approaches build a list of terms with known semantic orientation, the so-called opinionated lexicon or dictionary.</a:t>
            </a:r>
            <a:endParaRPr sz="2100"/>
          </a:p>
          <a:p>
            <a:pPr indent="-438150" lvl="0" marL="609600" rtl="0" algn="l">
              <a:lnSpc>
                <a:spcPct val="115000"/>
              </a:lnSpc>
              <a:spcBef>
                <a:spcPts val="0"/>
              </a:spcBef>
              <a:spcAft>
                <a:spcPts val="0"/>
              </a:spcAft>
              <a:buSzPts val="2100"/>
              <a:buChar char="●"/>
            </a:pPr>
            <a:r>
              <a:rPr lang="en-IN" sz="2100"/>
              <a:t>Such approaches search for opinionated blog posts by quantifying the occurrence of lexicon terms in each post.</a:t>
            </a:r>
            <a:endParaRPr sz="2100"/>
          </a:p>
          <a:p>
            <a:pPr indent="0" lvl="0" marL="609600" rtl="0" algn="l">
              <a:lnSpc>
                <a:spcPct val="115000"/>
              </a:lnSpc>
              <a:spcBef>
                <a:spcPts val="2100"/>
              </a:spcBef>
              <a:spcAft>
                <a:spcPts val="2100"/>
              </a:spcAft>
              <a:buSzPts val="1700"/>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IN"/>
              <a:t>Static Lexicons :- </a:t>
            </a:r>
            <a:endParaRPr/>
          </a:p>
        </p:txBody>
      </p:sp>
      <p:sp>
        <p:nvSpPr>
          <p:cNvPr id="236" name="Google Shape;236;p34"/>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457200" lvl="0" marL="609600" rtl="0" algn="l">
              <a:lnSpc>
                <a:spcPct val="115384"/>
              </a:lnSpc>
              <a:spcBef>
                <a:spcPts val="1200"/>
              </a:spcBef>
              <a:spcAft>
                <a:spcPts val="0"/>
              </a:spcAft>
              <a:buClr>
                <a:srgbClr val="505050"/>
              </a:buClr>
              <a:buSzPts val="2400"/>
              <a:buFont typeface="Arial"/>
              <a:buChar char="●"/>
            </a:pPr>
            <a:r>
              <a:rPr lang="en-IN" sz="2400">
                <a:solidFill>
                  <a:srgbClr val="505050"/>
                </a:solidFill>
                <a:latin typeface="Arial"/>
                <a:ea typeface="Arial"/>
                <a:cs typeface="Arial"/>
                <a:sym typeface="Arial"/>
              </a:rPr>
              <a:t>Static Sentiment lexicons are sets of words and phrases that are associated with predefined numeric scores, which show the sentiment and/or emotional orientation of the words.</a:t>
            </a:r>
            <a:endParaRPr sz="2400">
              <a:solidFill>
                <a:srgbClr val="505050"/>
              </a:solidFill>
              <a:latin typeface="Arial"/>
              <a:ea typeface="Arial"/>
              <a:cs typeface="Arial"/>
              <a:sym typeface="Arial"/>
            </a:endParaRPr>
          </a:p>
          <a:p>
            <a:pPr indent="-457200" lvl="0" marL="609600" rtl="0" algn="l">
              <a:lnSpc>
                <a:spcPct val="115384"/>
              </a:lnSpc>
              <a:spcBef>
                <a:spcPts val="0"/>
              </a:spcBef>
              <a:spcAft>
                <a:spcPts val="0"/>
              </a:spcAft>
              <a:buClr>
                <a:srgbClr val="505050"/>
              </a:buClr>
              <a:buSzPts val="2400"/>
              <a:buFont typeface="Arial"/>
              <a:buChar char="●"/>
            </a:pPr>
            <a:r>
              <a:rPr lang="en-IN" sz="2400">
                <a:solidFill>
                  <a:srgbClr val="505050"/>
                </a:solidFill>
                <a:latin typeface="Arial"/>
                <a:ea typeface="Arial"/>
                <a:cs typeface="Arial"/>
                <a:sym typeface="Arial"/>
              </a:rPr>
              <a:t> In some lexicons, these words are simply labelled as positive or negative. </a:t>
            </a:r>
            <a:endParaRPr sz="2400">
              <a:solidFill>
                <a:srgbClr val="505050"/>
              </a:solidFill>
              <a:latin typeface="Arial"/>
              <a:ea typeface="Arial"/>
              <a:cs typeface="Arial"/>
              <a:sym typeface="Arial"/>
            </a:endParaRPr>
          </a:p>
          <a:p>
            <a:pPr indent="-457200" lvl="0" marL="609600" rtl="0" algn="l">
              <a:lnSpc>
                <a:spcPct val="115384"/>
              </a:lnSpc>
              <a:spcBef>
                <a:spcPts val="0"/>
              </a:spcBef>
              <a:spcAft>
                <a:spcPts val="0"/>
              </a:spcAft>
              <a:buClr>
                <a:srgbClr val="505050"/>
              </a:buClr>
              <a:buSzPts val="2400"/>
              <a:buFont typeface="Arial"/>
              <a:buChar char="●"/>
            </a:pPr>
            <a:r>
              <a:rPr lang="en-IN" sz="2400">
                <a:solidFill>
                  <a:srgbClr val="505050"/>
                </a:solidFill>
                <a:latin typeface="Arial"/>
                <a:ea typeface="Arial"/>
                <a:cs typeface="Arial"/>
                <a:sym typeface="Arial"/>
              </a:rPr>
              <a:t>The granularity of scores is higher in some lexicons, in which the assigned scores range from −5 to + 5.</a:t>
            </a:r>
            <a:endParaRPr sz="2400">
              <a:solidFill>
                <a:srgbClr val="50505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IN"/>
              <a:t>Limitations of Static Lexicons :- </a:t>
            </a:r>
            <a:endParaRPr/>
          </a:p>
          <a:p>
            <a:pPr indent="0" lvl="0" marL="0" rtl="0" algn="l">
              <a:lnSpc>
                <a:spcPct val="100000"/>
              </a:lnSpc>
              <a:spcBef>
                <a:spcPts val="0"/>
              </a:spcBef>
              <a:spcAft>
                <a:spcPts val="0"/>
              </a:spcAft>
              <a:buSzPts val="3500"/>
              <a:buNone/>
            </a:pPr>
            <a:r>
              <a:t/>
            </a:r>
            <a:endParaRPr/>
          </a:p>
        </p:txBody>
      </p:sp>
      <p:sp>
        <p:nvSpPr>
          <p:cNvPr id="242" name="Google Shape;242;p35"/>
          <p:cNvSpPr txBox="1"/>
          <p:nvPr>
            <p:ph idx="1" type="body"/>
          </p:nvPr>
        </p:nvSpPr>
        <p:spPr>
          <a:xfrm>
            <a:off x="972600" y="2771822"/>
            <a:ext cx="10251600" cy="3946500"/>
          </a:xfrm>
          <a:prstGeom prst="rect">
            <a:avLst/>
          </a:prstGeom>
          <a:noFill/>
          <a:ln>
            <a:noFill/>
          </a:ln>
        </p:spPr>
        <p:txBody>
          <a:bodyPr anchorCtr="0" anchor="t" bIns="121900" lIns="121900" spcFirstLastPara="1" rIns="121900" wrap="square" tIns="121900">
            <a:noAutofit/>
          </a:bodyPr>
          <a:lstStyle/>
          <a:p>
            <a:pPr indent="-457200" lvl="0" marL="609600" rtl="0" algn="l">
              <a:lnSpc>
                <a:spcPct val="115000"/>
              </a:lnSpc>
              <a:spcBef>
                <a:spcPts val="0"/>
              </a:spcBef>
              <a:spcAft>
                <a:spcPts val="0"/>
              </a:spcAft>
              <a:buSzPts val="2400"/>
              <a:buChar char="●"/>
            </a:pPr>
            <a:r>
              <a:rPr lang="en-IN" sz="2400">
                <a:solidFill>
                  <a:srgbClr val="505050"/>
                </a:solidFill>
                <a:latin typeface="Arial"/>
                <a:ea typeface="Arial"/>
                <a:cs typeface="Arial"/>
                <a:sym typeface="Arial"/>
              </a:rPr>
              <a:t>Creation of manual lexicons is hard </a:t>
            </a:r>
            <a:endParaRPr sz="2400">
              <a:solidFill>
                <a:srgbClr val="505050"/>
              </a:solidFill>
              <a:latin typeface="Arial"/>
              <a:ea typeface="Arial"/>
              <a:cs typeface="Arial"/>
              <a:sym typeface="Arial"/>
            </a:endParaRPr>
          </a:p>
          <a:p>
            <a:pPr indent="-457200" lvl="0" marL="609600" rtl="0" algn="l">
              <a:lnSpc>
                <a:spcPct val="115000"/>
              </a:lnSpc>
              <a:spcBef>
                <a:spcPts val="0"/>
              </a:spcBef>
              <a:spcAft>
                <a:spcPts val="0"/>
              </a:spcAft>
              <a:buSzPts val="2400"/>
              <a:buChar char="●"/>
            </a:pPr>
            <a:r>
              <a:rPr lang="en-IN" sz="2400">
                <a:solidFill>
                  <a:srgbClr val="505050"/>
                </a:solidFill>
                <a:latin typeface="Arial"/>
                <a:ea typeface="Arial"/>
                <a:cs typeface="Arial"/>
                <a:sym typeface="Arial"/>
              </a:rPr>
              <a:t>These  lexicons are  static which make them less suitable to be applied in polarity detection on </a:t>
            </a:r>
            <a:r>
              <a:rPr lang="en-IN">
                <a:solidFill>
                  <a:srgbClr val="505050"/>
                </a:solidFill>
                <a:latin typeface="Arial"/>
                <a:ea typeface="Arial"/>
                <a:cs typeface="Arial"/>
                <a:sym typeface="Arial"/>
              </a:rPr>
              <a:t>Post </a:t>
            </a:r>
            <a:r>
              <a:rPr lang="en-IN" sz="2400">
                <a:solidFill>
                  <a:srgbClr val="505050"/>
                </a:solidFill>
                <a:latin typeface="Arial"/>
                <a:ea typeface="Arial"/>
                <a:cs typeface="Arial"/>
                <a:sym typeface="Arial"/>
              </a:rPr>
              <a:t>, due to challenges of sentiment analysis on StumbleUpon data. For ex:-</a:t>
            </a:r>
            <a:endParaRPr sz="2400">
              <a:solidFill>
                <a:srgbClr val="505050"/>
              </a:solidFill>
              <a:latin typeface="Arial"/>
              <a:ea typeface="Arial"/>
              <a:cs typeface="Arial"/>
              <a:sym typeface="Arial"/>
            </a:endParaRPr>
          </a:p>
          <a:p>
            <a:pPr indent="-457200" lvl="0" marL="609600" rtl="0" algn="l">
              <a:lnSpc>
                <a:spcPct val="115000"/>
              </a:lnSpc>
              <a:spcBef>
                <a:spcPts val="0"/>
              </a:spcBef>
              <a:spcAft>
                <a:spcPts val="0"/>
              </a:spcAft>
              <a:buSzPts val="2400"/>
              <a:buChar char="●"/>
            </a:pPr>
            <a:r>
              <a:rPr lang="en-IN" sz="2400">
                <a:solidFill>
                  <a:srgbClr val="505050"/>
                </a:solidFill>
                <a:latin typeface="Arial"/>
                <a:ea typeface="Arial"/>
                <a:cs typeface="Arial"/>
                <a:sym typeface="Arial"/>
              </a:rPr>
              <a:t>Challenges include prevalent misspellings and slangs which develops StumbleUpon own culture and language , wide range of topics covered by StumbleUpon users (unlike in the case of news and online journals), and short length of </a:t>
            </a:r>
            <a:r>
              <a:rPr lang="en-IN">
                <a:solidFill>
                  <a:srgbClr val="505050"/>
                </a:solidFill>
                <a:latin typeface="Arial"/>
                <a:ea typeface="Arial"/>
                <a:cs typeface="Arial"/>
                <a:sym typeface="Arial"/>
              </a:rPr>
              <a:t>query </a:t>
            </a:r>
            <a:r>
              <a:rPr lang="en-IN" sz="2400">
                <a:solidFill>
                  <a:srgbClr val="505050"/>
                </a:solidFill>
                <a:latin typeface="Arial"/>
                <a:ea typeface="Arial"/>
                <a:cs typeface="Arial"/>
                <a:sym typeface="Arial"/>
              </a:rPr>
              <a:t>which limits their sentiment cues.</a:t>
            </a:r>
            <a:endParaRPr sz="2400">
              <a:solidFill>
                <a:srgbClr val="505050"/>
              </a:solidFill>
              <a:latin typeface="Arial"/>
              <a:ea typeface="Arial"/>
              <a:cs typeface="Arial"/>
              <a:sym typeface="Arial"/>
            </a:endParaRPr>
          </a:p>
          <a:p>
            <a:pPr indent="0" lvl="0" marL="0" rtl="0" algn="l">
              <a:lnSpc>
                <a:spcPct val="115000"/>
              </a:lnSpc>
              <a:spcBef>
                <a:spcPts val="2100"/>
              </a:spcBef>
              <a:spcAft>
                <a:spcPts val="2100"/>
              </a:spcAft>
              <a:buSzPts val="1700"/>
              <a:buNone/>
            </a:pPr>
            <a:r>
              <a:rPr lang="en-IN" sz="1600">
                <a:solidFill>
                  <a:srgbClr val="50505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