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Pacifico"/>
      <p:regular r:id="rId14"/>
    </p:embeddedFont>
    <p:embeddedFont>
      <p:font typeface="Quattrocento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QuattrocentoSans-regular.fntdata"/><Relationship Id="rId14" Type="http://schemas.openxmlformats.org/officeDocument/2006/relationships/font" Target="fonts/Pacifico-regular.fntdata"/><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Quattrocento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39b530bad_4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39b530bad_4_2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939b530bad_4_2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39b530bad_4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39b530bad_4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939b530bad_4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39b530bad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39b530bad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939b530bad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62699d2c0_1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962699d2c0_1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39b530b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39b530b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939b530ba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39b530bad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39b530bad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939b530bad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0" lIns="0" spcFirstLastPara="1" rIns="0" wrap="square" tIns="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42913" y="365125"/>
            <a:ext cx="11306100" cy="625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437" y="-1651825"/>
            <a:ext cx="4351200" cy="113061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00" y="1956625"/>
            <a:ext cx="5811900" cy="2628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00" y="-596075"/>
            <a:ext cx="5811900" cy="7734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 name="Google Shape;23;p3"/>
          <p:cNvSpPr txBox="1"/>
          <p:nvPr>
            <p:ph type="title"/>
          </p:nvPr>
        </p:nvSpPr>
        <p:spPr>
          <a:xfrm>
            <a:off x="442913" y="365125"/>
            <a:ext cx="11306100" cy="625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3214700" y="1514325"/>
            <a:ext cx="8534100" cy="4986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lt1"/>
              </a:buClr>
              <a:buSzPts val="1800"/>
              <a:buChar char="•"/>
              <a:defRPr u="sng">
                <a:solidFill>
                  <a:schemeClr val="lt1"/>
                </a:solidFill>
                <a:latin typeface="Arial"/>
                <a:ea typeface="Arial"/>
                <a:cs typeface="Arial"/>
                <a:sym typeface="Arial"/>
              </a:defRPr>
            </a:lvl1pPr>
            <a:lvl2pPr indent="-330200" lvl="1" marL="914400" algn="l">
              <a:lnSpc>
                <a:spcPct val="90000"/>
              </a:lnSpc>
              <a:spcBef>
                <a:spcPts val="500"/>
              </a:spcBef>
              <a:spcAft>
                <a:spcPts val="0"/>
              </a:spcAft>
              <a:buClr>
                <a:schemeClr val="lt1"/>
              </a:buClr>
              <a:buSzPts val="1600"/>
              <a:buChar char="•"/>
              <a:defRPr>
                <a:solidFill>
                  <a:schemeClr val="lt1"/>
                </a:solidFill>
              </a:defRPr>
            </a:lvl2pPr>
            <a:lvl3pPr indent="-317500" lvl="2" marL="1371600" algn="l">
              <a:lnSpc>
                <a:spcPct val="90000"/>
              </a:lnSpc>
              <a:spcBef>
                <a:spcPts val="500"/>
              </a:spcBef>
              <a:spcAft>
                <a:spcPts val="0"/>
              </a:spcAft>
              <a:buClr>
                <a:schemeClr val="lt1"/>
              </a:buClr>
              <a:buSzPts val="1400"/>
              <a:buChar char="•"/>
              <a:defRPr>
                <a:solidFill>
                  <a:schemeClr val="lt1"/>
                </a:solidFill>
              </a:defRPr>
            </a:lvl3pPr>
            <a:lvl4pPr indent="-304800" lvl="3" marL="1828800" algn="l">
              <a:lnSpc>
                <a:spcPct val="90000"/>
              </a:lnSpc>
              <a:spcBef>
                <a:spcPts val="500"/>
              </a:spcBef>
              <a:spcAft>
                <a:spcPts val="0"/>
              </a:spcAft>
              <a:buClr>
                <a:schemeClr val="lt1"/>
              </a:buClr>
              <a:buSzPts val="1200"/>
              <a:buChar char="•"/>
              <a:defRPr>
                <a:solidFill>
                  <a:schemeClr val="lt1"/>
                </a:solidFill>
              </a:defRPr>
            </a:lvl4pPr>
            <a:lvl5pPr indent="-304800" lvl="4" marL="2286000" algn="l">
              <a:lnSpc>
                <a:spcPct val="9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831850" y="1709738"/>
            <a:ext cx="10515600" cy="2852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1850" y="4589463"/>
            <a:ext cx="10515600" cy="1500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42913" y="365125"/>
            <a:ext cx="11306100" cy="625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839788" y="365125"/>
            <a:ext cx="10515600" cy="13257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9788" y="1681163"/>
            <a:ext cx="5157900" cy="8238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839788" y="2505075"/>
            <a:ext cx="5157900" cy="3684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172200" y="1681163"/>
            <a:ext cx="5183100" cy="8238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172200" y="2505075"/>
            <a:ext cx="5183100" cy="3684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42913" y="365125"/>
            <a:ext cx="11306100" cy="625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7" name="Google Shape;57;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100"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500"/>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100" cy="3811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100"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500"/>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70" name="Google Shape;70;p10"/>
          <p:cNvSpPr txBox="1"/>
          <p:nvPr>
            <p:ph idx="1" type="body"/>
          </p:nvPr>
        </p:nvSpPr>
        <p:spPr>
          <a:xfrm>
            <a:off x="839788" y="2057400"/>
            <a:ext cx="3932100" cy="3811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42913" y="365125"/>
            <a:ext cx="11306100" cy="6255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Quattrocento Sans"/>
              <a:buNone/>
              <a:defRPr b="1" i="0" sz="3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42913" y="1825625"/>
            <a:ext cx="11306100" cy="43512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79">
          <p15:clr>
            <a:srgbClr val="F26B43"/>
          </p15:clr>
        </p15:guide>
        <p15:guide id="3" pos="740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tutorialspoint.com/cryptography_with_python/cryptography_with_python_quick_guide.htm" TargetMode="External"/><Relationship Id="rId4" Type="http://schemas.openxmlformats.org/officeDocument/2006/relationships/hyperlink" Target="https://www.geeksforgeeks.org/python-opencv-capture-video-from-camera/" TargetMode="External"/><Relationship Id="rId5" Type="http://schemas.openxmlformats.org/officeDocument/2006/relationships/hyperlink" Target="https://blog.eduonix.com/software-development/file-encryption-decryption-using-python/" TargetMode="External"/><Relationship Id="rId6" Type="http://schemas.openxmlformats.org/officeDocument/2006/relationships/hyperlink" Target="https://stackoverflow.com/questions/489861/locking-a-file-in-py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90" name="Shape 90"/>
        <p:cNvGrpSpPr/>
        <p:nvPr/>
      </p:nvGrpSpPr>
      <p:grpSpPr>
        <a:xfrm>
          <a:off x="0" y="0"/>
          <a:ext cx="0" cy="0"/>
          <a:chOff x="0" y="0"/>
          <a:chExt cx="0" cy="0"/>
        </a:xfrm>
      </p:grpSpPr>
      <p:pic>
        <p:nvPicPr>
          <p:cNvPr descr="A picture containing person, holding, child, young&#10;&#10;Description automatically generated" id="91" name="Google Shape;91;p13"/>
          <p:cNvPicPr preferRelativeResize="0"/>
          <p:nvPr/>
        </p:nvPicPr>
        <p:blipFill rotWithShape="1">
          <a:blip r:embed="rId3">
            <a:alphaModFix/>
          </a:blip>
          <a:srcRect b="0" l="0" r="0" t="0"/>
          <a:stretch/>
        </p:blipFill>
        <p:spPr>
          <a:xfrm>
            <a:off x="1" y="0"/>
            <a:ext cx="12192000" cy="6857999"/>
          </a:xfrm>
          <a:prstGeom prst="rect">
            <a:avLst/>
          </a:prstGeom>
          <a:noFill/>
          <a:ln cap="flat" cmpd="sng" w="9525">
            <a:solidFill>
              <a:srgbClr val="55E3C6"/>
            </a:solidFill>
            <a:prstDash val="solid"/>
            <a:round/>
            <a:headEnd len="sm" w="sm" type="none"/>
            <a:tailEnd len="sm" w="sm" type="none"/>
          </a:ln>
        </p:spPr>
      </p:pic>
      <p:sp>
        <p:nvSpPr>
          <p:cNvPr id="92" name="Google Shape;92;p13"/>
          <p:cNvSpPr txBox="1"/>
          <p:nvPr>
            <p:ph type="ctrTitle"/>
          </p:nvPr>
        </p:nvSpPr>
        <p:spPr>
          <a:xfrm>
            <a:off x="826610" y="2338132"/>
            <a:ext cx="5266381" cy="198355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8000"/>
              <a:buFont typeface="Balthazar"/>
              <a:buNone/>
            </a:pPr>
            <a:r>
              <a:rPr b="1" lang="en-US" sz="8000">
                <a:latin typeface="Balthazar"/>
                <a:ea typeface="Balthazar"/>
                <a:cs typeface="Balthazar"/>
                <a:sym typeface="Balthazar"/>
              </a:rPr>
              <a:t>i</a:t>
            </a:r>
            <a:br>
              <a:rPr b="1" lang="en-US" sz="8000">
                <a:latin typeface="Balthazar"/>
                <a:ea typeface="Balthazar"/>
                <a:cs typeface="Balthazar"/>
                <a:sym typeface="Balthazar"/>
              </a:rPr>
            </a:br>
            <a:endParaRPr b="1" sz="8000">
              <a:latin typeface="Balthazar"/>
              <a:ea typeface="Balthazar"/>
              <a:cs typeface="Balthazar"/>
              <a:sym typeface="Balthazar"/>
            </a:endParaRPr>
          </a:p>
        </p:txBody>
      </p:sp>
      <p:grpSp>
        <p:nvGrpSpPr>
          <p:cNvPr id="93" name="Google Shape;93;p13"/>
          <p:cNvGrpSpPr/>
          <p:nvPr/>
        </p:nvGrpSpPr>
        <p:grpSpPr>
          <a:xfrm rot="5400000">
            <a:off x="-534006" y="3539273"/>
            <a:ext cx="1564825" cy="0"/>
            <a:chOff x="1523996" y="3509963"/>
            <a:chExt cx="3908154" cy="0"/>
          </a:xfrm>
        </p:grpSpPr>
        <p:cxnSp>
          <p:nvCxnSpPr>
            <p:cNvPr id="94" name="Google Shape;94;p13"/>
            <p:cNvCxnSpPr/>
            <p:nvPr/>
          </p:nvCxnSpPr>
          <p:spPr>
            <a:xfrm rot="10800000">
              <a:off x="3755981" y="1833794"/>
              <a:ext cx="0" cy="3352338"/>
            </a:xfrm>
            <a:prstGeom prst="straightConnector1">
              <a:avLst/>
            </a:prstGeom>
            <a:noFill/>
            <a:ln cap="rnd" cmpd="sng" w="9525">
              <a:solidFill>
                <a:schemeClr val="lt1"/>
              </a:solidFill>
              <a:prstDash val="solid"/>
              <a:round/>
              <a:headEnd len="sm" w="sm" type="none"/>
              <a:tailEnd len="sm" w="sm" type="none"/>
            </a:ln>
          </p:spPr>
        </p:cxnSp>
        <p:cxnSp>
          <p:nvCxnSpPr>
            <p:cNvPr id="95" name="Google Shape;95;p13"/>
            <p:cNvCxnSpPr/>
            <p:nvPr/>
          </p:nvCxnSpPr>
          <p:spPr>
            <a:xfrm rot="10800000">
              <a:off x="2426648" y="2607311"/>
              <a:ext cx="0" cy="1805304"/>
            </a:xfrm>
            <a:prstGeom prst="straightConnector1">
              <a:avLst/>
            </a:prstGeom>
            <a:noFill/>
            <a:ln cap="rnd" cmpd="sng" w="63500">
              <a:solidFill>
                <a:schemeClr val="accent3"/>
              </a:solidFill>
              <a:prstDash val="solid"/>
              <a:round/>
              <a:headEnd len="sm" w="sm" type="none"/>
              <a:tailEnd len="sm" w="sm" type="none"/>
            </a:ln>
          </p:spPr>
        </p:cxnSp>
      </p:grpSp>
      <p:sp>
        <p:nvSpPr>
          <p:cNvPr id="96" name="Google Shape;96;p13"/>
          <p:cNvSpPr/>
          <p:nvPr/>
        </p:nvSpPr>
        <p:spPr>
          <a:xfrm flipH="1">
            <a:off x="9002400" y="3670300"/>
            <a:ext cx="3189600" cy="3187700"/>
          </a:xfrm>
          <a:prstGeom prst="rtTriangl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7" name="Google Shape;97;p13"/>
          <p:cNvSpPr/>
          <p:nvPr/>
        </p:nvSpPr>
        <p:spPr>
          <a:xfrm>
            <a:off x="7188201" y="0"/>
            <a:ext cx="5003799" cy="6858000"/>
          </a:xfrm>
          <a:prstGeom prst="rect">
            <a:avLst/>
          </a:prstGeom>
          <a:gradFill>
            <a:gsLst>
              <a:gs pos="0">
                <a:srgbClr val="F14E79">
                  <a:alpha val="0"/>
                </a:srgbClr>
              </a:gs>
              <a:gs pos="100000">
                <a:srgbClr val="F14E79">
                  <a:alpha val="3882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8" name="Google Shape;98;p13"/>
          <p:cNvSpPr/>
          <p:nvPr/>
        </p:nvSpPr>
        <p:spPr>
          <a:xfrm rot="10800000">
            <a:off x="7810500" y="-6"/>
            <a:ext cx="4381498" cy="5422905"/>
          </a:xfrm>
          <a:prstGeom prst="rtTriangle">
            <a:avLst/>
          </a:prstGeom>
          <a:gradFill>
            <a:gsLst>
              <a:gs pos="0">
                <a:srgbClr val="2B479D">
                  <a:alpha val="44705"/>
                </a:srgbClr>
              </a:gs>
              <a:gs pos="100000">
                <a:srgbClr val="F14E79">
                  <a:alpha val="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9" name="Google Shape;99;p13"/>
          <p:cNvSpPr/>
          <p:nvPr/>
        </p:nvSpPr>
        <p:spPr>
          <a:xfrm>
            <a:off x="442925" y="2672063"/>
            <a:ext cx="2933767" cy="954723"/>
          </a:xfrm>
          <a:prstGeom prst="rect">
            <a:avLst/>
          </a:prstGeom>
        </p:spPr>
        <p:txBody>
          <a:bodyPr>
            <a:prstTxWarp prst="textPlain"/>
          </a:bodyPr>
          <a:lstStyle/>
          <a:p>
            <a:pPr lvl="0" algn="ctr"/>
            <a:r>
              <a:rPr b="1" i="0">
                <a:ln cap="flat" cmpd="sng" w="38100">
                  <a:solidFill>
                    <a:srgbClr val="20124D"/>
                  </a:solidFill>
                  <a:prstDash val="solid"/>
                  <a:round/>
                  <a:headEnd len="sm" w="sm" type="none"/>
                  <a:tailEnd len="sm" w="sm" type="none"/>
                </a:ln>
                <a:solidFill>
                  <a:srgbClr val="55E3C6"/>
                </a:solidFill>
                <a:latin typeface="PT Serif"/>
              </a:rPr>
              <a:t>SAFE</a:t>
            </a:r>
          </a:p>
        </p:txBody>
      </p:sp>
      <p:sp>
        <p:nvSpPr>
          <p:cNvPr id="100" name="Google Shape;100;p13"/>
          <p:cNvSpPr/>
          <p:nvPr/>
        </p:nvSpPr>
        <p:spPr>
          <a:xfrm>
            <a:off x="442925" y="3930800"/>
            <a:ext cx="7515182" cy="998626"/>
          </a:xfrm>
          <a:prstGeom prst="rect">
            <a:avLst/>
          </a:prstGeom>
        </p:spPr>
        <p:txBody>
          <a:bodyPr>
            <a:prstTxWarp prst="textPlain"/>
          </a:bodyPr>
          <a:lstStyle/>
          <a:p>
            <a:pPr lvl="0" algn="ctr"/>
            <a:r>
              <a:rPr b="1" i="0">
                <a:ln cap="flat" cmpd="sng" w="38100">
                  <a:solidFill>
                    <a:srgbClr val="20124D"/>
                  </a:solidFill>
                  <a:prstDash val="solid"/>
                  <a:round/>
                  <a:headEnd len="sm" w="sm" type="none"/>
                  <a:tailEnd len="sm" w="sm" type="none"/>
                </a:ln>
                <a:solidFill>
                  <a:srgbClr val="55E3C6"/>
                </a:solidFill>
                <a:latin typeface="PT Serif"/>
              </a:rPr>
              <a:t>KLUTCHER</a:t>
            </a:r>
          </a:p>
        </p:txBody>
      </p:sp>
      <p:pic>
        <p:nvPicPr>
          <p:cNvPr id="101" name="Google Shape;101;p13"/>
          <p:cNvPicPr preferRelativeResize="0"/>
          <p:nvPr/>
        </p:nvPicPr>
        <p:blipFill>
          <a:blip r:embed="rId4">
            <a:alphaModFix/>
          </a:blip>
          <a:stretch>
            <a:fillRect/>
          </a:stretch>
        </p:blipFill>
        <p:spPr>
          <a:xfrm>
            <a:off x="3341101" y="2303613"/>
            <a:ext cx="1366687" cy="1366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p:nvPr/>
        </p:nvSpPr>
        <p:spPr>
          <a:xfrm>
            <a:off x="2647922" y="5375266"/>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08" name="Google Shape;108;p14"/>
          <p:cNvSpPr/>
          <p:nvPr/>
        </p:nvSpPr>
        <p:spPr>
          <a:xfrm>
            <a:off x="3353686" y="3962369"/>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09" name="Google Shape;109;p14"/>
          <p:cNvSpPr/>
          <p:nvPr/>
        </p:nvSpPr>
        <p:spPr>
          <a:xfrm>
            <a:off x="4059450" y="2549473"/>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10" name="Google Shape;110;p14"/>
          <p:cNvSpPr/>
          <p:nvPr/>
        </p:nvSpPr>
        <p:spPr>
          <a:xfrm>
            <a:off x="4765214" y="1136577"/>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11" name="Google Shape;111;p14"/>
          <p:cNvSpPr txBox="1"/>
          <p:nvPr>
            <p:ph idx="4294967295" type="title"/>
          </p:nvPr>
        </p:nvSpPr>
        <p:spPr>
          <a:xfrm>
            <a:off x="226400" y="376625"/>
            <a:ext cx="3616500" cy="4019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000"/>
              </a:spcBef>
              <a:spcAft>
                <a:spcPts val="0"/>
              </a:spcAft>
              <a:buClr>
                <a:schemeClr val="lt1"/>
              </a:buClr>
              <a:buSzPts val="4800"/>
              <a:buFont typeface="Quattrocento Sans"/>
              <a:buNone/>
            </a:pPr>
            <a:r>
              <a:rPr i="1" lang="en-US" sz="5000">
                <a:solidFill>
                  <a:srgbClr val="D1E3FE"/>
                </a:solidFill>
                <a:latin typeface="Pacifico"/>
                <a:ea typeface="Pacifico"/>
                <a:cs typeface="Pacifico"/>
                <a:sym typeface="Pacifico"/>
              </a:rPr>
              <a:t>Why Encryption is </a:t>
            </a:r>
            <a:endParaRPr i="1" sz="5000">
              <a:solidFill>
                <a:srgbClr val="D1E3FE"/>
              </a:solidFill>
              <a:latin typeface="Pacifico"/>
              <a:ea typeface="Pacifico"/>
              <a:cs typeface="Pacifico"/>
              <a:sym typeface="Pacifico"/>
            </a:endParaRPr>
          </a:p>
          <a:p>
            <a:pPr indent="0" lvl="0" marL="0" rtl="0" algn="l">
              <a:lnSpc>
                <a:spcPct val="115000"/>
              </a:lnSpc>
              <a:spcBef>
                <a:spcPts val="1000"/>
              </a:spcBef>
              <a:spcAft>
                <a:spcPts val="0"/>
              </a:spcAft>
              <a:buClr>
                <a:schemeClr val="lt1"/>
              </a:buClr>
              <a:buSzPts val="4800"/>
              <a:buFont typeface="Quattrocento Sans"/>
              <a:buNone/>
            </a:pPr>
            <a:r>
              <a:rPr i="1" lang="en-US" sz="5000">
                <a:solidFill>
                  <a:srgbClr val="D1E3FE"/>
                </a:solidFill>
                <a:latin typeface="Pacifico"/>
                <a:ea typeface="Pacifico"/>
                <a:cs typeface="Pacifico"/>
                <a:sym typeface="Pacifico"/>
              </a:rPr>
              <a:t>important ?</a:t>
            </a:r>
            <a:endParaRPr i="1" sz="3400">
              <a:solidFill>
                <a:srgbClr val="D1E3FE"/>
              </a:solidFill>
              <a:latin typeface="Pacifico"/>
              <a:ea typeface="Pacifico"/>
              <a:cs typeface="Pacifico"/>
              <a:sym typeface="Pacifico"/>
            </a:endParaRPr>
          </a:p>
          <a:p>
            <a:pPr indent="0" lvl="0" marL="0" rtl="0" algn="l">
              <a:lnSpc>
                <a:spcPct val="100000"/>
              </a:lnSpc>
              <a:spcBef>
                <a:spcPts val="0"/>
              </a:spcBef>
              <a:spcAft>
                <a:spcPts val="0"/>
              </a:spcAft>
              <a:buClr>
                <a:schemeClr val="dk1"/>
              </a:buClr>
              <a:buSzPts val="1100"/>
              <a:buFont typeface="Arial"/>
              <a:buNone/>
            </a:pPr>
            <a:r>
              <a:t/>
            </a:r>
            <a:endParaRPr i="1" sz="5900">
              <a:solidFill>
                <a:srgbClr val="D1E3FE"/>
              </a:solidFill>
              <a:latin typeface="Pacifico"/>
              <a:ea typeface="Pacifico"/>
              <a:cs typeface="Pacifico"/>
              <a:sym typeface="Pacifico"/>
            </a:endParaRPr>
          </a:p>
        </p:txBody>
      </p:sp>
      <p:sp>
        <p:nvSpPr>
          <p:cNvPr id="112" name="Google Shape;112;p14"/>
          <p:cNvSpPr/>
          <p:nvPr/>
        </p:nvSpPr>
        <p:spPr>
          <a:xfrm flipH="1">
            <a:off x="2256508" y="-12"/>
            <a:ext cx="9935491" cy="6858000"/>
          </a:xfrm>
          <a:custGeom>
            <a:rect b="b" l="l" r="r" t="t"/>
            <a:pathLst>
              <a:path extrusionOk="0" h="6858000" w="9935491">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a:gsLst>
              <a:gs pos="0">
                <a:srgbClr val="F14E79">
                  <a:alpha val="67843"/>
                </a:srgbClr>
              </a:gs>
              <a:gs pos="84000">
                <a:srgbClr val="07193A">
                  <a:alpha val="74901"/>
                </a:srgbClr>
              </a:gs>
              <a:gs pos="100000">
                <a:srgbClr val="07193A">
                  <a:alpha val="74901"/>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3" name="Google Shape;113;p14"/>
          <p:cNvSpPr txBox="1"/>
          <p:nvPr/>
        </p:nvSpPr>
        <p:spPr>
          <a:xfrm>
            <a:off x="6547751" y="508436"/>
            <a:ext cx="0" cy="27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i="1" sz="1800">
              <a:solidFill>
                <a:schemeClr val="lt1"/>
              </a:solidFill>
              <a:latin typeface="Quattrocento Sans"/>
              <a:ea typeface="Quattrocento Sans"/>
              <a:cs typeface="Quattrocento Sans"/>
              <a:sym typeface="Quattrocento Sans"/>
            </a:endParaRPr>
          </a:p>
        </p:txBody>
      </p:sp>
      <p:sp>
        <p:nvSpPr>
          <p:cNvPr id="114" name="Google Shape;114;p14"/>
          <p:cNvSpPr txBox="1"/>
          <p:nvPr/>
        </p:nvSpPr>
        <p:spPr>
          <a:xfrm>
            <a:off x="4430364" y="5148411"/>
            <a:ext cx="1453800" cy="27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i="1" sz="1800">
              <a:solidFill>
                <a:schemeClr val="lt1"/>
              </a:solidFill>
              <a:latin typeface="Quattrocento Sans"/>
              <a:ea typeface="Quattrocento Sans"/>
              <a:cs typeface="Quattrocento Sans"/>
              <a:sym typeface="Quattrocento Sans"/>
            </a:endParaRPr>
          </a:p>
        </p:txBody>
      </p:sp>
      <p:sp>
        <p:nvSpPr>
          <p:cNvPr id="115" name="Google Shape;115;p14"/>
          <p:cNvSpPr/>
          <p:nvPr/>
        </p:nvSpPr>
        <p:spPr>
          <a:xfrm>
            <a:off x="2425032" y="5148408"/>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4</a:t>
            </a:r>
            <a:endParaRPr/>
          </a:p>
        </p:txBody>
      </p:sp>
      <p:sp>
        <p:nvSpPr>
          <p:cNvPr id="116" name="Google Shape;116;p14"/>
          <p:cNvSpPr/>
          <p:nvPr/>
        </p:nvSpPr>
        <p:spPr>
          <a:xfrm>
            <a:off x="3137146" y="3714136"/>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3</a:t>
            </a:r>
            <a:endParaRPr/>
          </a:p>
        </p:txBody>
      </p:sp>
      <p:sp>
        <p:nvSpPr>
          <p:cNvPr id="117" name="Google Shape;117;p14"/>
          <p:cNvSpPr/>
          <p:nvPr/>
        </p:nvSpPr>
        <p:spPr>
          <a:xfrm>
            <a:off x="3842910" y="2301240"/>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2</a:t>
            </a:r>
            <a:endParaRPr/>
          </a:p>
        </p:txBody>
      </p:sp>
      <p:sp>
        <p:nvSpPr>
          <p:cNvPr id="118" name="Google Shape;118;p14"/>
          <p:cNvSpPr/>
          <p:nvPr/>
        </p:nvSpPr>
        <p:spPr>
          <a:xfrm>
            <a:off x="4548674" y="888294"/>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1</a:t>
            </a:r>
            <a:endParaRPr/>
          </a:p>
        </p:txBody>
      </p:sp>
      <p:sp>
        <p:nvSpPr>
          <p:cNvPr id="119" name="Google Shape;119;p14"/>
          <p:cNvSpPr txBox="1"/>
          <p:nvPr/>
        </p:nvSpPr>
        <p:spPr>
          <a:xfrm>
            <a:off x="5142350" y="3631031"/>
            <a:ext cx="5800800" cy="137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2000">
                <a:solidFill>
                  <a:srgbClr val="E06666"/>
                </a:solidFill>
                <a:latin typeface="Quattrocento Sans"/>
                <a:ea typeface="Quattrocento Sans"/>
                <a:cs typeface="Quattrocento Sans"/>
                <a:sym typeface="Quattrocento Sans"/>
              </a:rPr>
              <a:t>The thief can boot up your computer</a:t>
            </a:r>
            <a:r>
              <a:rPr b="1" i="1" lang="en-US" sz="1800">
                <a:solidFill>
                  <a:schemeClr val="lt1"/>
                </a:solidFill>
                <a:latin typeface="Quattrocento Sans"/>
                <a:ea typeface="Quattrocento Sans"/>
                <a:cs typeface="Quattrocento Sans"/>
                <a:sym typeface="Quattrocento Sans"/>
              </a:rPr>
              <a:t> from a removable device to access your files. Or, they can simply remove the hard disk, install it in another computer, and immediately gain access to all of your files and personal data.</a:t>
            </a:r>
            <a:endParaRPr b="1" i="1" sz="1600">
              <a:solidFill>
                <a:schemeClr val="lt1"/>
              </a:solidFill>
              <a:latin typeface="Quattrocento Sans"/>
              <a:ea typeface="Quattrocento Sans"/>
              <a:cs typeface="Quattrocento Sans"/>
              <a:sym typeface="Quattrocento Sans"/>
            </a:endParaRPr>
          </a:p>
        </p:txBody>
      </p:sp>
      <p:sp>
        <p:nvSpPr>
          <p:cNvPr id="120" name="Google Shape;120;p14"/>
          <p:cNvSpPr txBox="1"/>
          <p:nvPr/>
        </p:nvSpPr>
        <p:spPr>
          <a:xfrm>
            <a:off x="5618750" y="2353300"/>
            <a:ext cx="53244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1800">
                <a:solidFill>
                  <a:schemeClr val="lt1"/>
                </a:solidFill>
                <a:latin typeface="Quattrocento Sans"/>
                <a:ea typeface="Quattrocento Sans"/>
                <a:cs typeface="Quattrocento Sans"/>
                <a:sym typeface="Quattrocento Sans"/>
              </a:rPr>
              <a:t>To make</a:t>
            </a:r>
            <a:r>
              <a:rPr b="1" i="1" lang="en-US" sz="2000">
                <a:solidFill>
                  <a:schemeClr val="lt1"/>
                </a:solidFill>
                <a:latin typeface="Quattrocento Sans"/>
                <a:ea typeface="Quattrocento Sans"/>
                <a:cs typeface="Quattrocento Sans"/>
                <a:sym typeface="Quattrocento Sans"/>
              </a:rPr>
              <a:t> </a:t>
            </a:r>
            <a:r>
              <a:rPr b="1" i="1" lang="en-US" sz="2000">
                <a:solidFill>
                  <a:srgbClr val="E06666"/>
                </a:solidFill>
                <a:latin typeface="Quattrocento Sans"/>
                <a:ea typeface="Quattrocento Sans"/>
                <a:cs typeface="Quattrocento Sans"/>
                <a:sym typeface="Quattrocento Sans"/>
              </a:rPr>
              <a:t>quick transitions</a:t>
            </a:r>
            <a:r>
              <a:rPr b="1" i="1" lang="en-US" sz="1800">
                <a:solidFill>
                  <a:schemeClr val="lt1"/>
                </a:solidFill>
                <a:latin typeface="Quattrocento Sans"/>
                <a:ea typeface="Quattrocento Sans"/>
                <a:cs typeface="Quattrocento Sans"/>
                <a:sym typeface="Quattrocento Sans"/>
              </a:rPr>
              <a:t> so that private items are not made public.</a:t>
            </a:r>
            <a:endParaRPr b="1" i="1">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i="1" sz="1600">
              <a:solidFill>
                <a:schemeClr val="lt1"/>
              </a:solidFill>
              <a:latin typeface="Quattrocento Sans"/>
              <a:ea typeface="Quattrocento Sans"/>
              <a:cs typeface="Quattrocento Sans"/>
              <a:sym typeface="Quattrocento Sans"/>
            </a:endParaRPr>
          </a:p>
        </p:txBody>
      </p:sp>
      <p:sp>
        <p:nvSpPr>
          <p:cNvPr id="121" name="Google Shape;121;p14"/>
          <p:cNvSpPr txBox="1"/>
          <p:nvPr/>
        </p:nvSpPr>
        <p:spPr>
          <a:xfrm>
            <a:off x="6238525" y="824850"/>
            <a:ext cx="5086200" cy="96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2000">
                <a:solidFill>
                  <a:schemeClr val="lt1"/>
                </a:solidFill>
                <a:latin typeface="Quattrocento Sans"/>
                <a:ea typeface="Quattrocento Sans"/>
                <a:cs typeface="Quattrocento Sans"/>
                <a:sym typeface="Quattrocento Sans"/>
              </a:rPr>
              <a:t>For</a:t>
            </a:r>
            <a:r>
              <a:rPr b="1" i="1" lang="en-US" sz="2000">
                <a:solidFill>
                  <a:srgbClr val="E06666"/>
                </a:solidFill>
                <a:latin typeface="Quattrocento Sans"/>
                <a:ea typeface="Quattrocento Sans"/>
                <a:cs typeface="Quattrocento Sans"/>
                <a:sym typeface="Quattrocento Sans"/>
              </a:rPr>
              <a:t> maintaining the security</a:t>
            </a:r>
            <a:r>
              <a:rPr b="1" i="1" lang="en-US" sz="1800">
                <a:solidFill>
                  <a:schemeClr val="lt1"/>
                </a:solidFill>
                <a:latin typeface="Quattrocento Sans"/>
                <a:ea typeface="Quattrocento Sans"/>
                <a:cs typeface="Quattrocento Sans"/>
                <a:sym typeface="Quattrocento Sans"/>
              </a:rPr>
              <a:t> of financial and other R&amp;D data with various internal data which needs to be safe from intruders.</a:t>
            </a:r>
            <a:endParaRPr b="1" i="1"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i="1" sz="18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i="1">
              <a:solidFill>
                <a:schemeClr val="lt1"/>
              </a:solidFill>
              <a:latin typeface="Quattrocento Sans"/>
              <a:ea typeface="Quattrocento Sans"/>
              <a:cs typeface="Quattrocento Sans"/>
              <a:sym typeface="Quattrocento Sans"/>
            </a:endParaRPr>
          </a:p>
        </p:txBody>
      </p:sp>
      <p:sp>
        <p:nvSpPr>
          <p:cNvPr id="122" name="Google Shape;122;p14"/>
          <p:cNvSpPr txBox="1"/>
          <p:nvPr/>
        </p:nvSpPr>
        <p:spPr>
          <a:xfrm flipH="1" rot="10800000">
            <a:off x="6810375" y="-564086"/>
            <a:ext cx="3419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23" name="Google Shape;123;p14"/>
          <p:cNvSpPr txBox="1"/>
          <p:nvPr/>
        </p:nvSpPr>
        <p:spPr>
          <a:xfrm>
            <a:off x="4548675" y="5375275"/>
            <a:ext cx="68232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000">
                <a:solidFill>
                  <a:srgbClr val="E06666"/>
                </a:solidFill>
                <a:latin typeface="Quattrocento Sans"/>
                <a:ea typeface="Quattrocento Sans"/>
                <a:cs typeface="Quattrocento Sans"/>
                <a:sym typeface="Quattrocento Sans"/>
              </a:rPr>
              <a:t>But with our product the thief can't gain access to files as they have been encrypted by our encryption algorithm.</a:t>
            </a:r>
            <a:endParaRPr b="1" i="1" sz="2000">
              <a:solidFill>
                <a:srgbClr val="E06666"/>
              </a:solidFill>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b="1" i="1">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A picture containing table, sitting, holding, keyboard&#10;&#10;Description automatically generated" id="129" name="Google Shape;129;p15"/>
          <p:cNvPicPr preferRelativeResize="0"/>
          <p:nvPr/>
        </p:nvPicPr>
        <p:blipFill rotWithShape="1">
          <a:blip r:embed="rId3">
            <a:alphaModFix amt="50000"/>
          </a:blip>
          <a:srcRect b="0" l="0" r="0" t="0"/>
          <a:stretch/>
        </p:blipFill>
        <p:spPr>
          <a:xfrm>
            <a:off x="3" y="0"/>
            <a:ext cx="5660567" cy="6858000"/>
          </a:xfrm>
          <a:custGeom>
            <a:rect b="b" l="l" r="r" t="t"/>
            <a:pathLst>
              <a:path extrusionOk="0" h="6858000" w="5660567">
                <a:moveTo>
                  <a:pt x="0" y="0"/>
                </a:moveTo>
                <a:lnTo>
                  <a:pt x="5660567" y="0"/>
                </a:lnTo>
                <a:lnTo>
                  <a:pt x="2225866" y="6858000"/>
                </a:lnTo>
                <a:lnTo>
                  <a:pt x="0" y="6858000"/>
                </a:lnTo>
                <a:close/>
              </a:path>
            </a:pathLst>
          </a:custGeom>
          <a:noFill/>
          <a:ln>
            <a:noFill/>
          </a:ln>
        </p:spPr>
      </p:pic>
      <p:sp>
        <p:nvSpPr>
          <p:cNvPr id="130" name="Google Shape;130;p15"/>
          <p:cNvSpPr/>
          <p:nvPr/>
        </p:nvSpPr>
        <p:spPr>
          <a:xfrm flipH="1" rot="10800000">
            <a:off x="2" y="0"/>
            <a:ext cx="5660567" cy="6858000"/>
          </a:xfrm>
          <a:custGeom>
            <a:rect b="b" l="l" r="r" t="t"/>
            <a:pathLst>
              <a:path extrusionOk="0" h="6858000" w="5660567">
                <a:moveTo>
                  <a:pt x="0" y="6858000"/>
                </a:moveTo>
                <a:lnTo>
                  <a:pt x="5660567" y="6858000"/>
                </a:lnTo>
                <a:lnTo>
                  <a:pt x="2225866" y="0"/>
                </a:lnTo>
                <a:lnTo>
                  <a:pt x="0" y="0"/>
                </a:lnTo>
                <a:close/>
              </a:path>
            </a:pathLst>
          </a:custGeom>
          <a:gradFill>
            <a:gsLst>
              <a:gs pos="0">
                <a:srgbClr val="F14E79">
                  <a:alpha val="67843"/>
                </a:srgbClr>
              </a:gs>
              <a:gs pos="84000">
                <a:srgbClr val="07193A">
                  <a:alpha val="74901"/>
                </a:srgbClr>
              </a:gs>
              <a:gs pos="100000">
                <a:srgbClr val="07193A">
                  <a:alpha val="74901"/>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1" name="Google Shape;131;p15"/>
          <p:cNvSpPr txBox="1"/>
          <p:nvPr/>
        </p:nvSpPr>
        <p:spPr>
          <a:xfrm>
            <a:off x="371475" y="675975"/>
            <a:ext cx="3266400" cy="1744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b="1" i="1" lang="en-US" sz="6200">
                <a:solidFill>
                  <a:srgbClr val="D1E3FE"/>
                </a:solidFill>
                <a:latin typeface="Pacifico"/>
                <a:ea typeface="Pacifico"/>
                <a:cs typeface="Pacifico"/>
                <a:sym typeface="Pacifico"/>
              </a:rPr>
              <a:t>Existing work </a:t>
            </a:r>
            <a:endParaRPr b="1" i="1" sz="6200">
              <a:solidFill>
                <a:srgbClr val="D1E3FE"/>
              </a:solidFill>
              <a:latin typeface="Pacifico"/>
              <a:ea typeface="Pacifico"/>
              <a:cs typeface="Pacifico"/>
              <a:sym typeface="Pacifico"/>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132" name="Google Shape;132;p15"/>
          <p:cNvSpPr/>
          <p:nvPr/>
        </p:nvSpPr>
        <p:spPr>
          <a:xfrm>
            <a:off x="2571696" y="4600886"/>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3</a:t>
            </a:r>
            <a:endParaRPr/>
          </a:p>
        </p:txBody>
      </p:sp>
      <p:sp>
        <p:nvSpPr>
          <p:cNvPr id="133" name="Google Shape;133;p15"/>
          <p:cNvSpPr/>
          <p:nvPr/>
        </p:nvSpPr>
        <p:spPr>
          <a:xfrm>
            <a:off x="3390660" y="2771090"/>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2</a:t>
            </a:r>
            <a:endParaRPr/>
          </a:p>
        </p:txBody>
      </p:sp>
      <p:sp>
        <p:nvSpPr>
          <p:cNvPr id="134" name="Google Shape;134;p15"/>
          <p:cNvSpPr/>
          <p:nvPr/>
        </p:nvSpPr>
        <p:spPr>
          <a:xfrm>
            <a:off x="4256799" y="941319"/>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1</a:t>
            </a:r>
            <a:endParaRPr/>
          </a:p>
        </p:txBody>
      </p:sp>
      <p:sp>
        <p:nvSpPr>
          <p:cNvPr id="135" name="Google Shape;135;p15"/>
          <p:cNvSpPr txBox="1"/>
          <p:nvPr/>
        </p:nvSpPr>
        <p:spPr>
          <a:xfrm>
            <a:off x="5074497" y="4544257"/>
            <a:ext cx="5800800" cy="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600">
                <a:solidFill>
                  <a:schemeClr val="lt1"/>
                </a:solidFill>
                <a:latin typeface="Quattrocento Sans"/>
                <a:ea typeface="Quattrocento Sans"/>
                <a:cs typeface="Quattrocento Sans"/>
                <a:sym typeface="Quattrocento Sans"/>
              </a:rPr>
              <a:t>At that time, </a:t>
            </a:r>
            <a:r>
              <a:rPr b="1" i="1" lang="en-US" sz="1600">
                <a:solidFill>
                  <a:srgbClr val="E06666"/>
                </a:solidFill>
                <a:latin typeface="Quattrocento Sans"/>
                <a:ea typeface="Quattrocento Sans"/>
                <a:cs typeface="Quattrocento Sans"/>
                <a:sym typeface="Quattrocento Sans"/>
              </a:rPr>
              <a:t>DELL was interested in using the technology, </a:t>
            </a:r>
            <a:r>
              <a:rPr b="1" i="1" lang="en-US" sz="1600">
                <a:solidFill>
                  <a:schemeClr val="lt1"/>
                </a:solidFill>
                <a:latin typeface="Quattrocento Sans"/>
                <a:ea typeface="Quattrocento Sans"/>
                <a:cs typeface="Quattrocento Sans"/>
                <a:sym typeface="Quattrocento Sans"/>
              </a:rPr>
              <a:t>which provides different levels of security based on whether the use is a home environment or corporate environment.</a:t>
            </a:r>
            <a:endParaRPr b="1" i="1" sz="1600">
              <a:solidFill>
                <a:schemeClr val="lt1"/>
              </a:solidFill>
              <a:latin typeface="Quattrocento Sans"/>
              <a:ea typeface="Quattrocento Sans"/>
              <a:cs typeface="Quattrocento Sans"/>
              <a:sym typeface="Quattrocento Sans"/>
            </a:endParaRPr>
          </a:p>
        </p:txBody>
      </p:sp>
      <p:sp>
        <p:nvSpPr>
          <p:cNvPr id="136" name="Google Shape;136;p15"/>
          <p:cNvSpPr txBox="1"/>
          <p:nvPr/>
        </p:nvSpPr>
        <p:spPr>
          <a:xfrm>
            <a:off x="5660575" y="2690410"/>
            <a:ext cx="5324400" cy="12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600">
                <a:solidFill>
                  <a:schemeClr val="lt1"/>
                </a:solidFill>
                <a:latin typeface="Quattrocento Sans"/>
                <a:ea typeface="Quattrocento Sans"/>
                <a:cs typeface="Quattrocento Sans"/>
                <a:sym typeface="Quattrocento Sans"/>
              </a:rPr>
              <a:t>In 2008, Seagate announced a </a:t>
            </a:r>
            <a:r>
              <a:rPr b="1" i="1" lang="en-US" sz="1600">
                <a:solidFill>
                  <a:srgbClr val="E06666"/>
                </a:solidFill>
                <a:latin typeface="Quattrocento Sans"/>
                <a:ea typeface="Quattrocento Sans"/>
                <a:cs typeface="Quattrocento Sans"/>
                <a:sym typeface="Quattrocento Sans"/>
              </a:rPr>
              <a:t>data encryption technology on their Momentus laptop hard drives</a:t>
            </a:r>
            <a:r>
              <a:rPr b="1" i="1" lang="en-US" sz="1600">
                <a:solidFill>
                  <a:schemeClr val="lt1"/>
                </a:solidFill>
                <a:latin typeface="Quattrocento Sans"/>
                <a:ea typeface="Quattrocento Sans"/>
                <a:cs typeface="Quattrocento Sans"/>
                <a:sym typeface="Quattrocento Sans"/>
              </a:rPr>
              <a:t> that can encrypt drives without the need of software or custom installation.</a:t>
            </a:r>
            <a:endParaRPr b="1" i="1" sz="1600"/>
          </a:p>
        </p:txBody>
      </p:sp>
      <p:sp>
        <p:nvSpPr>
          <p:cNvPr id="137" name="Google Shape;137;p15"/>
          <p:cNvSpPr txBox="1"/>
          <p:nvPr/>
        </p:nvSpPr>
        <p:spPr>
          <a:xfrm>
            <a:off x="6248500" y="614325"/>
            <a:ext cx="5086200" cy="116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500">
                <a:solidFill>
                  <a:schemeClr val="lt1"/>
                </a:solidFill>
                <a:latin typeface="Quattrocento Sans"/>
                <a:ea typeface="Quattrocento Sans"/>
                <a:cs typeface="Quattrocento Sans"/>
                <a:sym typeface="Quattrocento Sans"/>
              </a:rPr>
              <a:t>The encryption method used in the various available cryptors varies. Many use known algorithms such as </a:t>
            </a:r>
            <a:r>
              <a:rPr b="1" i="1" lang="en-US" sz="1500">
                <a:solidFill>
                  <a:srgbClr val="E06666"/>
                </a:solidFill>
                <a:latin typeface="Quattrocento Sans"/>
                <a:ea typeface="Quattrocento Sans"/>
                <a:cs typeface="Quattrocento Sans"/>
                <a:sym typeface="Quattrocento Sans"/>
              </a:rPr>
              <a:t>AES, RSA, and Blowfish,</a:t>
            </a:r>
            <a:r>
              <a:rPr b="1" i="1" lang="en-US" sz="1500">
                <a:solidFill>
                  <a:schemeClr val="lt1"/>
                </a:solidFill>
                <a:latin typeface="Quattrocento Sans"/>
                <a:ea typeface="Quattrocento Sans"/>
                <a:cs typeface="Quattrocento Sans"/>
                <a:sym typeface="Quattrocento Sans"/>
              </a:rPr>
              <a:t> whereas others use custom algorithms such as Shiva,56 written by Neel Mehta and Shaun Clowes, and ELFcrypt, written by Gregory Panakkal, and cryptelf .</a:t>
            </a:r>
            <a:endParaRPr b="1" i="1" sz="1500">
              <a:solidFill>
                <a:schemeClr val="lt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p:nvPr/>
        </p:nvSpPr>
        <p:spPr>
          <a:xfrm>
            <a:off x="2647922" y="5375266"/>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44" name="Google Shape;144;p16"/>
          <p:cNvSpPr/>
          <p:nvPr/>
        </p:nvSpPr>
        <p:spPr>
          <a:xfrm>
            <a:off x="3353686" y="3962369"/>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45" name="Google Shape;145;p16"/>
          <p:cNvSpPr/>
          <p:nvPr/>
        </p:nvSpPr>
        <p:spPr>
          <a:xfrm>
            <a:off x="4059450" y="2549473"/>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46" name="Google Shape;146;p16"/>
          <p:cNvSpPr/>
          <p:nvPr/>
        </p:nvSpPr>
        <p:spPr>
          <a:xfrm>
            <a:off x="4765214" y="1136577"/>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147" name="Google Shape;147;p16"/>
          <p:cNvSpPr txBox="1"/>
          <p:nvPr>
            <p:ph idx="4294967295" type="title"/>
          </p:nvPr>
        </p:nvSpPr>
        <p:spPr>
          <a:xfrm>
            <a:off x="442925" y="644550"/>
            <a:ext cx="3616500" cy="21288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i="1" lang="en-US" sz="5900">
                <a:solidFill>
                  <a:srgbClr val="D1E3FE"/>
                </a:solidFill>
                <a:latin typeface="Pacifico"/>
                <a:ea typeface="Pacifico"/>
                <a:cs typeface="Pacifico"/>
                <a:sym typeface="Pacifico"/>
              </a:rPr>
              <a:t>Proposed </a:t>
            </a:r>
            <a:endParaRPr i="1" sz="5900">
              <a:solidFill>
                <a:srgbClr val="D1E3FE"/>
              </a:solidFill>
              <a:latin typeface="Pacifico"/>
              <a:ea typeface="Pacifico"/>
              <a:cs typeface="Pacifico"/>
              <a:sym typeface="Pacifico"/>
            </a:endParaRPr>
          </a:p>
          <a:p>
            <a:pPr indent="0" lvl="0" marL="0" rtl="0" algn="l">
              <a:lnSpc>
                <a:spcPct val="150000"/>
              </a:lnSpc>
              <a:spcBef>
                <a:spcPts val="0"/>
              </a:spcBef>
              <a:spcAft>
                <a:spcPts val="0"/>
              </a:spcAft>
              <a:buClr>
                <a:schemeClr val="dk1"/>
              </a:buClr>
              <a:buSzPts val="1100"/>
              <a:buFont typeface="Arial"/>
              <a:buNone/>
            </a:pPr>
            <a:r>
              <a:rPr i="1" lang="en-US" sz="5900">
                <a:solidFill>
                  <a:srgbClr val="D1E3FE"/>
                </a:solidFill>
                <a:latin typeface="Pacifico"/>
                <a:ea typeface="Pacifico"/>
                <a:cs typeface="Pacifico"/>
                <a:sym typeface="Pacifico"/>
              </a:rPr>
              <a:t>Work</a:t>
            </a:r>
            <a:endParaRPr i="1" sz="5900">
              <a:solidFill>
                <a:srgbClr val="D1E3FE"/>
              </a:solidFill>
              <a:latin typeface="Pacifico"/>
              <a:ea typeface="Pacifico"/>
              <a:cs typeface="Pacifico"/>
              <a:sym typeface="Pacifico"/>
            </a:endParaRPr>
          </a:p>
          <a:p>
            <a:pPr indent="0" lvl="0" marL="0" rtl="0" algn="l">
              <a:lnSpc>
                <a:spcPct val="100000"/>
              </a:lnSpc>
              <a:spcBef>
                <a:spcPts val="0"/>
              </a:spcBef>
              <a:spcAft>
                <a:spcPts val="0"/>
              </a:spcAft>
              <a:buClr>
                <a:schemeClr val="dk1"/>
              </a:buClr>
              <a:buSzPts val="1100"/>
              <a:buFont typeface="Arial"/>
              <a:buNone/>
            </a:pPr>
            <a:r>
              <a:t/>
            </a:r>
            <a:endParaRPr i="1" sz="5900">
              <a:solidFill>
                <a:schemeClr val="lt1"/>
              </a:solidFill>
              <a:latin typeface="Pacifico"/>
              <a:ea typeface="Pacifico"/>
              <a:cs typeface="Pacifico"/>
              <a:sym typeface="Pacifico"/>
            </a:endParaRPr>
          </a:p>
        </p:txBody>
      </p:sp>
      <p:sp>
        <p:nvSpPr>
          <p:cNvPr id="148" name="Google Shape;148;p16"/>
          <p:cNvSpPr/>
          <p:nvPr/>
        </p:nvSpPr>
        <p:spPr>
          <a:xfrm flipH="1">
            <a:off x="2256508" y="-12"/>
            <a:ext cx="9935491" cy="6858000"/>
          </a:xfrm>
          <a:custGeom>
            <a:rect b="b" l="l" r="r" t="t"/>
            <a:pathLst>
              <a:path extrusionOk="0" h="6858000" w="9935491">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a:gsLst>
              <a:gs pos="0">
                <a:srgbClr val="F14E79">
                  <a:alpha val="67843"/>
                </a:srgbClr>
              </a:gs>
              <a:gs pos="84000">
                <a:srgbClr val="07193A">
                  <a:alpha val="74901"/>
                </a:srgbClr>
              </a:gs>
              <a:gs pos="100000">
                <a:srgbClr val="07193A">
                  <a:alpha val="74901"/>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49" name="Google Shape;149;p16"/>
          <p:cNvSpPr txBox="1"/>
          <p:nvPr/>
        </p:nvSpPr>
        <p:spPr>
          <a:xfrm>
            <a:off x="6547751" y="508436"/>
            <a:ext cx="0" cy="27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i="1" sz="1800">
              <a:solidFill>
                <a:schemeClr val="lt1"/>
              </a:solidFill>
              <a:latin typeface="Quattrocento Sans"/>
              <a:ea typeface="Quattrocento Sans"/>
              <a:cs typeface="Quattrocento Sans"/>
              <a:sym typeface="Quattrocento Sans"/>
            </a:endParaRPr>
          </a:p>
        </p:txBody>
      </p:sp>
      <p:sp>
        <p:nvSpPr>
          <p:cNvPr id="150" name="Google Shape;150;p16"/>
          <p:cNvSpPr txBox="1"/>
          <p:nvPr/>
        </p:nvSpPr>
        <p:spPr>
          <a:xfrm>
            <a:off x="4430364" y="5148411"/>
            <a:ext cx="1453800" cy="27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i="1" sz="1800">
              <a:solidFill>
                <a:schemeClr val="lt1"/>
              </a:solidFill>
              <a:latin typeface="Quattrocento Sans"/>
              <a:ea typeface="Quattrocento Sans"/>
              <a:cs typeface="Quattrocento Sans"/>
              <a:sym typeface="Quattrocento Sans"/>
            </a:endParaRPr>
          </a:p>
        </p:txBody>
      </p:sp>
      <p:sp>
        <p:nvSpPr>
          <p:cNvPr id="151" name="Google Shape;151;p16"/>
          <p:cNvSpPr/>
          <p:nvPr/>
        </p:nvSpPr>
        <p:spPr>
          <a:xfrm>
            <a:off x="2431382" y="5127033"/>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4</a:t>
            </a:r>
            <a:endParaRPr/>
          </a:p>
        </p:txBody>
      </p:sp>
      <p:sp>
        <p:nvSpPr>
          <p:cNvPr id="152" name="Google Shape;152;p16"/>
          <p:cNvSpPr/>
          <p:nvPr/>
        </p:nvSpPr>
        <p:spPr>
          <a:xfrm>
            <a:off x="3137146" y="3714136"/>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3</a:t>
            </a:r>
            <a:endParaRPr/>
          </a:p>
        </p:txBody>
      </p:sp>
      <p:sp>
        <p:nvSpPr>
          <p:cNvPr id="153" name="Google Shape;153;p16"/>
          <p:cNvSpPr/>
          <p:nvPr/>
        </p:nvSpPr>
        <p:spPr>
          <a:xfrm>
            <a:off x="3842910" y="2301240"/>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2</a:t>
            </a:r>
            <a:endParaRPr/>
          </a:p>
        </p:txBody>
      </p:sp>
      <p:sp>
        <p:nvSpPr>
          <p:cNvPr id="154" name="Google Shape;154;p16"/>
          <p:cNvSpPr/>
          <p:nvPr/>
        </p:nvSpPr>
        <p:spPr>
          <a:xfrm>
            <a:off x="4548674" y="888294"/>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1</a:t>
            </a:r>
            <a:endParaRPr/>
          </a:p>
        </p:txBody>
      </p:sp>
      <p:sp>
        <p:nvSpPr>
          <p:cNvPr id="155" name="Google Shape;155;p16"/>
          <p:cNvSpPr txBox="1"/>
          <p:nvPr/>
        </p:nvSpPr>
        <p:spPr>
          <a:xfrm>
            <a:off x="5215450" y="3714206"/>
            <a:ext cx="5800800" cy="137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1" lang="en-US">
                <a:solidFill>
                  <a:schemeClr val="lt1"/>
                </a:solidFill>
                <a:latin typeface="Quattrocento Sans"/>
                <a:ea typeface="Quattrocento Sans"/>
                <a:cs typeface="Quattrocento Sans"/>
                <a:sym typeface="Quattrocento Sans"/>
              </a:rPr>
              <a:t>The highlight point of this is </a:t>
            </a:r>
            <a:r>
              <a:rPr b="1" i="1" lang="en-US" sz="1600">
                <a:solidFill>
                  <a:srgbClr val="E06666"/>
                </a:solidFill>
                <a:latin typeface="Quattrocento Sans"/>
                <a:ea typeface="Quattrocento Sans"/>
                <a:cs typeface="Quattrocento Sans"/>
                <a:sym typeface="Quattrocento Sans"/>
              </a:rPr>
              <a:t>if someone enters a wrong password then the system would capture his/her photo.</a:t>
            </a:r>
            <a:r>
              <a:rPr b="1" i="1" lang="en-US" sz="1600">
                <a:solidFill>
                  <a:schemeClr val="lt1"/>
                </a:solidFill>
                <a:latin typeface="Quattrocento Sans"/>
                <a:ea typeface="Quattrocento Sans"/>
                <a:cs typeface="Quattrocento Sans"/>
                <a:sym typeface="Quattrocento Sans"/>
              </a:rPr>
              <a:t> </a:t>
            </a:r>
            <a:r>
              <a:rPr b="1" i="1" lang="en-US" sz="1600">
                <a:solidFill>
                  <a:srgbClr val="E06666"/>
                </a:solidFill>
                <a:latin typeface="Quattrocento Sans"/>
                <a:ea typeface="Quattrocento Sans"/>
                <a:cs typeface="Quattrocento Sans"/>
                <a:sym typeface="Quattrocento Sans"/>
              </a:rPr>
              <a:t>Also if someone enters the wrong password  consecutively 3 times within 15 minutes then the file will be locked for 60 minutes.</a:t>
            </a:r>
            <a:endParaRPr b="1" i="1" sz="1600">
              <a:solidFill>
                <a:schemeClr val="lt1"/>
              </a:solidFill>
              <a:latin typeface="Quattrocento Sans"/>
              <a:ea typeface="Quattrocento Sans"/>
              <a:cs typeface="Quattrocento Sans"/>
              <a:sym typeface="Quattrocento Sans"/>
            </a:endParaRPr>
          </a:p>
        </p:txBody>
      </p:sp>
      <p:sp>
        <p:nvSpPr>
          <p:cNvPr id="156" name="Google Shape;156;p16"/>
          <p:cNvSpPr txBox="1"/>
          <p:nvPr/>
        </p:nvSpPr>
        <p:spPr>
          <a:xfrm>
            <a:off x="5618750" y="2353300"/>
            <a:ext cx="5324400" cy="738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1" lang="en-US">
                <a:solidFill>
                  <a:schemeClr val="lt1"/>
                </a:solidFill>
                <a:latin typeface="Quattrocento Sans"/>
                <a:ea typeface="Quattrocento Sans"/>
                <a:cs typeface="Quattrocento Sans"/>
                <a:sym typeface="Quattrocento Sans"/>
              </a:rPr>
              <a:t>So, here we are </a:t>
            </a:r>
            <a:r>
              <a:rPr b="1" i="1" lang="en-US" sz="1600">
                <a:solidFill>
                  <a:srgbClr val="E06666"/>
                </a:solidFill>
                <a:latin typeface="Quattrocento Sans"/>
                <a:ea typeface="Quattrocento Sans"/>
                <a:cs typeface="Quattrocento Sans"/>
                <a:sym typeface="Quattrocento Sans"/>
              </a:rPr>
              <a:t>proposing the encryption of file</a:t>
            </a:r>
            <a:r>
              <a:rPr b="1" i="1" lang="en-US">
                <a:solidFill>
                  <a:schemeClr val="lt1"/>
                </a:solidFill>
                <a:latin typeface="Quattrocento Sans"/>
                <a:ea typeface="Quattrocento Sans"/>
                <a:cs typeface="Quattrocento Sans"/>
                <a:sym typeface="Quattrocento Sans"/>
              </a:rPr>
              <a:t> just like a lock to a door with </a:t>
            </a:r>
            <a:r>
              <a:rPr b="1" i="1" lang="en-US" sz="1600">
                <a:solidFill>
                  <a:srgbClr val="E06666"/>
                </a:solidFill>
                <a:latin typeface="Quattrocento Sans"/>
                <a:ea typeface="Quattrocento Sans"/>
                <a:cs typeface="Quattrocento Sans"/>
                <a:sym typeface="Quattrocento Sans"/>
              </a:rPr>
              <a:t>Hybrid encryption technique</a:t>
            </a:r>
            <a:r>
              <a:rPr b="1" i="1" lang="en-US">
                <a:solidFill>
                  <a:schemeClr val="lt1"/>
                </a:solidFill>
                <a:latin typeface="Quattrocento Sans"/>
                <a:ea typeface="Quattrocento Sans"/>
                <a:cs typeface="Quattrocento Sans"/>
                <a:sym typeface="Quattrocento Sans"/>
              </a:rPr>
              <a:t> so that no one can access the data without authentication. </a:t>
            </a:r>
            <a:endParaRPr b="1" i="1">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i="1" sz="1600">
              <a:solidFill>
                <a:schemeClr val="lt1"/>
              </a:solidFill>
              <a:latin typeface="Quattrocento Sans"/>
              <a:ea typeface="Quattrocento Sans"/>
              <a:cs typeface="Quattrocento Sans"/>
              <a:sym typeface="Quattrocento Sans"/>
            </a:endParaRPr>
          </a:p>
        </p:txBody>
      </p:sp>
      <p:sp>
        <p:nvSpPr>
          <p:cNvPr id="157" name="Google Shape;157;p16"/>
          <p:cNvSpPr txBox="1"/>
          <p:nvPr/>
        </p:nvSpPr>
        <p:spPr>
          <a:xfrm>
            <a:off x="6238525" y="824850"/>
            <a:ext cx="5086200" cy="96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1" lang="en-US">
                <a:solidFill>
                  <a:schemeClr val="lt1"/>
                </a:solidFill>
                <a:latin typeface="Quattrocento Sans"/>
                <a:ea typeface="Quattrocento Sans"/>
                <a:cs typeface="Quattrocento Sans"/>
                <a:sym typeface="Quattrocento Sans"/>
              </a:rPr>
              <a:t>Around the globe, we already have many technologies to encrypt a file with various encryption techniques to provide it high security.</a:t>
            </a:r>
            <a:endParaRPr b="1" i="1" sz="1500">
              <a:solidFill>
                <a:schemeClr val="lt1"/>
              </a:solidFill>
              <a:latin typeface="Quattrocento Sans"/>
              <a:ea typeface="Quattrocento Sans"/>
              <a:cs typeface="Quattrocento Sans"/>
              <a:sym typeface="Quattrocento Sans"/>
            </a:endParaRPr>
          </a:p>
        </p:txBody>
      </p:sp>
      <p:sp>
        <p:nvSpPr>
          <p:cNvPr id="158" name="Google Shape;158;p16"/>
          <p:cNvSpPr txBox="1"/>
          <p:nvPr/>
        </p:nvSpPr>
        <p:spPr>
          <a:xfrm flipH="1" rot="10800000">
            <a:off x="6810375" y="-564086"/>
            <a:ext cx="3419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Click to dd text</a:t>
            </a:r>
            <a:endParaRPr/>
          </a:p>
        </p:txBody>
      </p:sp>
      <p:sp>
        <p:nvSpPr>
          <p:cNvPr id="159" name="Google Shape;159;p16"/>
          <p:cNvSpPr txBox="1"/>
          <p:nvPr/>
        </p:nvSpPr>
        <p:spPr>
          <a:xfrm>
            <a:off x="4548675" y="5494200"/>
            <a:ext cx="6823200" cy="103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US">
                <a:solidFill>
                  <a:schemeClr val="lt1"/>
                </a:solidFill>
                <a:latin typeface="Quattrocento Sans"/>
                <a:ea typeface="Quattrocento Sans"/>
                <a:cs typeface="Quattrocento Sans"/>
                <a:sym typeface="Quattrocento Sans"/>
              </a:rPr>
              <a:t> </a:t>
            </a:r>
            <a:r>
              <a:rPr b="1" i="1" lang="en-US">
                <a:solidFill>
                  <a:schemeClr val="lt1"/>
                </a:solidFill>
                <a:latin typeface="Quattrocento Sans"/>
                <a:ea typeface="Quattrocento Sans"/>
                <a:cs typeface="Quattrocento Sans"/>
                <a:sym typeface="Quattrocento Sans"/>
              </a:rPr>
              <a:t>We will also keep </a:t>
            </a:r>
            <a:r>
              <a:rPr b="1" i="1" lang="en-US" sz="1600">
                <a:solidFill>
                  <a:srgbClr val="E06666"/>
                </a:solidFill>
                <a:latin typeface="Quattrocento Sans"/>
                <a:ea typeface="Quattrocento Sans"/>
                <a:cs typeface="Quattrocento Sans"/>
                <a:sym typeface="Quattrocento Sans"/>
              </a:rPr>
              <a:t>records of every login and logout.</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p:nvPr/>
        </p:nvSpPr>
        <p:spPr>
          <a:xfrm flipH="1" rot="10800000">
            <a:off x="29601" y="0"/>
            <a:ext cx="5660567" cy="6858000"/>
          </a:xfrm>
          <a:custGeom>
            <a:rect b="b" l="l" r="r" t="t"/>
            <a:pathLst>
              <a:path extrusionOk="0" h="6858000" w="5660567">
                <a:moveTo>
                  <a:pt x="0" y="6858000"/>
                </a:moveTo>
                <a:lnTo>
                  <a:pt x="5660567" y="6858000"/>
                </a:lnTo>
                <a:lnTo>
                  <a:pt x="2225866" y="0"/>
                </a:lnTo>
                <a:lnTo>
                  <a:pt x="0" y="0"/>
                </a:lnTo>
                <a:close/>
              </a:path>
            </a:pathLst>
          </a:custGeom>
          <a:gradFill>
            <a:gsLst>
              <a:gs pos="0">
                <a:srgbClr val="F14E79">
                  <a:alpha val="67450"/>
                </a:srgbClr>
              </a:gs>
              <a:gs pos="84000">
                <a:srgbClr val="07193A">
                  <a:alpha val="74509"/>
                </a:srgbClr>
              </a:gs>
              <a:gs pos="100000">
                <a:srgbClr val="07193A">
                  <a:alpha val="74509"/>
                </a:srgbClr>
              </a:gs>
            </a:gsLst>
            <a:lin ang="19800047"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Quattrocento Sans"/>
              <a:ea typeface="Quattrocento Sans"/>
              <a:cs typeface="Quattrocento Sans"/>
              <a:sym typeface="Quattrocento Sans"/>
            </a:endParaRPr>
          </a:p>
        </p:txBody>
      </p:sp>
      <p:pic>
        <p:nvPicPr>
          <p:cNvPr id="165" name="Google Shape;165;p17"/>
          <p:cNvPicPr preferRelativeResize="0"/>
          <p:nvPr/>
        </p:nvPicPr>
        <p:blipFill rotWithShape="1">
          <a:blip r:embed="rId3">
            <a:alphaModFix/>
          </a:blip>
          <a:srcRect b="0" l="0" r="0" t="0"/>
          <a:stretch/>
        </p:blipFill>
        <p:spPr>
          <a:xfrm>
            <a:off x="3246967" y="1789921"/>
            <a:ext cx="6235167" cy="3263066"/>
          </a:xfrm>
          <a:prstGeom prst="rect">
            <a:avLst/>
          </a:prstGeom>
          <a:noFill/>
          <a:ln>
            <a:noFill/>
          </a:ln>
        </p:spPr>
      </p:pic>
      <p:pic>
        <p:nvPicPr>
          <p:cNvPr id="166" name="Google Shape;166;p17"/>
          <p:cNvPicPr preferRelativeResize="0"/>
          <p:nvPr/>
        </p:nvPicPr>
        <p:blipFill rotWithShape="1">
          <a:blip r:embed="rId4">
            <a:alphaModFix/>
          </a:blip>
          <a:srcRect b="4170" l="7290" r="-7290" t="-4170"/>
          <a:stretch/>
        </p:blipFill>
        <p:spPr>
          <a:xfrm>
            <a:off x="6900338" y="2438338"/>
            <a:ext cx="1371601" cy="1371601"/>
          </a:xfrm>
          <a:prstGeom prst="rect">
            <a:avLst/>
          </a:prstGeom>
          <a:noFill/>
          <a:ln>
            <a:noFill/>
          </a:ln>
        </p:spPr>
      </p:pic>
      <p:pic>
        <p:nvPicPr>
          <p:cNvPr id="167" name="Google Shape;167;p17"/>
          <p:cNvPicPr preferRelativeResize="0"/>
          <p:nvPr/>
        </p:nvPicPr>
        <p:blipFill rotWithShape="1">
          <a:blip r:embed="rId5">
            <a:alphaModFix/>
          </a:blip>
          <a:srcRect b="0" l="0" r="0" t="0"/>
          <a:stretch/>
        </p:blipFill>
        <p:spPr>
          <a:xfrm>
            <a:off x="519635" y="2007788"/>
            <a:ext cx="2455867" cy="2455867"/>
          </a:xfrm>
          <a:prstGeom prst="rect">
            <a:avLst/>
          </a:prstGeom>
          <a:noFill/>
          <a:ln>
            <a:noFill/>
          </a:ln>
        </p:spPr>
      </p:pic>
      <p:sp>
        <p:nvSpPr>
          <p:cNvPr id="168" name="Google Shape;168;p17"/>
          <p:cNvSpPr/>
          <p:nvPr/>
        </p:nvSpPr>
        <p:spPr>
          <a:xfrm>
            <a:off x="2975500" y="2738421"/>
            <a:ext cx="3849300" cy="142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p17"/>
          <p:cNvSpPr/>
          <p:nvPr/>
        </p:nvSpPr>
        <p:spPr>
          <a:xfrm rot="6180295">
            <a:off x="2632271" y="197872"/>
            <a:ext cx="1875711" cy="2049055"/>
          </a:xfrm>
          <a:prstGeom prst="teardrop">
            <a:avLst>
              <a:gd fmla="val 100000"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p17"/>
          <p:cNvSpPr/>
          <p:nvPr/>
        </p:nvSpPr>
        <p:spPr>
          <a:xfrm>
            <a:off x="2975500" y="3601051"/>
            <a:ext cx="3849300" cy="142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1" name="Google Shape;171;p17"/>
          <p:cNvSpPr/>
          <p:nvPr/>
        </p:nvSpPr>
        <p:spPr>
          <a:xfrm rot="10013522">
            <a:off x="6883026" y="201366"/>
            <a:ext cx="1670732" cy="1828718"/>
          </a:xfrm>
          <a:prstGeom prst="teardrop">
            <a:avLst>
              <a:gd fmla="val 100000"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2" name="Google Shape;172;p17"/>
          <p:cNvSpPr/>
          <p:nvPr/>
        </p:nvSpPr>
        <p:spPr>
          <a:xfrm rot="-5400000">
            <a:off x="4624067" y="4124067"/>
            <a:ext cx="1943700" cy="2085900"/>
          </a:xfrm>
          <a:prstGeom prst="teardrop">
            <a:avLst>
              <a:gd fmla="val 100000"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3" name="Google Shape;173;p17"/>
          <p:cNvSpPr txBox="1"/>
          <p:nvPr/>
        </p:nvSpPr>
        <p:spPr>
          <a:xfrm>
            <a:off x="2630133" y="561501"/>
            <a:ext cx="1782900" cy="145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1" lang="en-US" sz="2000" u="none" cap="none" strike="noStrike">
                <a:solidFill>
                  <a:srgbClr val="000000"/>
                </a:solidFill>
                <a:latin typeface="Quattrocento Sans"/>
                <a:ea typeface="Quattrocento Sans"/>
                <a:cs typeface="Quattrocento Sans"/>
                <a:sym typeface="Quattrocento Sans"/>
              </a:rPr>
              <a:t>Proceed with correct password</a:t>
            </a:r>
            <a:endParaRPr b="1" i="1" sz="2000" u="none" cap="none" strike="noStrike">
              <a:solidFill>
                <a:srgbClr val="000000"/>
              </a:solidFill>
              <a:latin typeface="Quattrocento Sans"/>
              <a:ea typeface="Quattrocento Sans"/>
              <a:cs typeface="Quattrocento Sans"/>
              <a:sym typeface="Quattrocento Sans"/>
            </a:endParaRPr>
          </a:p>
        </p:txBody>
      </p:sp>
      <p:sp>
        <p:nvSpPr>
          <p:cNvPr id="174" name="Google Shape;174;p17"/>
          <p:cNvSpPr txBox="1"/>
          <p:nvPr/>
        </p:nvSpPr>
        <p:spPr>
          <a:xfrm>
            <a:off x="7053200" y="315300"/>
            <a:ext cx="1589100" cy="115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Quattrocento Sans"/>
                <a:ea typeface="Quattrocento Sans"/>
                <a:cs typeface="Quattrocento Sans"/>
                <a:sym typeface="Quattrocento Sans"/>
              </a:rPr>
              <a:t>Records every login and logout</a:t>
            </a:r>
            <a:endParaRPr b="1" i="1" sz="2100" u="none" cap="none" strike="noStrike">
              <a:solidFill>
                <a:srgbClr val="000000"/>
              </a:solidFill>
              <a:latin typeface="Quattrocento Sans"/>
              <a:ea typeface="Quattrocento Sans"/>
              <a:cs typeface="Quattrocento Sans"/>
              <a:sym typeface="Quattrocento Sans"/>
            </a:endParaRPr>
          </a:p>
        </p:txBody>
      </p:sp>
      <p:sp>
        <p:nvSpPr>
          <p:cNvPr id="175" name="Google Shape;175;p17"/>
          <p:cNvSpPr/>
          <p:nvPr/>
        </p:nvSpPr>
        <p:spPr>
          <a:xfrm>
            <a:off x="1893300" y="4195433"/>
            <a:ext cx="2038500" cy="1943700"/>
          </a:xfrm>
          <a:prstGeom prst="teardrop">
            <a:avLst>
              <a:gd fmla="val 100000"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6" name="Google Shape;176;p17"/>
          <p:cNvSpPr txBox="1"/>
          <p:nvPr/>
        </p:nvSpPr>
        <p:spPr>
          <a:xfrm>
            <a:off x="2080909" y="4324033"/>
            <a:ext cx="2085900" cy="1557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Quattrocento Sans"/>
                <a:ea typeface="Quattrocento Sans"/>
                <a:cs typeface="Quattrocento Sans"/>
                <a:sym typeface="Quattrocento Sans"/>
              </a:rPr>
              <a:t>Incorrect Password would result in capturing of photo of User</a:t>
            </a:r>
            <a:endParaRPr b="1" i="0" sz="1900" u="none" cap="none" strike="noStrike">
              <a:solidFill>
                <a:srgbClr val="000000"/>
              </a:solidFill>
              <a:latin typeface="Quattrocento Sans"/>
              <a:ea typeface="Quattrocento Sans"/>
              <a:cs typeface="Quattrocento Sans"/>
              <a:sym typeface="Quattrocento Sans"/>
            </a:endParaRPr>
          </a:p>
        </p:txBody>
      </p:sp>
      <p:sp>
        <p:nvSpPr>
          <p:cNvPr id="177" name="Google Shape;177;p17"/>
          <p:cNvSpPr txBox="1"/>
          <p:nvPr/>
        </p:nvSpPr>
        <p:spPr>
          <a:xfrm>
            <a:off x="4660167" y="4072033"/>
            <a:ext cx="2085900" cy="1809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Quattrocento Sans"/>
                <a:ea typeface="Quattrocento Sans"/>
                <a:cs typeface="Quattrocento Sans"/>
                <a:sym typeface="Quattrocento Sans"/>
              </a:rPr>
              <a:t>More than 3 incorrect password attempts would block file for 60 minutes</a:t>
            </a:r>
            <a:endParaRPr b="1" i="0" sz="1900" u="none" cap="none" strike="noStrike">
              <a:solidFill>
                <a:srgbClr val="000000"/>
              </a:solidFill>
              <a:latin typeface="Quattrocento Sans"/>
              <a:ea typeface="Quattrocento Sans"/>
              <a:cs typeface="Quattrocento Sans"/>
              <a:sym typeface="Quattrocento Sans"/>
            </a:endParaRPr>
          </a:p>
        </p:txBody>
      </p:sp>
      <p:sp>
        <p:nvSpPr>
          <p:cNvPr id="178" name="Google Shape;178;p17"/>
          <p:cNvSpPr txBox="1"/>
          <p:nvPr/>
        </p:nvSpPr>
        <p:spPr>
          <a:xfrm>
            <a:off x="3424233" y="3255233"/>
            <a:ext cx="2456100" cy="442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1" lang="en-US" sz="1900" u="none" cap="none" strike="noStrike">
                <a:solidFill>
                  <a:schemeClr val="lt1"/>
                </a:solidFill>
                <a:latin typeface="Cambria"/>
                <a:ea typeface="Cambria"/>
                <a:cs typeface="Cambria"/>
                <a:sym typeface="Cambria"/>
              </a:rPr>
              <a:t>Incorrect Password</a:t>
            </a:r>
            <a:endParaRPr b="1" i="1" sz="1900" u="none" cap="none" strike="noStrike">
              <a:solidFill>
                <a:schemeClr val="lt1"/>
              </a:solidFill>
              <a:latin typeface="Cambria"/>
              <a:ea typeface="Cambria"/>
              <a:cs typeface="Cambria"/>
              <a:sym typeface="Cambria"/>
            </a:endParaRPr>
          </a:p>
        </p:txBody>
      </p:sp>
      <p:sp>
        <p:nvSpPr>
          <p:cNvPr id="179" name="Google Shape;179;p17"/>
          <p:cNvSpPr txBox="1"/>
          <p:nvPr/>
        </p:nvSpPr>
        <p:spPr>
          <a:xfrm>
            <a:off x="3672100" y="2315200"/>
            <a:ext cx="2456100" cy="442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1" lang="en-US" sz="1900" u="none" cap="none" strike="noStrike">
                <a:solidFill>
                  <a:schemeClr val="lt1"/>
                </a:solidFill>
                <a:latin typeface="Cambria"/>
                <a:ea typeface="Cambria"/>
                <a:cs typeface="Cambria"/>
                <a:sym typeface="Cambria"/>
              </a:rPr>
              <a:t>Correct Password</a:t>
            </a:r>
            <a:endParaRPr b="1" i="1" sz="1900" u="none" cap="none" strike="noStrike">
              <a:solidFill>
                <a:schemeClr val="lt1"/>
              </a:solidFill>
              <a:latin typeface="Cambria"/>
              <a:ea typeface="Cambria"/>
              <a:cs typeface="Cambria"/>
              <a:sym typeface="Cambria"/>
            </a:endParaRPr>
          </a:p>
        </p:txBody>
      </p:sp>
      <p:sp>
        <p:nvSpPr>
          <p:cNvPr id="180" name="Google Shape;180;p17"/>
          <p:cNvSpPr/>
          <p:nvPr/>
        </p:nvSpPr>
        <p:spPr>
          <a:xfrm rot="-8103939">
            <a:off x="9711279" y="2070326"/>
            <a:ext cx="1851490" cy="1953101"/>
          </a:xfrm>
          <a:prstGeom prst="teardrop">
            <a:avLst>
              <a:gd fmla="val 127620"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1" name="Google Shape;181;p17"/>
          <p:cNvSpPr txBox="1"/>
          <p:nvPr/>
        </p:nvSpPr>
        <p:spPr>
          <a:xfrm>
            <a:off x="9482133" y="2644300"/>
            <a:ext cx="2205300" cy="959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Quattrocento Sans"/>
                <a:ea typeface="Quattrocento Sans"/>
                <a:cs typeface="Quattrocento Sans"/>
                <a:sym typeface="Quattrocento Sans"/>
              </a:rPr>
              <a:t>User Authenticated</a:t>
            </a:r>
            <a:endParaRPr b="1" i="0"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2" presetSubtype="1">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2" presetSubtype="2">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p:nvPr/>
        </p:nvSpPr>
        <p:spPr>
          <a:xfrm flipH="1" rot="10800000">
            <a:off x="29601" y="0"/>
            <a:ext cx="5660567" cy="6858000"/>
          </a:xfrm>
          <a:custGeom>
            <a:rect b="b" l="l" r="r" t="t"/>
            <a:pathLst>
              <a:path extrusionOk="0" h="6858000" w="5660567">
                <a:moveTo>
                  <a:pt x="0" y="6858000"/>
                </a:moveTo>
                <a:lnTo>
                  <a:pt x="5660567" y="6858000"/>
                </a:lnTo>
                <a:lnTo>
                  <a:pt x="2225866" y="0"/>
                </a:lnTo>
                <a:lnTo>
                  <a:pt x="0" y="0"/>
                </a:lnTo>
                <a:close/>
              </a:path>
            </a:pathLst>
          </a:custGeom>
          <a:gradFill>
            <a:gsLst>
              <a:gs pos="0">
                <a:srgbClr val="F14E79">
                  <a:alpha val="67450"/>
                </a:srgbClr>
              </a:gs>
              <a:gs pos="84000">
                <a:srgbClr val="07193A">
                  <a:alpha val="74509"/>
                </a:srgbClr>
              </a:gs>
              <a:gs pos="100000">
                <a:srgbClr val="07193A">
                  <a:alpha val="74509"/>
                </a:srgbClr>
              </a:gs>
            </a:gsLst>
            <a:lin ang="19800047"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Quattrocento Sans"/>
              <a:ea typeface="Quattrocento Sans"/>
              <a:cs typeface="Quattrocento Sans"/>
              <a:sym typeface="Quattrocento Sans"/>
            </a:endParaRPr>
          </a:p>
        </p:txBody>
      </p:sp>
      <p:sp>
        <p:nvSpPr>
          <p:cNvPr id="188" name="Google Shape;188;p18"/>
          <p:cNvSpPr/>
          <p:nvPr/>
        </p:nvSpPr>
        <p:spPr>
          <a:xfrm>
            <a:off x="4133824" y="1731219"/>
            <a:ext cx="1452600" cy="842700"/>
          </a:xfrm>
          <a:prstGeom prst="parallelogram">
            <a:avLst>
              <a:gd fmla="val 50362" name="adj"/>
            </a:avLst>
          </a:prstGeom>
          <a:solidFill>
            <a:schemeClr val="accent4"/>
          </a:solidFill>
          <a:ln cap="flat" cmpd="sng" w="19050">
            <a:solidFill>
              <a:srgbClr val="1C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1</a:t>
            </a:r>
            <a:endParaRPr/>
          </a:p>
        </p:txBody>
      </p:sp>
      <p:sp>
        <p:nvSpPr>
          <p:cNvPr id="189" name="Google Shape;189;p18"/>
          <p:cNvSpPr txBox="1"/>
          <p:nvPr/>
        </p:nvSpPr>
        <p:spPr>
          <a:xfrm>
            <a:off x="6098575" y="1616325"/>
            <a:ext cx="54147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solidFill>
                  <a:schemeClr val="lt1"/>
                </a:solidFill>
                <a:latin typeface="Quattrocento Sans"/>
                <a:ea typeface="Quattrocento Sans"/>
                <a:cs typeface="Quattrocento Sans"/>
                <a:sym typeface="Quattrocento Sans"/>
              </a:rPr>
              <a:t>Encryption and locking of documents is now a common phenomenon.</a:t>
            </a:r>
            <a:r>
              <a:rPr b="1" i="1" lang="en-US">
                <a:solidFill>
                  <a:srgbClr val="E06666"/>
                </a:solidFill>
                <a:latin typeface="Quattrocento Sans"/>
                <a:ea typeface="Quattrocento Sans"/>
                <a:cs typeface="Quattrocento Sans"/>
                <a:sym typeface="Quattrocento Sans"/>
              </a:rPr>
              <a:t> </a:t>
            </a:r>
            <a:r>
              <a:rPr b="1" i="1" lang="en-US" sz="1600">
                <a:solidFill>
                  <a:srgbClr val="E06666"/>
                </a:solidFill>
                <a:latin typeface="Quattrocento Sans"/>
                <a:ea typeface="Quattrocento Sans"/>
                <a:cs typeface="Quattrocento Sans"/>
                <a:sym typeface="Quattrocento Sans"/>
              </a:rPr>
              <a:t>But can you find out who tried to break into your system when you were not around?? Not really… right?</a:t>
            </a:r>
            <a:endParaRPr b="1" i="1" sz="1600">
              <a:solidFill>
                <a:srgbClr val="E06666"/>
              </a:solidFill>
              <a:latin typeface="Quattrocento Sans"/>
              <a:ea typeface="Quattrocento Sans"/>
              <a:cs typeface="Quattrocento Sans"/>
              <a:sym typeface="Quattrocento Sans"/>
            </a:endParaRPr>
          </a:p>
        </p:txBody>
      </p:sp>
      <p:sp>
        <p:nvSpPr>
          <p:cNvPr id="190" name="Google Shape;190;p18"/>
          <p:cNvSpPr/>
          <p:nvPr/>
        </p:nvSpPr>
        <p:spPr>
          <a:xfrm>
            <a:off x="3220310" y="3415990"/>
            <a:ext cx="1452600" cy="842700"/>
          </a:xfrm>
          <a:prstGeom prst="parallelogram">
            <a:avLst>
              <a:gd fmla="val 50362" name="adj"/>
            </a:avLst>
          </a:prstGeom>
          <a:solidFill>
            <a:schemeClr val="accent4"/>
          </a:solidFill>
          <a:ln cap="flat" cmpd="sng" w="9525">
            <a:solidFill>
              <a:srgbClr val="1C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2</a:t>
            </a:r>
            <a:endParaRPr/>
          </a:p>
        </p:txBody>
      </p:sp>
      <p:sp>
        <p:nvSpPr>
          <p:cNvPr id="191" name="Google Shape;191;p18"/>
          <p:cNvSpPr txBox="1"/>
          <p:nvPr/>
        </p:nvSpPr>
        <p:spPr>
          <a:xfrm>
            <a:off x="5586425" y="3131288"/>
            <a:ext cx="55608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solidFill>
                  <a:schemeClr val="lt1"/>
                </a:solidFill>
                <a:latin typeface="Quattrocento Sans"/>
                <a:ea typeface="Quattrocento Sans"/>
                <a:cs typeface="Quattrocento Sans"/>
                <a:sym typeface="Quattrocento Sans"/>
              </a:rPr>
              <a:t>This is something we tried to introduce with this project. </a:t>
            </a:r>
            <a:r>
              <a:rPr b="1" i="1" lang="en-US" sz="1600">
                <a:solidFill>
                  <a:srgbClr val="E06666"/>
                </a:solidFill>
                <a:latin typeface="Quattrocento Sans"/>
                <a:ea typeface="Quattrocento Sans"/>
                <a:cs typeface="Quattrocento Sans"/>
                <a:sym typeface="Quattrocento Sans"/>
              </a:rPr>
              <a:t>The encryption and locking algorithm is designed to take a snapshot whenever a wrong key to the password field is typed.</a:t>
            </a:r>
            <a:r>
              <a:rPr b="1" i="1" lang="en-US">
                <a:solidFill>
                  <a:schemeClr val="lt1"/>
                </a:solidFill>
                <a:latin typeface="Quattrocento Sans"/>
                <a:ea typeface="Quattrocento Sans"/>
                <a:cs typeface="Quattrocento Sans"/>
                <a:sym typeface="Quattrocento Sans"/>
              </a:rPr>
              <a:t> This will make us aware of the possible suspects in case of frauds and data breaches</a:t>
            </a:r>
            <a:endParaRPr b="1" i="1">
              <a:solidFill>
                <a:schemeClr val="lt1"/>
              </a:solidFill>
              <a:latin typeface="Quattrocento Sans"/>
              <a:ea typeface="Quattrocento Sans"/>
              <a:cs typeface="Quattrocento Sans"/>
              <a:sym typeface="Quattrocento Sans"/>
            </a:endParaRPr>
          </a:p>
        </p:txBody>
      </p:sp>
      <p:sp>
        <p:nvSpPr>
          <p:cNvPr id="192" name="Google Shape;192;p18"/>
          <p:cNvSpPr/>
          <p:nvPr/>
        </p:nvSpPr>
        <p:spPr>
          <a:xfrm>
            <a:off x="2448521" y="5100786"/>
            <a:ext cx="1452600" cy="842700"/>
          </a:xfrm>
          <a:prstGeom prst="parallelogram">
            <a:avLst>
              <a:gd fmla="val 50362" name="adj"/>
            </a:avLst>
          </a:prstGeom>
          <a:solidFill>
            <a:schemeClr val="accent4"/>
          </a:solidFill>
          <a:ln cap="flat" cmpd="sng" w="9525">
            <a:solidFill>
              <a:srgbClr val="1C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3</a:t>
            </a:r>
            <a:endParaRPr/>
          </a:p>
        </p:txBody>
      </p:sp>
      <p:sp>
        <p:nvSpPr>
          <p:cNvPr id="193" name="Google Shape;193;p18"/>
          <p:cNvSpPr txBox="1"/>
          <p:nvPr/>
        </p:nvSpPr>
        <p:spPr>
          <a:xfrm>
            <a:off x="4672900" y="4794475"/>
            <a:ext cx="5028000" cy="14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1600">
                <a:solidFill>
                  <a:srgbClr val="E06666"/>
                </a:solidFill>
                <a:latin typeface="Quattrocento Sans"/>
                <a:ea typeface="Quattrocento Sans"/>
                <a:cs typeface="Quattrocento Sans"/>
                <a:sym typeface="Quattrocento Sans"/>
              </a:rPr>
              <a:t>Another unusual thing we tried to implement is to avoid retrieval of data after formatting by creating it’s image.</a:t>
            </a:r>
            <a:endParaRPr b="1" i="1" sz="1600">
              <a:solidFill>
                <a:srgbClr val="E06666"/>
              </a:solidFill>
              <a:latin typeface="Quattrocento Sans"/>
              <a:ea typeface="Quattrocento Sans"/>
              <a:cs typeface="Quattrocento Sans"/>
              <a:sym typeface="Quattrocento Sans"/>
            </a:endParaRPr>
          </a:p>
          <a:p>
            <a:pPr indent="0" lvl="0" marL="0" rtl="0" algn="l">
              <a:spcBef>
                <a:spcPts val="0"/>
              </a:spcBef>
              <a:spcAft>
                <a:spcPts val="0"/>
              </a:spcAft>
              <a:buNone/>
            </a:pPr>
            <a:r>
              <a:rPr b="1" i="1" lang="en-US">
                <a:solidFill>
                  <a:schemeClr val="lt1"/>
                </a:solidFill>
                <a:latin typeface="Quattrocento Sans"/>
                <a:ea typeface="Quattrocento Sans"/>
                <a:cs typeface="Quattrocento Sans"/>
                <a:sym typeface="Quattrocento Sans"/>
              </a:rPr>
              <a:t>There are several well known data retrieval softwares available in market who can tell that what was inside a particular file even after it has been formatted. The algorithm will try to help us out here !!</a:t>
            </a:r>
            <a:r>
              <a:rPr b="1" lang="en-US">
                <a:solidFill>
                  <a:schemeClr val="lt1"/>
                </a:solidFill>
                <a:latin typeface="Quattrocento Sans"/>
                <a:ea typeface="Quattrocento Sans"/>
                <a:cs typeface="Quattrocento Sans"/>
                <a:sym typeface="Quattrocento Sans"/>
              </a:rPr>
              <a:t>   </a:t>
            </a:r>
            <a:endParaRPr b="1">
              <a:solidFill>
                <a:schemeClr val="lt1"/>
              </a:solidFill>
              <a:latin typeface="Quattrocento Sans"/>
              <a:ea typeface="Quattrocento Sans"/>
              <a:cs typeface="Quattrocento Sans"/>
              <a:sym typeface="Quattrocento Sans"/>
            </a:endParaRPr>
          </a:p>
        </p:txBody>
      </p:sp>
      <p:sp>
        <p:nvSpPr>
          <p:cNvPr id="194" name="Google Shape;194;p18"/>
          <p:cNvSpPr txBox="1"/>
          <p:nvPr/>
        </p:nvSpPr>
        <p:spPr>
          <a:xfrm>
            <a:off x="103750" y="349050"/>
            <a:ext cx="3622500" cy="28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6300">
                <a:solidFill>
                  <a:srgbClr val="D1E3FE"/>
                </a:solidFill>
                <a:latin typeface="Pacifico"/>
                <a:ea typeface="Pacifico"/>
                <a:cs typeface="Pacifico"/>
                <a:sym typeface="Pacifico"/>
              </a:rPr>
              <a:t>Novelty       of </a:t>
            </a:r>
            <a:endParaRPr b="1" i="1" sz="6300">
              <a:solidFill>
                <a:srgbClr val="D1E3FE"/>
              </a:solidFill>
              <a:latin typeface="Pacifico"/>
              <a:ea typeface="Pacifico"/>
              <a:cs typeface="Pacifico"/>
              <a:sym typeface="Pacifico"/>
            </a:endParaRPr>
          </a:p>
          <a:p>
            <a:pPr indent="0" lvl="0" marL="0" rtl="0" algn="l">
              <a:spcBef>
                <a:spcPts val="1000"/>
              </a:spcBef>
              <a:spcAft>
                <a:spcPts val="1000"/>
              </a:spcAft>
              <a:buNone/>
            </a:pPr>
            <a:r>
              <a:rPr b="1" i="1" lang="en-US" sz="6300">
                <a:solidFill>
                  <a:srgbClr val="D1E3FE"/>
                </a:solidFill>
                <a:latin typeface="Pacifico"/>
                <a:ea typeface="Pacifico"/>
                <a:cs typeface="Pacifico"/>
                <a:sym typeface="Pacifico"/>
              </a:rPr>
              <a:t>   Work</a:t>
            </a:r>
            <a:endParaRPr b="1" i="1" sz="6300">
              <a:solidFill>
                <a:srgbClr val="D1E3FE"/>
              </a:solidFill>
              <a:latin typeface="Pacifico"/>
              <a:ea typeface="Pacifico"/>
              <a:cs typeface="Pacifico"/>
              <a:sym typeface="Pacifico"/>
            </a:endParaRPr>
          </a:p>
        </p:txBody>
      </p:sp>
      <p:sp>
        <p:nvSpPr>
          <p:cNvPr id="195" name="Google Shape;195;p18"/>
          <p:cNvSpPr/>
          <p:nvPr/>
        </p:nvSpPr>
        <p:spPr>
          <a:xfrm>
            <a:off x="6258575" y="235850"/>
            <a:ext cx="2345326" cy="851800"/>
          </a:xfrm>
          <a:prstGeom prst="rect">
            <a:avLst/>
          </a:prstGeom>
        </p:spPr>
        <p:txBody>
          <a:bodyPr>
            <a:prstTxWarp prst="textPlain"/>
          </a:bodyPr>
          <a:lstStyle/>
          <a:p>
            <a:pPr lvl="0" algn="ctr"/>
            <a:r>
              <a:rPr b="0" i="0">
                <a:ln cap="flat" cmpd="sng" w="9525">
                  <a:solidFill>
                    <a:srgbClr val="FF0000"/>
                  </a:solidFill>
                  <a:prstDash val="solid"/>
                  <a:round/>
                  <a:headEnd len="sm" w="sm" type="none"/>
                  <a:tailEnd len="sm" w="sm" type="none"/>
                </a:ln>
                <a:solidFill>
                  <a:srgbClr val="A4C2F4"/>
                </a:solidFill>
                <a:latin typeface="Caveat"/>
              </a:rPr>
              <a:t>USP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000"/>
                                        <p:tgtEl>
                                          <p:spTgt spid="1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p:nvPr/>
        </p:nvSpPr>
        <p:spPr>
          <a:xfrm flipH="1" rot="10800000">
            <a:off x="2" y="0"/>
            <a:ext cx="5660567" cy="6858000"/>
          </a:xfrm>
          <a:custGeom>
            <a:rect b="b" l="l" r="r" t="t"/>
            <a:pathLst>
              <a:path extrusionOk="0" h="6858000" w="5660567">
                <a:moveTo>
                  <a:pt x="0" y="6858000"/>
                </a:moveTo>
                <a:lnTo>
                  <a:pt x="5660567" y="6858000"/>
                </a:lnTo>
                <a:lnTo>
                  <a:pt x="2225866" y="0"/>
                </a:lnTo>
                <a:lnTo>
                  <a:pt x="0" y="0"/>
                </a:lnTo>
                <a:close/>
              </a:path>
            </a:pathLst>
          </a:custGeom>
          <a:gradFill>
            <a:gsLst>
              <a:gs pos="0">
                <a:srgbClr val="F14E79">
                  <a:alpha val="67843"/>
                </a:srgbClr>
              </a:gs>
              <a:gs pos="84000">
                <a:srgbClr val="07193A">
                  <a:alpha val="74901"/>
                </a:srgbClr>
              </a:gs>
              <a:gs pos="100000">
                <a:srgbClr val="07193A">
                  <a:alpha val="74901"/>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01" name="Google Shape;201;p19"/>
          <p:cNvSpPr txBox="1"/>
          <p:nvPr/>
        </p:nvSpPr>
        <p:spPr>
          <a:xfrm>
            <a:off x="254700" y="462225"/>
            <a:ext cx="4546800" cy="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6700">
                <a:solidFill>
                  <a:srgbClr val="D1E3FE"/>
                </a:solidFill>
                <a:latin typeface="Pacifico"/>
                <a:ea typeface="Pacifico"/>
                <a:cs typeface="Pacifico"/>
                <a:sym typeface="Pacifico"/>
              </a:rPr>
              <a:t>Conclusion</a:t>
            </a:r>
            <a:endParaRPr b="1" i="1" sz="6700">
              <a:solidFill>
                <a:srgbClr val="D1E3FE"/>
              </a:solidFill>
              <a:latin typeface="Pacifico"/>
              <a:ea typeface="Pacifico"/>
              <a:cs typeface="Pacifico"/>
              <a:sym typeface="Pacifico"/>
            </a:endParaRPr>
          </a:p>
        </p:txBody>
      </p:sp>
      <p:sp>
        <p:nvSpPr>
          <p:cNvPr id="202" name="Google Shape;202;p19"/>
          <p:cNvSpPr/>
          <p:nvPr/>
        </p:nvSpPr>
        <p:spPr>
          <a:xfrm>
            <a:off x="2425032" y="5222108"/>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4</a:t>
            </a:r>
            <a:endParaRPr/>
          </a:p>
        </p:txBody>
      </p:sp>
      <p:sp>
        <p:nvSpPr>
          <p:cNvPr id="203" name="Google Shape;203;p19"/>
          <p:cNvSpPr/>
          <p:nvPr/>
        </p:nvSpPr>
        <p:spPr>
          <a:xfrm>
            <a:off x="3194296" y="3617836"/>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Quattrocento Sans"/>
              <a:buNone/>
            </a:pPr>
            <a:r>
              <a:rPr b="1" i="1" lang="en-US" sz="4000" u="none" cap="none" strike="noStrike">
                <a:solidFill>
                  <a:schemeClr val="lt1"/>
                </a:solidFill>
                <a:latin typeface="Quattrocento Sans"/>
                <a:ea typeface="Quattrocento Sans"/>
                <a:cs typeface="Quattrocento Sans"/>
                <a:sym typeface="Quattrocento Sans"/>
              </a:rPr>
              <a:t>3</a:t>
            </a:r>
            <a:endParaRPr/>
          </a:p>
        </p:txBody>
      </p:sp>
      <p:sp>
        <p:nvSpPr>
          <p:cNvPr id="204" name="Google Shape;204;p19"/>
          <p:cNvSpPr/>
          <p:nvPr/>
        </p:nvSpPr>
        <p:spPr>
          <a:xfrm>
            <a:off x="3877635" y="2108640"/>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2</a:t>
            </a:r>
            <a:endParaRPr/>
          </a:p>
        </p:txBody>
      </p:sp>
      <p:sp>
        <p:nvSpPr>
          <p:cNvPr id="205" name="Google Shape;205;p19"/>
          <p:cNvSpPr/>
          <p:nvPr/>
        </p:nvSpPr>
        <p:spPr>
          <a:xfrm>
            <a:off x="4785924" y="503169"/>
            <a:ext cx="1452600" cy="842700"/>
          </a:xfrm>
          <a:prstGeom prst="parallelogram">
            <a:avLst>
              <a:gd fmla="val 50362" name="adj"/>
            </a:avLst>
          </a:prstGeom>
          <a:solidFill>
            <a:schemeClr val="accent4"/>
          </a:solidFill>
          <a:ln cap="flat" cmpd="sng" w="9525">
            <a:solidFill>
              <a:srgbClr val="351C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chemeClr val="lt1"/>
                </a:solidFill>
                <a:latin typeface="Quattrocento Sans"/>
                <a:ea typeface="Quattrocento Sans"/>
                <a:cs typeface="Quattrocento Sans"/>
                <a:sym typeface="Quattrocento Sans"/>
              </a:rPr>
              <a:t>1</a:t>
            </a:r>
            <a:endParaRPr/>
          </a:p>
        </p:txBody>
      </p:sp>
      <p:sp>
        <p:nvSpPr>
          <p:cNvPr id="206" name="Google Shape;206;p19"/>
          <p:cNvSpPr txBox="1"/>
          <p:nvPr/>
        </p:nvSpPr>
        <p:spPr>
          <a:xfrm>
            <a:off x="4785925" y="3714125"/>
            <a:ext cx="5612100" cy="10329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i="1" lang="en-US" sz="1600">
                <a:solidFill>
                  <a:schemeClr val="lt1"/>
                </a:solidFill>
                <a:latin typeface="Quattrocento Sans"/>
                <a:ea typeface="Quattrocento Sans"/>
                <a:cs typeface="Quattrocento Sans"/>
                <a:sym typeface="Quattrocento Sans"/>
              </a:rPr>
              <a:t>The file if </a:t>
            </a:r>
            <a:r>
              <a:rPr b="1" i="1" lang="en-US" sz="1800">
                <a:solidFill>
                  <a:srgbClr val="E06666"/>
                </a:solidFill>
                <a:latin typeface="Quattrocento Sans"/>
                <a:ea typeface="Quattrocento Sans"/>
                <a:cs typeface="Quattrocento Sans"/>
                <a:sym typeface="Quattrocento Sans"/>
              </a:rPr>
              <a:t>once formatted will not be accessible</a:t>
            </a:r>
            <a:r>
              <a:rPr b="1" i="1" lang="en-US" sz="1800">
                <a:solidFill>
                  <a:schemeClr val="lt1"/>
                </a:solidFill>
                <a:latin typeface="Quattrocento Sans"/>
                <a:ea typeface="Quattrocento Sans"/>
                <a:cs typeface="Quattrocento Sans"/>
                <a:sym typeface="Quattrocento Sans"/>
              </a:rPr>
              <a:t> </a:t>
            </a:r>
            <a:r>
              <a:rPr b="1" i="1" lang="en-US" sz="1600">
                <a:solidFill>
                  <a:schemeClr val="lt1"/>
                </a:solidFill>
                <a:latin typeface="Quattrocento Sans"/>
                <a:ea typeface="Quattrocento Sans"/>
                <a:cs typeface="Quattrocento Sans"/>
                <a:sym typeface="Quattrocento Sans"/>
              </a:rPr>
              <a:t>even with the recovery tools available in digital market.</a:t>
            </a:r>
            <a:endParaRPr sz="1600"/>
          </a:p>
        </p:txBody>
      </p:sp>
      <p:sp>
        <p:nvSpPr>
          <p:cNvPr id="207" name="Google Shape;207;p19"/>
          <p:cNvSpPr txBox="1"/>
          <p:nvPr/>
        </p:nvSpPr>
        <p:spPr>
          <a:xfrm>
            <a:off x="5660575" y="2108650"/>
            <a:ext cx="5324400" cy="103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i="1" lang="en-US" sz="1600">
                <a:solidFill>
                  <a:schemeClr val="lt1"/>
                </a:solidFill>
                <a:latin typeface="Quattrocento Sans"/>
                <a:ea typeface="Quattrocento Sans"/>
                <a:cs typeface="Quattrocento Sans"/>
                <a:sym typeface="Quattrocento Sans"/>
              </a:rPr>
              <a:t>If someone tries to gain access by hit and trial methods, the file will get </a:t>
            </a:r>
            <a:r>
              <a:rPr b="1" i="1" lang="en-US" sz="1800">
                <a:solidFill>
                  <a:srgbClr val="E06666"/>
                </a:solidFill>
                <a:latin typeface="Quattrocento Sans"/>
                <a:ea typeface="Quattrocento Sans"/>
                <a:cs typeface="Quattrocento Sans"/>
                <a:sym typeface="Quattrocento Sans"/>
              </a:rPr>
              <a:t>locked for 60 minutes after 3 wrong attempts within 15 minutes of time. </a:t>
            </a:r>
            <a:endParaRPr b="1" i="1" sz="1800">
              <a:solidFill>
                <a:srgbClr val="E06666"/>
              </a:solidFill>
              <a:latin typeface="Quattrocento Sans"/>
              <a:ea typeface="Quattrocento Sans"/>
              <a:cs typeface="Quattrocento Sans"/>
              <a:sym typeface="Quattrocento Sans"/>
            </a:endParaRPr>
          </a:p>
        </p:txBody>
      </p:sp>
      <p:sp>
        <p:nvSpPr>
          <p:cNvPr id="208" name="Google Shape;208;p19"/>
          <p:cNvSpPr txBox="1"/>
          <p:nvPr/>
        </p:nvSpPr>
        <p:spPr>
          <a:xfrm>
            <a:off x="6587550" y="581225"/>
            <a:ext cx="5086200" cy="107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1600">
                <a:solidFill>
                  <a:schemeClr val="lt1"/>
                </a:solidFill>
                <a:latin typeface="Quattrocento Sans"/>
                <a:ea typeface="Quattrocento Sans"/>
                <a:cs typeface="Quattrocento Sans"/>
                <a:sym typeface="Quattrocento Sans"/>
              </a:rPr>
              <a:t>The project will have a tracking system which would </a:t>
            </a:r>
            <a:r>
              <a:rPr b="1" i="1" lang="en-US" sz="1800">
                <a:solidFill>
                  <a:srgbClr val="E06666"/>
                </a:solidFill>
                <a:latin typeface="Quattrocento Sans"/>
                <a:ea typeface="Quattrocento Sans"/>
                <a:cs typeface="Quattrocento Sans"/>
                <a:sym typeface="Quattrocento Sans"/>
              </a:rPr>
              <a:t>record the timestamp of every login and logout.</a:t>
            </a:r>
            <a:endParaRPr b="1" i="1" sz="1800">
              <a:solidFill>
                <a:srgbClr val="E06666"/>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i="1" sz="1800">
              <a:solidFill>
                <a:schemeClr val="lt1"/>
              </a:solidFill>
              <a:latin typeface="Quattrocento Sans"/>
              <a:ea typeface="Quattrocento Sans"/>
              <a:cs typeface="Quattrocento Sans"/>
              <a:sym typeface="Quattrocento Sans"/>
            </a:endParaRPr>
          </a:p>
        </p:txBody>
      </p:sp>
      <p:sp>
        <p:nvSpPr>
          <p:cNvPr id="209" name="Google Shape;209;p19"/>
          <p:cNvSpPr txBox="1"/>
          <p:nvPr/>
        </p:nvSpPr>
        <p:spPr>
          <a:xfrm>
            <a:off x="4290300" y="5222100"/>
            <a:ext cx="6823200" cy="103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US" sz="1800">
                <a:solidFill>
                  <a:srgbClr val="E06666"/>
                </a:solidFill>
                <a:latin typeface="Quattrocento Sans"/>
                <a:ea typeface="Quattrocento Sans"/>
                <a:cs typeface="Quattrocento Sans"/>
                <a:sym typeface="Quattrocento Sans"/>
              </a:rPr>
              <a:t>So all these features seems to be very powerful and useful to cops if there is some data breach.</a:t>
            </a:r>
            <a:endParaRPr b="1" i="1" sz="1800">
              <a:solidFill>
                <a:srgbClr val="E06666"/>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idx="1" type="body"/>
          </p:nvPr>
        </p:nvSpPr>
        <p:spPr>
          <a:xfrm>
            <a:off x="4959875" y="1457725"/>
            <a:ext cx="5984400" cy="3114300"/>
          </a:xfrm>
          <a:prstGeom prst="rect">
            <a:avLst/>
          </a:prstGeom>
        </p:spPr>
        <p:txBody>
          <a:bodyPr anchorCtr="0" anchor="t" bIns="0" lIns="0" spcFirstLastPara="1" rIns="0" wrap="square" tIns="0">
            <a:noAutofit/>
          </a:bodyPr>
          <a:lstStyle/>
          <a:p>
            <a:pPr indent="-355600" lvl="0" marL="457200" rtl="0" algn="l">
              <a:spcBef>
                <a:spcPts val="1000"/>
              </a:spcBef>
              <a:spcAft>
                <a:spcPts val="0"/>
              </a:spcAft>
              <a:buClr>
                <a:srgbClr val="E06666"/>
              </a:buClr>
              <a:buSzPts val="2000"/>
              <a:buFont typeface="Georgia"/>
              <a:buChar char="•"/>
            </a:pPr>
            <a:r>
              <a:rPr b="1" i="1" lang="en-US" sz="2000" u="none">
                <a:solidFill>
                  <a:srgbClr val="E06666"/>
                </a:solidFill>
                <a:uFill>
                  <a:noFill/>
                </a:uFill>
                <a:latin typeface="Georgia"/>
                <a:ea typeface="Georgia"/>
                <a:cs typeface="Georgia"/>
                <a:sym typeface="Georgia"/>
                <a:hlinkClick r:id="rId3">
                  <a:extLst>
                    <a:ext uri="{A12FA001-AC4F-418D-AE19-62706E023703}">
                      <ahyp:hlinkClr val="tx"/>
                    </a:ext>
                  </a:extLst>
                </a:hlinkClick>
              </a:rPr>
              <a:t>Cryptography with Python - Quick Guide</a:t>
            </a:r>
            <a:endParaRPr b="1" i="1" sz="2000" u="none">
              <a:solidFill>
                <a:srgbClr val="E06666"/>
              </a:solidFill>
              <a:latin typeface="Georgia"/>
              <a:ea typeface="Georgia"/>
              <a:cs typeface="Georgia"/>
              <a:sym typeface="Georgia"/>
            </a:endParaRPr>
          </a:p>
          <a:p>
            <a:pPr indent="0" lvl="0" marL="0" rtl="0" algn="l">
              <a:spcBef>
                <a:spcPts val="1000"/>
              </a:spcBef>
              <a:spcAft>
                <a:spcPts val="0"/>
              </a:spcAft>
              <a:buNone/>
            </a:pPr>
            <a:r>
              <a:t/>
            </a:r>
            <a:endParaRPr b="1" i="1" sz="2000" u="none">
              <a:solidFill>
                <a:srgbClr val="E06666"/>
              </a:solidFill>
              <a:latin typeface="Georgia"/>
              <a:ea typeface="Georgia"/>
              <a:cs typeface="Georgia"/>
              <a:sym typeface="Georgia"/>
            </a:endParaRPr>
          </a:p>
          <a:p>
            <a:pPr indent="-355600" lvl="0" marL="457200" rtl="0" algn="l">
              <a:spcBef>
                <a:spcPts val="1000"/>
              </a:spcBef>
              <a:spcAft>
                <a:spcPts val="0"/>
              </a:spcAft>
              <a:buClr>
                <a:srgbClr val="E06666"/>
              </a:buClr>
              <a:buSzPts val="2000"/>
              <a:buFont typeface="Georgia"/>
              <a:buChar char="•"/>
            </a:pPr>
            <a:r>
              <a:rPr b="1" i="1" lang="en-US" sz="2000" u="none">
                <a:solidFill>
                  <a:srgbClr val="E06666"/>
                </a:solidFill>
                <a:uFill>
                  <a:noFill/>
                </a:uFill>
                <a:latin typeface="Georgia"/>
                <a:ea typeface="Georgia"/>
                <a:cs typeface="Georgia"/>
                <a:sym typeface="Georgia"/>
                <a:hlinkClick r:id="rId4">
                  <a:extLst>
                    <a:ext uri="{A12FA001-AC4F-418D-AE19-62706E023703}">
                      <ahyp:hlinkClr val="tx"/>
                    </a:ext>
                  </a:extLst>
                </a:hlinkClick>
              </a:rPr>
              <a:t>Python OpenCV: Capture Video from Camera</a:t>
            </a:r>
            <a:endParaRPr b="1" i="1" sz="2000" u="none">
              <a:solidFill>
                <a:srgbClr val="E06666"/>
              </a:solidFill>
              <a:latin typeface="Georgia"/>
              <a:ea typeface="Georgia"/>
              <a:cs typeface="Georgia"/>
              <a:sym typeface="Georgia"/>
            </a:endParaRPr>
          </a:p>
          <a:p>
            <a:pPr indent="0" lvl="0" marL="0" rtl="0" algn="l">
              <a:spcBef>
                <a:spcPts val="1000"/>
              </a:spcBef>
              <a:spcAft>
                <a:spcPts val="0"/>
              </a:spcAft>
              <a:buNone/>
            </a:pPr>
            <a:r>
              <a:t/>
            </a:r>
            <a:endParaRPr b="1" i="1" sz="2000" u="none">
              <a:solidFill>
                <a:srgbClr val="E06666"/>
              </a:solidFill>
              <a:latin typeface="Georgia"/>
              <a:ea typeface="Georgia"/>
              <a:cs typeface="Georgia"/>
              <a:sym typeface="Georgia"/>
            </a:endParaRPr>
          </a:p>
          <a:p>
            <a:pPr indent="-355600" lvl="0" marL="457200" rtl="0" algn="l">
              <a:spcBef>
                <a:spcPts val="1000"/>
              </a:spcBef>
              <a:spcAft>
                <a:spcPts val="0"/>
              </a:spcAft>
              <a:buClr>
                <a:srgbClr val="E06666"/>
              </a:buClr>
              <a:buSzPts val="2000"/>
              <a:buFont typeface="Georgia"/>
              <a:buChar char="•"/>
            </a:pPr>
            <a:r>
              <a:rPr b="1" i="1" lang="en-US" sz="2000" u="none">
                <a:solidFill>
                  <a:srgbClr val="E06666"/>
                </a:solidFill>
                <a:uFill>
                  <a:noFill/>
                </a:uFill>
                <a:latin typeface="Georgia"/>
                <a:ea typeface="Georgia"/>
                <a:cs typeface="Georgia"/>
                <a:sym typeface="Georgia"/>
                <a:hlinkClick r:id="rId5">
                  <a:extLst>
                    <a:ext uri="{A12FA001-AC4F-418D-AE19-62706E023703}">
                      <ahyp:hlinkClr val="tx"/>
                    </a:ext>
                  </a:extLst>
                </a:hlinkClick>
              </a:rPr>
              <a:t>File Encryption Decryption Using Python</a:t>
            </a:r>
            <a:endParaRPr b="1" i="1" sz="2000" u="none">
              <a:solidFill>
                <a:srgbClr val="E06666"/>
              </a:solidFill>
              <a:latin typeface="Georgia"/>
              <a:ea typeface="Georgia"/>
              <a:cs typeface="Georgia"/>
              <a:sym typeface="Georgia"/>
            </a:endParaRPr>
          </a:p>
          <a:p>
            <a:pPr indent="0" lvl="0" marL="457200" rtl="0" algn="l">
              <a:spcBef>
                <a:spcPts val="1000"/>
              </a:spcBef>
              <a:spcAft>
                <a:spcPts val="0"/>
              </a:spcAft>
              <a:buNone/>
            </a:pPr>
            <a:r>
              <a:t/>
            </a:r>
            <a:endParaRPr b="1" i="1" sz="2000" u="none">
              <a:solidFill>
                <a:srgbClr val="E06666"/>
              </a:solidFill>
              <a:latin typeface="Georgia"/>
              <a:ea typeface="Georgia"/>
              <a:cs typeface="Georgia"/>
              <a:sym typeface="Georgia"/>
            </a:endParaRPr>
          </a:p>
          <a:p>
            <a:pPr indent="-355600" lvl="0" marL="457200" rtl="0" algn="l">
              <a:spcBef>
                <a:spcPts val="1000"/>
              </a:spcBef>
              <a:spcAft>
                <a:spcPts val="0"/>
              </a:spcAft>
              <a:buClr>
                <a:srgbClr val="E06666"/>
              </a:buClr>
              <a:buSzPts val="2000"/>
              <a:buFont typeface="Georgia"/>
              <a:buChar char="•"/>
            </a:pPr>
            <a:r>
              <a:rPr b="1" i="1" lang="en-US" sz="2000" u="none">
                <a:solidFill>
                  <a:srgbClr val="E06666"/>
                </a:solidFill>
                <a:uFill>
                  <a:noFill/>
                </a:uFill>
                <a:latin typeface="Georgia"/>
                <a:ea typeface="Georgia"/>
                <a:cs typeface="Georgia"/>
                <a:sym typeface="Georgia"/>
                <a:hlinkClick r:id="rId6">
                  <a:extLst>
                    <a:ext uri="{A12FA001-AC4F-418D-AE19-62706E023703}">
                      <ahyp:hlinkClr val="tx"/>
                    </a:ext>
                  </a:extLst>
                </a:hlinkClick>
              </a:rPr>
              <a:t>Locking a file in Python</a:t>
            </a:r>
            <a:endParaRPr b="1" i="1" sz="2000" u="none">
              <a:solidFill>
                <a:srgbClr val="E06666"/>
              </a:solidFill>
              <a:latin typeface="Georgia"/>
              <a:ea typeface="Georgia"/>
              <a:cs typeface="Georgia"/>
              <a:sym typeface="Georgia"/>
            </a:endParaRPr>
          </a:p>
        </p:txBody>
      </p:sp>
      <p:sp>
        <p:nvSpPr>
          <p:cNvPr id="216" name="Google Shape;216;p20"/>
          <p:cNvSpPr/>
          <p:nvPr/>
        </p:nvSpPr>
        <p:spPr>
          <a:xfrm flipH="1" rot="10800000">
            <a:off x="2" y="0"/>
            <a:ext cx="5660567" cy="6858000"/>
          </a:xfrm>
          <a:custGeom>
            <a:rect b="b" l="l" r="r" t="t"/>
            <a:pathLst>
              <a:path extrusionOk="0" h="6858000" w="5660567">
                <a:moveTo>
                  <a:pt x="0" y="6858000"/>
                </a:moveTo>
                <a:lnTo>
                  <a:pt x="5660567" y="6858000"/>
                </a:lnTo>
                <a:lnTo>
                  <a:pt x="2225866" y="0"/>
                </a:lnTo>
                <a:lnTo>
                  <a:pt x="0" y="0"/>
                </a:lnTo>
                <a:close/>
              </a:path>
            </a:pathLst>
          </a:custGeom>
          <a:gradFill>
            <a:gsLst>
              <a:gs pos="0">
                <a:srgbClr val="F14E79">
                  <a:alpha val="67843"/>
                </a:srgbClr>
              </a:gs>
              <a:gs pos="84000">
                <a:srgbClr val="07193A">
                  <a:alpha val="74901"/>
                </a:srgbClr>
              </a:gs>
              <a:gs pos="100000">
                <a:srgbClr val="07193A">
                  <a:alpha val="74901"/>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7" name="Google Shape;217;p20"/>
          <p:cNvSpPr txBox="1"/>
          <p:nvPr/>
        </p:nvSpPr>
        <p:spPr>
          <a:xfrm>
            <a:off x="349050" y="886700"/>
            <a:ext cx="3957000" cy="1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6600">
                <a:solidFill>
                  <a:srgbClr val="D1E3FE"/>
                </a:solidFill>
                <a:latin typeface="Pacifico"/>
                <a:ea typeface="Pacifico"/>
                <a:cs typeface="Pacifico"/>
                <a:sym typeface="Pacifico"/>
              </a:rPr>
              <a:t>References</a:t>
            </a:r>
            <a:endParaRPr b="1" i="1" sz="6600">
              <a:solidFill>
                <a:srgbClr val="D1E3FE"/>
              </a:solidFill>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500"/>
                                        <p:tgtEl>
                                          <p:spTgt spid="2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1"/>
          <p:cNvPicPr preferRelativeResize="0"/>
          <p:nvPr/>
        </p:nvPicPr>
        <p:blipFill rotWithShape="1">
          <a:blip r:embed="rId3">
            <a:alphaModFix/>
          </a:blip>
          <a:srcRect b="0" l="-6" r="0" t="0"/>
          <a:stretch/>
        </p:blipFill>
        <p:spPr>
          <a:xfrm>
            <a:off x="0" y="0"/>
            <a:ext cx="12192000" cy="6858000"/>
          </a:xfrm>
          <a:prstGeom prst="rect">
            <a:avLst/>
          </a:prstGeom>
          <a:noFill/>
          <a:ln>
            <a:noFill/>
          </a:ln>
        </p:spPr>
      </p:pic>
      <p:sp>
        <p:nvSpPr>
          <p:cNvPr id="224" name="Google Shape;224;p21"/>
          <p:cNvSpPr/>
          <p:nvPr/>
        </p:nvSpPr>
        <p:spPr>
          <a:xfrm>
            <a:off x="-1" y="0"/>
            <a:ext cx="12192000" cy="6858000"/>
          </a:xfrm>
          <a:prstGeom prst="rect">
            <a:avLst/>
          </a:prstGeom>
          <a:gradFill>
            <a:gsLst>
              <a:gs pos="0">
                <a:srgbClr val="2B479D">
                  <a:alpha val="80000"/>
                </a:srgbClr>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5" name="Google Shape;225;p21"/>
          <p:cNvSpPr/>
          <p:nvPr/>
        </p:nvSpPr>
        <p:spPr>
          <a:xfrm flipH="1">
            <a:off x="9002400" y="3670300"/>
            <a:ext cx="3189600" cy="3187700"/>
          </a:xfrm>
          <a:prstGeom prst="rtTriangl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6" name="Google Shape;226;p21"/>
          <p:cNvSpPr/>
          <p:nvPr/>
        </p:nvSpPr>
        <p:spPr>
          <a:xfrm rot="10800000">
            <a:off x="1" y="0"/>
            <a:ext cx="5003799" cy="6858000"/>
          </a:xfrm>
          <a:prstGeom prst="rect">
            <a:avLst/>
          </a:prstGeom>
          <a:gradFill>
            <a:gsLst>
              <a:gs pos="0">
                <a:srgbClr val="F14E79">
                  <a:alpha val="0"/>
                </a:srgbClr>
              </a:gs>
              <a:gs pos="100000">
                <a:srgbClr val="F14E79">
                  <a:alpha val="3882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7" name="Google Shape;227;p21"/>
          <p:cNvSpPr/>
          <p:nvPr/>
        </p:nvSpPr>
        <p:spPr>
          <a:xfrm rot="10800000">
            <a:off x="7810500" y="-6"/>
            <a:ext cx="4381498" cy="5422905"/>
          </a:xfrm>
          <a:prstGeom prst="rtTriangle">
            <a:avLst/>
          </a:prstGeom>
          <a:gradFill>
            <a:gsLst>
              <a:gs pos="0">
                <a:srgbClr val="2B479D">
                  <a:alpha val="44705"/>
                </a:srgbClr>
              </a:gs>
              <a:gs pos="100000">
                <a:srgbClr val="F14E79">
                  <a:alpha val="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8" name="Google Shape;228;p21"/>
          <p:cNvSpPr txBox="1"/>
          <p:nvPr>
            <p:ph type="title"/>
          </p:nvPr>
        </p:nvSpPr>
        <p:spPr>
          <a:xfrm>
            <a:off x="2370725" y="771525"/>
            <a:ext cx="6232500" cy="2185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9600"/>
              <a:buFont typeface="Quattrocento Sans"/>
              <a:buNone/>
            </a:pPr>
            <a:r>
              <a:rPr i="1" lang="en-US" sz="7600">
                <a:solidFill>
                  <a:srgbClr val="D1E3FE"/>
                </a:solidFill>
                <a:latin typeface="Pacifico"/>
                <a:ea typeface="Pacifico"/>
                <a:cs typeface="Pacifico"/>
                <a:sym typeface="Pacifico"/>
              </a:rPr>
              <a:t>THANK YOU</a:t>
            </a:r>
            <a:endParaRPr sz="1200">
              <a:solidFill>
                <a:srgbClr val="D1E3FE"/>
              </a:solidFill>
              <a:latin typeface="Pacifico"/>
              <a:ea typeface="Pacifico"/>
              <a:cs typeface="Pacifico"/>
              <a:sym typeface="Pacifico"/>
            </a:endParaRPr>
          </a:p>
        </p:txBody>
      </p:sp>
      <p:grpSp>
        <p:nvGrpSpPr>
          <p:cNvPr id="229" name="Google Shape;229;p21"/>
          <p:cNvGrpSpPr/>
          <p:nvPr/>
        </p:nvGrpSpPr>
        <p:grpSpPr>
          <a:xfrm rot="10800000">
            <a:off x="474723" y="-2"/>
            <a:ext cx="3897859" cy="1098331"/>
            <a:chOff x="4203700" y="5759669"/>
            <a:chExt cx="3567824" cy="1098331"/>
          </a:xfrm>
        </p:grpSpPr>
        <p:cxnSp>
          <p:nvCxnSpPr>
            <p:cNvPr id="230" name="Google Shape;230;p21"/>
            <p:cNvCxnSpPr/>
            <p:nvPr/>
          </p:nvCxnSpPr>
          <p:spPr>
            <a:xfrm rot="10800000">
              <a:off x="420370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31" name="Google Shape;231;p21"/>
            <p:cNvCxnSpPr/>
            <p:nvPr/>
          </p:nvCxnSpPr>
          <p:spPr>
            <a:xfrm rot="10800000">
              <a:off x="563083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32" name="Google Shape;232;p21"/>
            <p:cNvCxnSpPr/>
            <p:nvPr/>
          </p:nvCxnSpPr>
          <p:spPr>
            <a:xfrm rot="10800000">
              <a:off x="4917265"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33" name="Google Shape;233;p21"/>
            <p:cNvCxnSpPr/>
            <p:nvPr/>
          </p:nvCxnSpPr>
          <p:spPr>
            <a:xfrm rot="10800000">
              <a:off x="6344395"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34" name="Google Shape;234;p21"/>
            <p:cNvCxnSpPr/>
            <p:nvPr/>
          </p:nvCxnSpPr>
          <p:spPr>
            <a:xfrm rot="10800000">
              <a:off x="7771524"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35" name="Google Shape;235;p21"/>
            <p:cNvCxnSpPr/>
            <p:nvPr/>
          </p:nvCxnSpPr>
          <p:spPr>
            <a:xfrm rot="10800000">
              <a:off x="705796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grpSp>
      <p:grpSp>
        <p:nvGrpSpPr>
          <p:cNvPr id="236" name="Google Shape;236;p21"/>
          <p:cNvGrpSpPr/>
          <p:nvPr/>
        </p:nvGrpSpPr>
        <p:grpSpPr>
          <a:xfrm>
            <a:off x="358018" y="834452"/>
            <a:ext cx="1736265" cy="1590937"/>
            <a:chOff x="2676525" y="1463676"/>
            <a:chExt cx="360363" cy="330200"/>
          </a:xfrm>
        </p:grpSpPr>
        <p:sp>
          <p:nvSpPr>
            <p:cNvPr id="237" name="Google Shape;237;p21"/>
            <p:cNvSpPr/>
            <p:nvPr/>
          </p:nvSpPr>
          <p:spPr>
            <a:xfrm>
              <a:off x="2676525" y="1463676"/>
              <a:ext cx="360363" cy="211138"/>
            </a:xfrm>
            <a:custGeom>
              <a:rect b="b" l="l" r="r" t="t"/>
              <a:pathLst>
                <a:path extrusionOk="0" h="793" w="1360">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ln>
              <a:noFill/>
            </a:ln>
            <a:effectLst>
              <a:outerShdw rotWithShape="0" algn="t" dir="5400000" dist="101600">
                <a:srgbClr val="000000">
                  <a:alpha val="2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b="1" sz="1600">
                <a:solidFill>
                  <a:schemeClr val="lt1"/>
                </a:solidFill>
                <a:latin typeface="Quattrocento Sans"/>
                <a:ea typeface="Quattrocento Sans"/>
                <a:cs typeface="Quattrocento Sans"/>
                <a:sym typeface="Quattrocento Sans"/>
              </a:endParaRPr>
            </a:p>
          </p:txBody>
        </p:sp>
        <p:sp>
          <p:nvSpPr>
            <p:cNvPr id="238" name="Google Shape;238;p21"/>
            <p:cNvSpPr/>
            <p:nvPr/>
          </p:nvSpPr>
          <p:spPr>
            <a:xfrm>
              <a:off x="2811463" y="1463676"/>
              <a:ext cx="225425" cy="293688"/>
            </a:xfrm>
            <a:custGeom>
              <a:rect b="b" l="l" r="r" t="t"/>
              <a:pathLst>
                <a:path extrusionOk="0" h="1105" w="850">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ln>
              <a:noFill/>
            </a:ln>
            <a:effectLst>
              <a:outerShdw rotWithShape="0" algn="t" dir="5400000" dist="101600">
                <a:srgbClr val="000000">
                  <a:alpha val="2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b="1" sz="1600">
                <a:solidFill>
                  <a:schemeClr val="lt1"/>
                </a:solidFill>
                <a:latin typeface="Quattrocento Sans"/>
                <a:ea typeface="Quattrocento Sans"/>
                <a:cs typeface="Quattrocento Sans"/>
                <a:sym typeface="Quattrocento Sans"/>
              </a:endParaRPr>
            </a:p>
          </p:txBody>
        </p:sp>
        <p:sp>
          <p:nvSpPr>
            <p:cNvPr id="239" name="Google Shape;239;p21"/>
            <p:cNvSpPr/>
            <p:nvPr/>
          </p:nvSpPr>
          <p:spPr>
            <a:xfrm>
              <a:off x="2811463" y="1666876"/>
              <a:ext cx="66675" cy="127000"/>
            </a:xfrm>
            <a:custGeom>
              <a:rect b="b" l="l" r="r" t="t"/>
              <a:pathLst>
                <a:path extrusionOk="0" h="482" w="251">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ln>
              <a:noFill/>
            </a:ln>
            <a:effectLst>
              <a:outerShdw rotWithShape="0" algn="t" dir="5400000" dist="101600">
                <a:srgbClr val="000000">
                  <a:alpha val="2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b="1" sz="1600">
                <a:solidFill>
                  <a:schemeClr val="lt1"/>
                </a:solidFill>
                <a:latin typeface="Quattrocento Sans"/>
                <a:ea typeface="Quattrocento Sans"/>
                <a:cs typeface="Quattrocento Sans"/>
                <a:sym typeface="Quattrocento Sans"/>
              </a:endParaRPr>
            </a:p>
          </p:txBody>
        </p:sp>
      </p:grpSp>
      <p:sp>
        <p:nvSpPr>
          <p:cNvPr id="240" name="Google Shape;240;p21"/>
          <p:cNvSpPr txBox="1"/>
          <p:nvPr/>
        </p:nvSpPr>
        <p:spPr>
          <a:xfrm>
            <a:off x="859250" y="3867650"/>
            <a:ext cx="5125200" cy="25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600">
                <a:solidFill>
                  <a:srgbClr val="D1E3FE"/>
                </a:solidFill>
                <a:latin typeface="Pacifico"/>
                <a:ea typeface="Pacifico"/>
                <a:cs typeface="Pacifico"/>
                <a:sym typeface="Pacifico"/>
              </a:rPr>
              <a:t>Group - Cyber 07</a:t>
            </a:r>
            <a:endParaRPr b="1" i="1" sz="2600">
              <a:solidFill>
                <a:srgbClr val="D1E3FE"/>
              </a:solidFill>
              <a:latin typeface="Pacifico"/>
              <a:ea typeface="Pacifico"/>
              <a:cs typeface="Pacifico"/>
              <a:sym typeface="Pacifico"/>
            </a:endParaRPr>
          </a:p>
          <a:p>
            <a:pPr indent="0" lvl="0" marL="0" rtl="0" algn="l">
              <a:spcBef>
                <a:spcPts val="0"/>
              </a:spcBef>
              <a:spcAft>
                <a:spcPts val="0"/>
              </a:spcAft>
              <a:buNone/>
            </a:pPr>
            <a:r>
              <a:t/>
            </a:r>
            <a:endParaRPr b="1" i="1" sz="2600">
              <a:solidFill>
                <a:srgbClr val="D1E3FE"/>
              </a:solidFill>
              <a:latin typeface="Pacifico"/>
              <a:ea typeface="Pacifico"/>
              <a:cs typeface="Pacifico"/>
              <a:sym typeface="Pacifico"/>
            </a:endParaRPr>
          </a:p>
          <a:p>
            <a:pPr indent="0" lvl="0" marL="0" rtl="0" algn="l">
              <a:spcBef>
                <a:spcPts val="0"/>
              </a:spcBef>
              <a:spcAft>
                <a:spcPts val="0"/>
              </a:spcAft>
              <a:buNone/>
            </a:pPr>
            <a:r>
              <a:rPr b="1" i="1" lang="en-US" sz="2600">
                <a:solidFill>
                  <a:srgbClr val="D1E3FE"/>
                </a:solidFill>
                <a:latin typeface="Pacifico"/>
                <a:ea typeface="Pacifico"/>
                <a:cs typeface="Pacifico"/>
                <a:sym typeface="Pacifico"/>
              </a:rPr>
              <a:t>Adnan Khan 	-	19bcy10051</a:t>
            </a:r>
            <a:endParaRPr b="1" i="1" sz="2600">
              <a:solidFill>
                <a:srgbClr val="D1E3FE"/>
              </a:solidFill>
              <a:latin typeface="Pacifico"/>
              <a:ea typeface="Pacifico"/>
              <a:cs typeface="Pacifico"/>
              <a:sym typeface="Pacifico"/>
            </a:endParaRPr>
          </a:p>
          <a:p>
            <a:pPr indent="0" lvl="0" marL="0" rtl="0" algn="l">
              <a:spcBef>
                <a:spcPts val="0"/>
              </a:spcBef>
              <a:spcAft>
                <a:spcPts val="0"/>
              </a:spcAft>
              <a:buNone/>
            </a:pPr>
            <a:r>
              <a:rPr b="1" i="1" lang="en-US" sz="2600">
                <a:solidFill>
                  <a:srgbClr val="D1E3FE"/>
                </a:solidFill>
                <a:latin typeface="Pacifico"/>
                <a:ea typeface="Pacifico"/>
                <a:cs typeface="Pacifico"/>
                <a:sym typeface="Pacifico"/>
              </a:rPr>
              <a:t>Saloni Gupta	     -	19bcy10007</a:t>
            </a:r>
            <a:endParaRPr b="1" i="1" sz="2600">
              <a:solidFill>
                <a:srgbClr val="D1E3FE"/>
              </a:solidFill>
              <a:latin typeface="Pacifico"/>
              <a:ea typeface="Pacifico"/>
              <a:cs typeface="Pacifico"/>
              <a:sym typeface="Pacifico"/>
            </a:endParaRPr>
          </a:p>
          <a:p>
            <a:pPr indent="0" lvl="0" marL="0" rtl="0" algn="l">
              <a:spcBef>
                <a:spcPts val="0"/>
              </a:spcBef>
              <a:spcAft>
                <a:spcPts val="0"/>
              </a:spcAft>
              <a:buNone/>
            </a:pPr>
            <a:r>
              <a:rPr b="1" i="1" lang="en-US" sz="2600">
                <a:solidFill>
                  <a:srgbClr val="D1E3FE"/>
                </a:solidFill>
                <a:latin typeface="Pacifico"/>
                <a:ea typeface="Pacifico"/>
                <a:cs typeface="Pacifico"/>
                <a:sym typeface="Pacifico"/>
              </a:rPr>
              <a:t>Priya Sharma 	-	19bcy10077</a:t>
            </a:r>
            <a:endParaRPr b="1" i="1" sz="2600">
              <a:solidFill>
                <a:srgbClr val="D1E3FE"/>
              </a:solidFill>
              <a:latin typeface="Pacifico"/>
              <a:ea typeface="Pacifico"/>
              <a:cs typeface="Pacifico"/>
              <a:sym typeface="Pacifico"/>
            </a:endParaRPr>
          </a:p>
          <a:p>
            <a:pPr indent="0" lvl="0" marL="0" rtl="0" algn="l">
              <a:spcBef>
                <a:spcPts val="0"/>
              </a:spcBef>
              <a:spcAft>
                <a:spcPts val="0"/>
              </a:spcAft>
              <a:buNone/>
            </a:pPr>
            <a:r>
              <a:rPr b="1" i="1" lang="en-US" sz="2600">
                <a:solidFill>
                  <a:srgbClr val="D1E3FE"/>
                </a:solidFill>
                <a:latin typeface="Pacifico"/>
                <a:ea typeface="Pacifico"/>
                <a:cs typeface="Pacifico"/>
                <a:sym typeface="Pacifico"/>
              </a:rPr>
              <a:t>Vipul Jaiswal	-	19bcy10016</a:t>
            </a:r>
            <a:endParaRPr b="1" i="1" sz="2600">
              <a:solidFill>
                <a:srgbClr val="D1E3FE"/>
              </a:solidFill>
              <a:latin typeface="Pacifico"/>
              <a:ea typeface="Pacifico"/>
              <a:cs typeface="Pacifico"/>
              <a:sym typeface="Pacifico"/>
            </a:endParaRPr>
          </a:p>
          <a:p>
            <a:pPr indent="0" lvl="0" marL="0" rtl="0" algn="l">
              <a:spcBef>
                <a:spcPts val="0"/>
              </a:spcBef>
              <a:spcAft>
                <a:spcPts val="0"/>
              </a:spcAft>
              <a:buNone/>
            </a:pPr>
            <a:r>
              <a:t/>
            </a:r>
            <a:endParaRPr b="1" sz="2600">
              <a:solidFill>
                <a:srgbClr val="D1E3FE"/>
              </a:solidFill>
            </a:endParaRPr>
          </a:p>
        </p:txBody>
      </p:sp>
      <p:sp>
        <p:nvSpPr>
          <p:cNvPr id="241" name="Google Shape;241;p21"/>
          <p:cNvSpPr txBox="1"/>
          <p:nvPr/>
        </p:nvSpPr>
        <p:spPr>
          <a:xfrm>
            <a:off x="6650175" y="3537475"/>
            <a:ext cx="2481300" cy="23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2" presetSubtype="4">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0">
      <a:dk1>
        <a:srgbClr val="000000"/>
      </a:dk1>
      <a:lt1>
        <a:srgbClr val="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