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Dosis"/>
      <p:regular r:id="rId39"/>
      <p:bold r:id="rId40"/>
    </p:embeddedFont>
    <p:embeddedFont>
      <p:font typeface="Roboto"/>
      <p:regular r:id="rId41"/>
      <p:bold r:id="rId42"/>
      <p:italic r:id="rId43"/>
      <p:boldItalic r:id="rId44"/>
    </p:embeddedFont>
    <p:embeddedFont>
      <p:font typeface="Caveat"/>
      <p:regular r:id="rId45"/>
      <p:bold r:id="rId46"/>
    </p:embeddedFont>
    <p:embeddedFont>
      <p:font typeface="Pacifico"/>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ADNAN KHAN 19BCY10051"/>
  <p:cmAuthor clrIdx="1" id="1" initials="" lastIdx="1" name="VIPUL JAISWAL 19BCY10016"/>
  <p:cmAuthor clrIdx="2" id="2" initials="" lastIdx="2" name="PRIYA SHARMA 19BCY10077"/>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osis-bold.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Caveat-bold.fntdata"/><Relationship Id="rId23" Type="http://schemas.openxmlformats.org/officeDocument/2006/relationships/slide" Target="slides/slide18.xml"/><Relationship Id="rId45" Type="http://schemas.openxmlformats.org/officeDocument/2006/relationships/font" Target="fonts/Cave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acific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Dosi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16T08:43:56.872">
    <p:pos x="6000" y="0"/>
    <p:text>konsa logo accha h aim k liye jo dale h uppar corner m</p:text>
  </p:cm>
  <p:cm authorId="1" idx="1" dt="2020-10-16T08:43:56.872">
    <p:pos x="6000" y="0"/>
    <p:text>dono thek thak lg rha hai</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0-16T17:36:35.420">
    <p:pos x="6000" y="0"/>
    <p:text>ye thik h</p:text>
  </p:cm>
  <p:cm authorId="0" idx="3" dt="2020-10-16T14:39:15.723">
    <p:pos x="6000" y="100"/>
    <p:text>is slide ka bg thiik lag raha h ya change karu</p:text>
  </p:cm>
  <p:cm authorId="2" idx="1" dt="2020-10-16T14:39:15.723">
    <p:pos x="6000" y="100"/>
    <p:text>@adnan.khan2019@vitbhopal.ac.in change kr iska bg</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10-16T07:06:15.583">
    <p:pos x="6000" y="0"/>
    <p:text>Dekhna isme bhi borders chage kari h boxex ko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10-16T14:39:59.305">
    <p:pos x="6000" y="0"/>
    <p:text>yaha analysis m kuch likhoge? , nahi to font size bada du m</p:text>
  </p:cm>
  <p:cm authorId="2" idx="2" dt="2020-10-16T14:39:59.305">
    <p:pos x="6000" y="0"/>
    <p:text>haa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10-16T06:35:22.547">
    <p:pos x="6000" y="0"/>
    <p:text>Thiik h ye 
ya kuch or change karna h</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0-10-16T07:22:17.922">
    <p:pos x="6000" y="0"/>
    <p:text>thik lag ri h to batao nahi to change kar dunga phirse</p:text>
  </p:cm>
  <p:cm authorId="0" idx="8" dt="2020-10-16T07:21:59.970">
    <p:pos x="6000" y="100"/>
    <p:text>sari code snippets wali slides ko black bg kar diya 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d2297778f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d2297778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d262fa097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d262fa09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d262fa097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d262fa09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39f006994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39f00699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39f006994_2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39f00699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39f006994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39f00699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39f006994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39f00699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39f00699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39f006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d2297778f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d2297778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d262fa097_4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d262fa09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d2297778f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d2297778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2297778f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d2297778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d2297778f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d2297778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d06068ab1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d06068ab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d262fa097_2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d262fa09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d262fa097_2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d262fa09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d262fa097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d262fa09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2297778f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d2297778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3ca41ede5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3ca41ede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d06068ab1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d06068ab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39f006994_4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39f006994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3ca41ede5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3ca41ede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d2297778f_2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d2297778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3ca41e998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3ca41e99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d06068ab1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d06068a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3ca41ede5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3ca41ede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3ca41ede5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3ca41ede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d262fa097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d262fa0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d2297778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d229777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28475" y="0"/>
            <a:ext cx="5238600" cy="402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grpSp>
        <p:nvGrpSpPr>
          <p:cNvPr id="88" name="Google Shape;88;p11"/>
          <p:cNvGrpSpPr/>
          <p:nvPr/>
        </p:nvGrpSpPr>
        <p:grpSpPr>
          <a:xfrm>
            <a:off x="-903537" y="-38100"/>
            <a:ext cx="10524355" cy="5214650"/>
            <a:chOff x="-903537" y="-38100"/>
            <a:chExt cx="10524355" cy="5214650"/>
          </a:xfrm>
        </p:grpSpPr>
        <p:sp>
          <p:nvSpPr>
            <p:cNvPr id="89" name="Google Shape;89;p11"/>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90" name="Google Shape;90;p11"/>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1"/>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96" name="Google Shape;96;p1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12"/>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99" name="Google Shape;99;p12"/>
          <p:cNvSpPr/>
          <p:nvPr/>
        </p:nvSpPr>
        <p:spPr>
          <a:xfrm flipH="1">
            <a:off x="742953" y="440630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flipH="1">
            <a:off x="7861618" y="440630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ph idx="1" type="body"/>
          </p:nvPr>
        </p:nvSpPr>
        <p:spPr>
          <a:xfrm>
            <a:off x="1123950" y="4406300"/>
            <a:ext cx="6737400" cy="749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360"/>
              </a:spcBef>
              <a:spcAft>
                <a:spcPts val="0"/>
              </a:spcAft>
              <a:buClr>
                <a:srgbClr val="FFFFFF"/>
              </a:buClr>
              <a:buSzPts val="1800"/>
              <a:buNone/>
              <a:defRPr sz="1800">
                <a:solidFill>
                  <a:srgbClr val="FFFFFF"/>
                </a:solidFill>
              </a:defRPr>
            </a:lvl1pPr>
          </a:lstStyle>
          <a:p/>
        </p:txBody>
      </p:sp>
      <p:sp>
        <p:nvSpPr>
          <p:cNvPr id="104" name="Google Shape;104;p1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grpSp>
        <p:nvGrpSpPr>
          <p:cNvPr id="16" name="Google Shape;16;p3"/>
          <p:cNvGrpSpPr/>
          <p:nvPr/>
        </p:nvGrpSpPr>
        <p:grpSpPr>
          <a:xfrm>
            <a:off x="-903537" y="-38100"/>
            <a:ext cx="10524355" cy="5214650"/>
            <a:chOff x="-903537" y="-38100"/>
            <a:chExt cx="10524355" cy="5214650"/>
          </a:xfrm>
        </p:grpSpPr>
        <p:sp>
          <p:nvSpPr>
            <p:cNvPr id="17" name="Google Shape;17;p3"/>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8" name="Google Shape;18;p3"/>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b="0" sz="2400"/>
            </a:lvl2pPr>
            <a:lvl3pPr lvl="2" algn="l">
              <a:lnSpc>
                <a:spcPct val="100000"/>
              </a:lnSpc>
              <a:spcBef>
                <a:spcPts val="0"/>
              </a:spcBef>
              <a:spcAft>
                <a:spcPts val="0"/>
              </a:spcAft>
              <a:buSzPts val="2400"/>
              <a:buNone/>
              <a:defRPr b="0" sz="2400"/>
            </a:lvl3pPr>
            <a:lvl4pPr lvl="3" algn="l">
              <a:lnSpc>
                <a:spcPct val="100000"/>
              </a:lnSpc>
              <a:spcBef>
                <a:spcPts val="0"/>
              </a:spcBef>
              <a:spcAft>
                <a:spcPts val="0"/>
              </a:spcAft>
              <a:buSzPts val="2400"/>
              <a:buNone/>
              <a:defRPr b="0" sz="2400"/>
            </a:lvl4pPr>
            <a:lvl5pPr lvl="4" algn="l">
              <a:lnSpc>
                <a:spcPct val="100000"/>
              </a:lnSpc>
              <a:spcBef>
                <a:spcPts val="0"/>
              </a:spcBef>
              <a:spcAft>
                <a:spcPts val="0"/>
              </a:spcAft>
              <a:buSzPts val="2400"/>
              <a:buNone/>
              <a:defRPr b="0" sz="2400"/>
            </a:lvl5pPr>
            <a:lvl6pPr lvl="5" algn="l">
              <a:lnSpc>
                <a:spcPct val="100000"/>
              </a:lnSpc>
              <a:spcBef>
                <a:spcPts val="0"/>
              </a:spcBef>
              <a:spcAft>
                <a:spcPts val="0"/>
              </a:spcAft>
              <a:buSzPts val="2400"/>
              <a:buNone/>
              <a:defRPr b="0" sz="2400"/>
            </a:lvl6pPr>
            <a:lvl7pPr lvl="6" algn="l">
              <a:lnSpc>
                <a:spcPct val="100000"/>
              </a:lnSpc>
              <a:spcBef>
                <a:spcPts val="0"/>
              </a:spcBef>
              <a:spcAft>
                <a:spcPts val="0"/>
              </a:spcAft>
              <a:buSzPts val="2400"/>
              <a:buNone/>
              <a:defRPr b="0" sz="2400"/>
            </a:lvl7pPr>
            <a:lvl8pPr lvl="7" algn="l">
              <a:lnSpc>
                <a:spcPct val="100000"/>
              </a:lnSpc>
              <a:spcBef>
                <a:spcPts val="0"/>
              </a:spcBef>
              <a:spcAft>
                <a:spcPts val="0"/>
              </a:spcAft>
              <a:buSzPts val="2400"/>
              <a:buNone/>
              <a:defRPr b="0" sz="2400"/>
            </a:lvl8pPr>
            <a:lvl9pPr lvl="8" algn="l">
              <a:lnSpc>
                <a:spcPct val="100000"/>
              </a:lnSpc>
              <a:spcBef>
                <a:spcPts val="0"/>
              </a:spcBef>
              <a:spcAft>
                <a:spcPts val="0"/>
              </a:spcAft>
              <a:buSzPts val="2400"/>
              <a:buNone/>
              <a:defRPr b="0" sz="2400"/>
            </a:lvl9pPr>
          </a:lstStyle>
          <a:p/>
        </p:txBody>
      </p:sp>
      <p:sp>
        <p:nvSpPr>
          <p:cNvPr id="24" name="Google Shape;24;p3"/>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25" name="Google Shape;25;p3"/>
          <p:cNvSpPr txBox="1"/>
          <p:nvPr>
            <p:ph idx="2" type="body"/>
          </p:nvPr>
        </p:nvSpPr>
        <p:spPr>
          <a:xfrm>
            <a:off x="5004949" y="1311550"/>
            <a:ext cx="3681900" cy="3537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26" name="Google Shape;26;p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p:cSld name="BLANK_1">
    <p:bg>
      <p:bgPr>
        <a:solidFill>
          <a:schemeClr val="dk1"/>
        </a:solidFill>
      </p:bgPr>
    </p:bg>
    <p:spTree>
      <p:nvGrpSpPr>
        <p:cNvPr id="27" name="Shape 27"/>
        <p:cNvGrpSpPr/>
        <p:nvPr/>
      </p:nvGrpSpPr>
      <p:grpSpPr>
        <a:xfrm>
          <a:off x="0" y="0"/>
          <a:ext cx="0" cy="0"/>
          <a:chOff x="0" y="0"/>
          <a:chExt cx="0" cy="0"/>
        </a:xfrm>
      </p:grpSpPr>
      <p:sp>
        <p:nvSpPr>
          <p:cNvPr id="28" name="Google Shape;28;p4"/>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accent3"/>
          </a:solidFill>
          <a:ln>
            <a:noFill/>
          </a:ln>
        </p:spPr>
      </p:sp>
      <p:sp>
        <p:nvSpPr>
          <p:cNvPr id="29" name="Google Shape;29;p4"/>
          <p:cNvSpPr/>
          <p:nvPr/>
        </p:nvSpPr>
        <p:spPr>
          <a:xfrm flipH="1">
            <a:off x="-903537" y="-17561"/>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a:off x="472134" y="-9525"/>
            <a:ext cx="518400" cy="749100"/>
          </a:xfrm>
          <a:prstGeom prst="parallelogram">
            <a:avLst>
              <a:gd fmla="val 75009"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33" name="Shape 33"/>
        <p:cNvGrpSpPr/>
        <p:nvPr/>
      </p:nvGrpSpPr>
      <p:grpSpPr>
        <a:xfrm>
          <a:off x="0" y="0"/>
          <a:ext cx="0" cy="0"/>
          <a:chOff x="0" y="0"/>
          <a:chExt cx="0" cy="0"/>
        </a:xfrm>
      </p:grpSpPr>
      <p:sp>
        <p:nvSpPr>
          <p:cNvPr id="34" name="Google Shape;34;p5"/>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47"/>
            </a:srgbClr>
          </a:solidFill>
          <a:ln>
            <a:noFill/>
          </a:ln>
        </p:spPr>
      </p:sp>
      <p:sp>
        <p:nvSpPr>
          <p:cNvPr id="35" name="Google Shape;35;p5"/>
          <p:cNvSpPr/>
          <p:nvPr/>
        </p:nvSpPr>
        <p:spPr>
          <a:xfrm flipH="1">
            <a:off x="-418950" y="4394400"/>
            <a:ext cx="8172300" cy="7491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6" name="Google Shape;36;p5"/>
          <p:cNvSpPr/>
          <p:nvPr/>
        </p:nvSpPr>
        <p:spPr>
          <a:xfrm flipH="1">
            <a:off x="1028475" y="4166400"/>
            <a:ext cx="8369700" cy="2280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type="ctrTitle"/>
          </p:nvPr>
        </p:nvSpPr>
        <p:spPr>
          <a:xfrm>
            <a:off x="1028475" y="2345350"/>
            <a:ext cx="52200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5"/>
          <p:cNvSpPr txBox="1"/>
          <p:nvPr>
            <p:ph idx="1" type="subTitle"/>
          </p:nvPr>
        </p:nvSpPr>
        <p:spPr>
          <a:xfrm>
            <a:off x="1028475" y="3449650"/>
            <a:ext cx="5220000" cy="57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22222"/>
              </a:buClr>
              <a:buSzPts val="2400"/>
              <a:buNone/>
              <a:defRPr sz="2400"/>
            </a:lvl1pPr>
            <a:lvl2pPr lvl="1" algn="l">
              <a:lnSpc>
                <a:spcPct val="100000"/>
              </a:lnSpc>
              <a:spcBef>
                <a:spcPts val="0"/>
              </a:spcBef>
              <a:spcAft>
                <a:spcPts val="0"/>
              </a:spcAft>
              <a:buClr>
                <a:srgbClr val="222222"/>
              </a:buClr>
              <a:buSzPts val="2400"/>
              <a:buNone/>
              <a:defRPr/>
            </a:lvl2pPr>
            <a:lvl3pPr lvl="2" algn="l">
              <a:lnSpc>
                <a:spcPct val="100000"/>
              </a:lnSpc>
              <a:spcBef>
                <a:spcPts val="0"/>
              </a:spcBef>
              <a:spcAft>
                <a:spcPts val="0"/>
              </a:spcAft>
              <a:buClr>
                <a:srgbClr val="222222"/>
              </a:buClr>
              <a:buSzPts val="2400"/>
              <a:buNone/>
              <a:defRPr/>
            </a:lvl3pPr>
            <a:lvl4pPr lvl="3" algn="l">
              <a:lnSpc>
                <a:spcPct val="100000"/>
              </a:lnSpc>
              <a:spcBef>
                <a:spcPts val="0"/>
              </a:spcBef>
              <a:spcAft>
                <a:spcPts val="0"/>
              </a:spcAft>
              <a:buClr>
                <a:srgbClr val="222222"/>
              </a:buClr>
              <a:buSzPts val="2400"/>
              <a:buNone/>
              <a:defRPr sz="2400"/>
            </a:lvl4pPr>
            <a:lvl5pPr lvl="4" algn="l">
              <a:lnSpc>
                <a:spcPct val="100000"/>
              </a:lnSpc>
              <a:spcBef>
                <a:spcPts val="0"/>
              </a:spcBef>
              <a:spcAft>
                <a:spcPts val="0"/>
              </a:spcAft>
              <a:buClr>
                <a:srgbClr val="222222"/>
              </a:buClr>
              <a:buSzPts val="2400"/>
              <a:buNone/>
              <a:defRPr sz="2400"/>
            </a:lvl5pPr>
            <a:lvl6pPr lvl="5" algn="l">
              <a:lnSpc>
                <a:spcPct val="100000"/>
              </a:lnSpc>
              <a:spcBef>
                <a:spcPts val="0"/>
              </a:spcBef>
              <a:spcAft>
                <a:spcPts val="0"/>
              </a:spcAft>
              <a:buClr>
                <a:srgbClr val="222222"/>
              </a:buClr>
              <a:buSzPts val="2400"/>
              <a:buNone/>
              <a:defRPr sz="2400"/>
            </a:lvl6pPr>
            <a:lvl7pPr lvl="6" algn="l">
              <a:lnSpc>
                <a:spcPct val="100000"/>
              </a:lnSpc>
              <a:spcBef>
                <a:spcPts val="0"/>
              </a:spcBef>
              <a:spcAft>
                <a:spcPts val="0"/>
              </a:spcAft>
              <a:buClr>
                <a:srgbClr val="222222"/>
              </a:buClr>
              <a:buSzPts val="2400"/>
              <a:buNone/>
              <a:defRPr sz="2400"/>
            </a:lvl7pPr>
            <a:lvl8pPr lvl="7" algn="l">
              <a:lnSpc>
                <a:spcPct val="100000"/>
              </a:lnSpc>
              <a:spcBef>
                <a:spcPts val="0"/>
              </a:spcBef>
              <a:spcAft>
                <a:spcPts val="0"/>
              </a:spcAft>
              <a:buClr>
                <a:srgbClr val="222222"/>
              </a:buClr>
              <a:buSzPts val="2400"/>
              <a:buNone/>
              <a:defRPr sz="2400"/>
            </a:lvl8pPr>
            <a:lvl9pPr lvl="8" algn="l">
              <a:lnSpc>
                <a:spcPct val="100000"/>
              </a:lnSpc>
              <a:spcBef>
                <a:spcPts val="0"/>
              </a:spcBef>
              <a:spcAft>
                <a:spcPts val="0"/>
              </a:spcAft>
              <a:buClr>
                <a:srgbClr val="222222"/>
              </a:buClr>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9" name="Shape 39"/>
        <p:cNvGrpSpPr/>
        <p:nvPr/>
      </p:nvGrpSpPr>
      <p:grpSpPr>
        <a:xfrm>
          <a:off x="0" y="0"/>
          <a:ext cx="0" cy="0"/>
          <a:chOff x="0" y="0"/>
          <a:chExt cx="0" cy="0"/>
        </a:xfrm>
      </p:grpSpPr>
      <p:sp>
        <p:nvSpPr>
          <p:cNvPr id="40" name="Google Shape;40;p6"/>
          <p:cNvSpPr/>
          <p:nvPr/>
        </p:nvSpPr>
        <p:spPr>
          <a:xfrm>
            <a:off x="-44050" y="-38100"/>
            <a:ext cx="4139800" cy="5192625"/>
          </a:xfrm>
          <a:custGeom>
            <a:rect b="b" l="l" r="r" t="t"/>
            <a:pathLst>
              <a:path extrusionOk="0" h="207705" w="165592">
                <a:moveTo>
                  <a:pt x="165592" y="207264"/>
                </a:moveTo>
                <a:lnTo>
                  <a:pt x="58150" y="0"/>
                </a:lnTo>
                <a:lnTo>
                  <a:pt x="0" y="643"/>
                </a:lnTo>
                <a:lnTo>
                  <a:pt x="881" y="207705"/>
                </a:lnTo>
                <a:close/>
              </a:path>
            </a:pathLst>
          </a:custGeom>
          <a:solidFill>
            <a:schemeClr val="lt2"/>
          </a:solidFill>
          <a:ln>
            <a:noFill/>
          </a:ln>
        </p:spPr>
      </p:sp>
      <p:sp>
        <p:nvSpPr>
          <p:cNvPr id="41" name="Google Shape;41;p6"/>
          <p:cNvSpPr/>
          <p:nvPr/>
        </p:nvSpPr>
        <p:spPr>
          <a:xfrm flipH="1">
            <a:off x="-647600" y="-14750"/>
            <a:ext cx="24819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txBox="1"/>
          <p:nvPr>
            <p:ph idx="1" type="body"/>
          </p:nvPr>
        </p:nvSpPr>
        <p:spPr>
          <a:xfrm>
            <a:off x="990375" y="1021950"/>
            <a:ext cx="7343100" cy="3372600"/>
          </a:xfrm>
          <a:prstGeom prst="rect">
            <a:avLst/>
          </a:prstGeom>
          <a:noFill/>
          <a:ln>
            <a:noFill/>
          </a:ln>
        </p:spPr>
        <p:txBody>
          <a:bodyPr anchorCtr="0" anchor="ctr" bIns="91425" lIns="91425" spcFirstLastPara="1" rIns="91425" wrap="square" tIns="91425">
            <a:noAutofit/>
          </a:bodyPr>
          <a:lstStyle>
            <a:lvl1pPr indent="-457200" lvl="0" marL="457200" algn="l">
              <a:lnSpc>
                <a:spcPct val="100000"/>
              </a:lnSpc>
              <a:spcBef>
                <a:spcPts val="600"/>
              </a:spcBef>
              <a:spcAft>
                <a:spcPts val="0"/>
              </a:spcAft>
              <a:buSzPts val="3600"/>
              <a:buChar char="▸"/>
              <a:defRPr i="1" sz="3600"/>
            </a:lvl1pPr>
            <a:lvl2pPr indent="-457200" lvl="1" marL="914400" algn="l">
              <a:lnSpc>
                <a:spcPct val="100000"/>
              </a:lnSpc>
              <a:spcBef>
                <a:spcPts val="0"/>
              </a:spcBef>
              <a:spcAft>
                <a:spcPts val="0"/>
              </a:spcAft>
              <a:buSzPts val="3600"/>
              <a:buChar char="▹"/>
              <a:defRPr i="1" sz="3600"/>
            </a:lvl2pPr>
            <a:lvl3pPr indent="-457200" lvl="2" marL="1371600" algn="l">
              <a:lnSpc>
                <a:spcPct val="100000"/>
              </a:lnSpc>
              <a:spcBef>
                <a:spcPts val="0"/>
              </a:spcBef>
              <a:spcAft>
                <a:spcPts val="0"/>
              </a:spcAft>
              <a:buSzPts val="3600"/>
              <a:buChar char="▹"/>
              <a:defRPr i="1" sz="3600"/>
            </a:lvl3pPr>
            <a:lvl4pPr indent="-457200" lvl="3" marL="1828800" algn="l">
              <a:lnSpc>
                <a:spcPct val="100000"/>
              </a:lnSpc>
              <a:spcBef>
                <a:spcPts val="0"/>
              </a:spcBef>
              <a:spcAft>
                <a:spcPts val="0"/>
              </a:spcAft>
              <a:buSzPts val="3600"/>
              <a:buChar char="▹"/>
              <a:defRPr i="1" sz="3600"/>
            </a:lvl4pPr>
            <a:lvl5pPr indent="-457200" lvl="4" marL="2286000" algn="l">
              <a:lnSpc>
                <a:spcPct val="100000"/>
              </a:lnSpc>
              <a:spcBef>
                <a:spcPts val="0"/>
              </a:spcBef>
              <a:spcAft>
                <a:spcPts val="0"/>
              </a:spcAft>
              <a:buSzPts val="3600"/>
              <a:buChar char="▹"/>
              <a:defRPr i="1" sz="3600"/>
            </a:lvl5pPr>
            <a:lvl6pPr indent="-457200" lvl="5" marL="2743200" algn="l">
              <a:lnSpc>
                <a:spcPct val="100000"/>
              </a:lnSpc>
              <a:spcBef>
                <a:spcPts val="0"/>
              </a:spcBef>
              <a:spcAft>
                <a:spcPts val="0"/>
              </a:spcAft>
              <a:buSzPts val="3600"/>
              <a:buChar char="▹"/>
              <a:defRPr i="1" sz="3600"/>
            </a:lvl6pPr>
            <a:lvl7pPr indent="-457200" lvl="6" marL="3200400" algn="l">
              <a:lnSpc>
                <a:spcPct val="100000"/>
              </a:lnSpc>
              <a:spcBef>
                <a:spcPts val="0"/>
              </a:spcBef>
              <a:spcAft>
                <a:spcPts val="0"/>
              </a:spcAft>
              <a:buSzPts val="3600"/>
              <a:buChar char="▹"/>
              <a:defRPr i="1" sz="3600"/>
            </a:lvl7pPr>
            <a:lvl8pPr indent="-457200" lvl="7" marL="3657600" algn="l">
              <a:lnSpc>
                <a:spcPct val="100000"/>
              </a:lnSpc>
              <a:spcBef>
                <a:spcPts val="0"/>
              </a:spcBef>
              <a:spcAft>
                <a:spcPts val="0"/>
              </a:spcAft>
              <a:buSzPts val="3600"/>
              <a:buChar char="▹"/>
              <a:defRPr i="1" sz="3600"/>
            </a:lvl8pPr>
            <a:lvl9pPr indent="-457200" lvl="8" marL="4114800" algn="l">
              <a:lnSpc>
                <a:spcPct val="100000"/>
              </a:lnSpc>
              <a:spcBef>
                <a:spcPts val="0"/>
              </a:spcBef>
              <a:spcAft>
                <a:spcPts val="0"/>
              </a:spcAft>
              <a:buSzPts val="3600"/>
              <a:buChar char="▹"/>
              <a:defRPr i="1" sz="3600"/>
            </a:lvl9pPr>
          </a:lstStyle>
          <a:p/>
        </p:txBody>
      </p:sp>
      <p:sp>
        <p:nvSpPr>
          <p:cNvPr id="43" name="Google Shape;43;p6"/>
          <p:cNvSpPr txBox="1"/>
          <p:nvPr/>
        </p:nvSpPr>
        <p:spPr>
          <a:xfrm>
            <a:off x="-121150" y="-271850"/>
            <a:ext cx="19557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0"/>
              <a:buFont typeface="Arial"/>
              <a:buNone/>
            </a:pPr>
            <a:r>
              <a:rPr b="0" i="0" lang="en" sz="15000" u="none" cap="none" strike="noStrike">
                <a:solidFill>
                  <a:srgbClr val="FFFFFF"/>
                </a:solidFill>
                <a:latin typeface="Dosis"/>
                <a:ea typeface="Dosis"/>
                <a:cs typeface="Dosis"/>
                <a:sym typeface="Dosis"/>
              </a:rPr>
              <a:t>“</a:t>
            </a:r>
            <a:endParaRPr b="0" i="0" sz="15000" u="none" cap="none" strike="noStrike">
              <a:solidFill>
                <a:srgbClr val="FFFFFF"/>
              </a:solidFill>
              <a:latin typeface="Dosis"/>
              <a:ea typeface="Dosis"/>
              <a:cs typeface="Dosis"/>
              <a:sym typeface="Dosis"/>
            </a:endParaRPr>
          </a:p>
        </p:txBody>
      </p:sp>
      <p:sp>
        <p:nvSpPr>
          <p:cNvPr id="44" name="Google Shape;44;p6"/>
          <p:cNvSpPr/>
          <p:nvPr/>
        </p:nvSpPr>
        <p:spPr>
          <a:xfrm flipH="1">
            <a:off x="1440947" y="-14750"/>
            <a:ext cx="7458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flipH="1">
            <a:off x="6957299" y="4394650"/>
            <a:ext cx="26439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txBox="1"/>
          <p:nvPr/>
        </p:nvSpPr>
        <p:spPr>
          <a:xfrm>
            <a:off x="6957475" y="4137550"/>
            <a:ext cx="2186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0"/>
              <a:buFont typeface="Arial"/>
              <a:buNone/>
            </a:pPr>
            <a:r>
              <a:rPr b="0" i="0" lang="en" sz="15000" u="none" cap="none" strike="noStrike">
                <a:solidFill>
                  <a:srgbClr val="FFFFFF"/>
                </a:solidFill>
                <a:latin typeface="Dosis"/>
                <a:ea typeface="Dosis"/>
                <a:cs typeface="Dosis"/>
                <a:sym typeface="Dosis"/>
              </a:rPr>
              <a:t>”</a:t>
            </a:r>
            <a:endParaRPr b="0" i="0" sz="15000" u="none" cap="none" strike="noStrike">
              <a:solidFill>
                <a:srgbClr val="FFFFFF"/>
              </a:solidFill>
              <a:latin typeface="Dosis"/>
              <a:ea typeface="Dosis"/>
              <a:cs typeface="Dosis"/>
              <a:sym typeface="Dosis"/>
            </a:endParaRPr>
          </a:p>
        </p:txBody>
      </p:sp>
      <p:sp>
        <p:nvSpPr>
          <p:cNvPr id="47" name="Google Shape;47;p6"/>
          <p:cNvSpPr/>
          <p:nvPr/>
        </p:nvSpPr>
        <p:spPr>
          <a:xfrm flipH="1">
            <a:off x="6626547" y="4394650"/>
            <a:ext cx="7458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8" name="Shape 48"/>
        <p:cNvGrpSpPr/>
        <p:nvPr/>
      </p:nvGrpSpPr>
      <p:grpSpPr>
        <a:xfrm>
          <a:off x="0" y="0"/>
          <a:ext cx="0" cy="0"/>
          <a:chOff x="0" y="0"/>
          <a:chExt cx="0" cy="0"/>
        </a:xfrm>
      </p:grpSpPr>
      <p:grpSp>
        <p:nvGrpSpPr>
          <p:cNvPr id="49" name="Google Shape;49;p7"/>
          <p:cNvGrpSpPr/>
          <p:nvPr/>
        </p:nvGrpSpPr>
        <p:grpSpPr>
          <a:xfrm>
            <a:off x="-903537" y="-38100"/>
            <a:ext cx="10524355" cy="5214650"/>
            <a:chOff x="-903537" y="-38100"/>
            <a:chExt cx="10524355" cy="5214650"/>
          </a:xfrm>
        </p:grpSpPr>
        <p:sp>
          <p:nvSpPr>
            <p:cNvPr id="50" name="Google Shape;50;p7"/>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51" name="Google Shape;51;p7"/>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7"/>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7" name="Google Shape;57;p7"/>
          <p:cNvSpPr txBox="1"/>
          <p:nvPr>
            <p:ph idx="1" type="body"/>
          </p:nvPr>
        </p:nvSpPr>
        <p:spPr>
          <a:xfrm>
            <a:off x="1104900" y="1277625"/>
            <a:ext cx="7581900" cy="36483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8" name="Google Shape;58;p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61" name="Google Shape;61;p8"/>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8"/>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5" name="Shape 65"/>
        <p:cNvGrpSpPr/>
        <p:nvPr/>
      </p:nvGrpSpPr>
      <p:grpSpPr>
        <a:xfrm>
          <a:off x="0" y="0"/>
          <a:ext cx="0" cy="0"/>
          <a:chOff x="0" y="0"/>
          <a:chExt cx="0" cy="0"/>
        </a:xfrm>
      </p:grpSpPr>
      <p:grpSp>
        <p:nvGrpSpPr>
          <p:cNvPr id="66" name="Google Shape;66;p9"/>
          <p:cNvGrpSpPr/>
          <p:nvPr/>
        </p:nvGrpSpPr>
        <p:grpSpPr>
          <a:xfrm>
            <a:off x="-903537" y="-38100"/>
            <a:ext cx="10524355" cy="5214650"/>
            <a:chOff x="-903537" y="-38100"/>
            <a:chExt cx="10524355" cy="5214650"/>
          </a:xfrm>
        </p:grpSpPr>
        <p:sp>
          <p:nvSpPr>
            <p:cNvPr id="67" name="Google Shape;67;p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68" name="Google Shape;68;p9"/>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9"/>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74" name="Google Shape;74;p9"/>
          <p:cNvSpPr txBox="1"/>
          <p:nvPr>
            <p:ph idx="1" type="body"/>
          </p:nvPr>
        </p:nvSpPr>
        <p:spPr>
          <a:xfrm>
            <a:off x="1104900" y="1224350"/>
            <a:ext cx="2423100" cy="3549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5" name="Google Shape;75;p9"/>
          <p:cNvSpPr txBox="1"/>
          <p:nvPr>
            <p:ph idx="2" type="body"/>
          </p:nvPr>
        </p:nvSpPr>
        <p:spPr>
          <a:xfrm>
            <a:off x="3652189" y="1224350"/>
            <a:ext cx="2423100" cy="3549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6" name="Google Shape;76;p9"/>
          <p:cNvSpPr txBox="1"/>
          <p:nvPr>
            <p:ph idx="3" type="body"/>
          </p:nvPr>
        </p:nvSpPr>
        <p:spPr>
          <a:xfrm>
            <a:off x="6199478" y="1224350"/>
            <a:ext cx="2423100" cy="3549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7" name="Google Shape;77;p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
    <p:spTree>
      <p:nvGrpSpPr>
        <p:cNvPr id="78" name="Shape 78"/>
        <p:cNvGrpSpPr/>
        <p:nvPr/>
      </p:nvGrpSpPr>
      <p:grpSpPr>
        <a:xfrm>
          <a:off x="0" y="0"/>
          <a:ext cx="0" cy="0"/>
          <a:chOff x="0" y="0"/>
          <a:chExt cx="0" cy="0"/>
        </a:xfrm>
      </p:grpSpPr>
      <p:sp>
        <p:nvSpPr>
          <p:cNvPr id="79" name="Google Shape;79;p10"/>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FFFFF">
              <a:alpha val="17647"/>
            </a:srgbClr>
          </a:solidFill>
          <a:ln>
            <a:noFill/>
          </a:ln>
        </p:spPr>
      </p:sp>
      <p:sp>
        <p:nvSpPr>
          <p:cNvPr id="80" name="Google Shape;80;p10"/>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flipH="1">
            <a:off x="742953" y="272850"/>
            <a:ext cx="7505700" cy="749100"/>
          </a:xfrm>
          <a:prstGeom prst="parallelogram">
            <a:avLst>
              <a:gd fmla="val 51542" name="adj"/>
            </a:avLst>
          </a:prstGeom>
          <a:solidFill>
            <a:srgbClr val="222222">
              <a:alpha val="6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6" name="Google Shape;86;p1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1pPr>
            <a:lvl2pPr lvl="1"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2pPr>
            <a:lvl3pPr lvl="2"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3pPr>
            <a:lvl4pPr lvl="3"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4pPr>
            <a:lvl5pPr lvl="4"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5pPr>
            <a:lvl6pPr lvl="5"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6pPr>
            <a:lvl7pPr lvl="6"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7pPr>
            <a:lvl8pPr lvl="7"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8pPr>
            <a:lvl9pPr lvl="8"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1"/>
              </a:buClr>
              <a:buSzPts val="3000"/>
              <a:buFont typeface="Roboto"/>
              <a:buChar char="▸"/>
              <a:defRPr b="0" i="0" sz="3000" u="none" cap="none" strike="noStrike">
                <a:solidFill>
                  <a:schemeClr val="dk1"/>
                </a:solidFill>
                <a:latin typeface="Roboto"/>
                <a:ea typeface="Roboto"/>
                <a:cs typeface="Roboto"/>
                <a:sym typeface="Roboto"/>
              </a:defRPr>
            </a:lvl1pPr>
            <a:lvl2pPr indent="-381000" lvl="1" marL="914400" marR="0" rtl="0" algn="l">
              <a:lnSpc>
                <a:spcPct val="100000"/>
              </a:lnSpc>
              <a:spcBef>
                <a:spcPts val="0"/>
              </a:spcBef>
              <a:spcAft>
                <a:spcPts val="0"/>
              </a:spcAft>
              <a:buClr>
                <a:schemeClr val="accent2"/>
              </a:buClr>
              <a:buSzPts val="2400"/>
              <a:buFont typeface="Roboto"/>
              <a:buChar char="▹"/>
              <a:defRPr b="0" i="0" sz="2400" u="none" cap="none" strike="noStrike">
                <a:solidFill>
                  <a:schemeClr val="dk1"/>
                </a:solidFill>
                <a:latin typeface="Roboto"/>
                <a:ea typeface="Roboto"/>
                <a:cs typeface="Roboto"/>
                <a:sym typeface="Roboto"/>
              </a:defRPr>
            </a:lvl2pPr>
            <a:lvl3pPr indent="-381000" lvl="2" marL="1371600" marR="0" rtl="0" algn="l">
              <a:lnSpc>
                <a:spcPct val="100000"/>
              </a:lnSpc>
              <a:spcBef>
                <a:spcPts val="0"/>
              </a:spcBef>
              <a:spcAft>
                <a:spcPts val="0"/>
              </a:spcAft>
              <a:buClr>
                <a:schemeClr val="accent5"/>
              </a:buClr>
              <a:buSzPts val="2400"/>
              <a:buFont typeface="Roboto"/>
              <a:buChar char="▹"/>
              <a:defRPr b="0" i="0" sz="24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300">
        <p14:flip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omments" Target="../comments/commen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omments" Target="../comments/commen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6.xml"/><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5.png"/><Relationship Id="rId8"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3"/>
          <p:cNvSpPr/>
          <p:nvPr/>
        </p:nvSpPr>
        <p:spPr>
          <a:xfrm>
            <a:off x="1056262" y="1308450"/>
            <a:ext cx="3575750" cy="2369723"/>
          </a:xfrm>
          <a:prstGeom prst="rect">
            <a:avLst/>
          </a:prstGeom>
        </p:spPr>
        <p:txBody>
          <a:bodyPr>
            <a:prstTxWarp prst="textPlain"/>
          </a:bodyPr>
          <a:lstStyle/>
          <a:p>
            <a:pPr lvl="0" algn="ctr"/>
            <a:r>
              <a:rPr b="0" i="0">
                <a:ln cap="flat" cmpd="sng" w="19050">
                  <a:solidFill>
                    <a:srgbClr val="000000"/>
                  </a:solidFill>
                  <a:prstDash val="solid"/>
                  <a:round/>
                  <a:headEnd len="sm" w="sm" type="none"/>
                  <a:tailEnd len="sm" w="sm" type="none"/>
                </a:ln>
                <a:solidFill>
                  <a:srgbClr val="EA9999"/>
                </a:solidFill>
                <a:latin typeface="Pacifico"/>
              </a:rPr>
              <a:t>Safe                                                                      </a:t>
            </a:r>
            <a:br>
              <a:rPr b="0" i="0">
                <a:ln cap="flat" cmpd="sng" w="19050">
                  <a:solidFill>
                    <a:srgbClr val="000000"/>
                  </a:solidFill>
                  <a:prstDash val="solid"/>
                  <a:round/>
                  <a:headEnd len="sm" w="sm" type="none"/>
                  <a:tailEnd len="sm" w="sm" type="none"/>
                </a:ln>
                <a:solidFill>
                  <a:srgbClr val="EA9999"/>
                </a:solidFill>
                <a:latin typeface="Pacifico"/>
              </a:rPr>
            </a:br>
            <a:r>
              <a:rPr b="0" i="0">
                <a:ln cap="flat" cmpd="sng" w="19050">
                  <a:solidFill>
                    <a:srgbClr val="000000"/>
                  </a:solidFill>
                  <a:prstDash val="solid"/>
                  <a:round/>
                  <a:headEnd len="sm" w="sm" type="none"/>
                  <a:tailEnd len="sm" w="sm" type="none"/>
                </a:ln>
                <a:solidFill>
                  <a:srgbClr val="EA9999"/>
                </a:solidFill>
                <a:latin typeface="Pacifico"/>
              </a:rPr>
              <a:t>Klutcher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a:t>10</a:t>
            </a:r>
            <a:endParaRPr/>
          </a:p>
        </p:txBody>
      </p:sp>
      <p:sp>
        <p:nvSpPr>
          <p:cNvPr id="169" name="Google Shape;169;p22"/>
          <p:cNvSpPr txBox="1"/>
          <p:nvPr>
            <p:ph idx="4294967295" type="ctrTitle"/>
          </p:nvPr>
        </p:nvSpPr>
        <p:spPr>
          <a:xfrm>
            <a:off x="1033300" y="1583350"/>
            <a:ext cx="6672600" cy="1159800"/>
          </a:xfrm>
          <a:prstGeom prst="rect">
            <a:avLst/>
          </a:prstGeom>
          <a:noFill/>
          <a:ln>
            <a:noFill/>
          </a:ln>
          <a:effectLst>
            <a:outerShdw blurRad="57150" rotWithShape="0" algn="bl" dir="5400000" dist="15240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Dosis"/>
              <a:buNone/>
            </a:pPr>
            <a:r>
              <a:rPr b="1" i="1" lang="en" sz="5200">
                <a:solidFill>
                  <a:schemeClr val="accent1"/>
                </a:solidFill>
                <a:latin typeface="Pacifico"/>
                <a:ea typeface="Pacifico"/>
                <a:cs typeface="Pacifico"/>
                <a:sym typeface="Pacifico"/>
              </a:rPr>
              <a:t>Proposed Methodology</a:t>
            </a:r>
            <a:endParaRPr b="1" i="1" sz="5200" u="none" cap="none" strike="noStrike">
              <a:solidFill>
                <a:schemeClr val="accent1"/>
              </a:solidFill>
              <a:latin typeface="Pacifico"/>
              <a:ea typeface="Pacifico"/>
              <a:cs typeface="Pacifico"/>
              <a:sym typeface="Pacifico"/>
            </a:endParaRPr>
          </a:p>
        </p:txBody>
      </p:sp>
      <p:sp>
        <p:nvSpPr>
          <p:cNvPr id="170" name="Google Shape;170;p22"/>
          <p:cNvSpPr txBox="1"/>
          <p:nvPr>
            <p:ph idx="4294967295" type="subTitle"/>
          </p:nvPr>
        </p:nvSpPr>
        <p:spPr>
          <a:xfrm>
            <a:off x="979500" y="2927725"/>
            <a:ext cx="71850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3000"/>
              <a:buFont typeface="Roboto"/>
              <a:buNone/>
            </a:pPr>
            <a:r>
              <a:rPr i="1" lang="en" sz="1800">
                <a:solidFill>
                  <a:schemeClr val="lt1"/>
                </a:solidFill>
                <a:latin typeface="Arial"/>
                <a:ea typeface="Arial"/>
                <a:cs typeface="Arial"/>
                <a:sym typeface="Arial"/>
              </a:rPr>
              <a:t>Now here we are trying to explain the proposal using flow diagram</a:t>
            </a:r>
            <a:r>
              <a:rPr lang="en" sz="2200">
                <a:solidFill>
                  <a:schemeClr val="lt1"/>
                </a:solidFill>
                <a:latin typeface="Arial"/>
                <a:ea typeface="Arial"/>
                <a:cs typeface="Arial"/>
                <a:sym typeface="Arial"/>
              </a:rPr>
              <a:t> </a:t>
            </a:r>
            <a:endParaRPr i="0" sz="22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23"/>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76" name="Google Shape;176;p23"/>
          <p:cNvSpPr txBox="1"/>
          <p:nvPr/>
        </p:nvSpPr>
        <p:spPr>
          <a:xfrm>
            <a:off x="2132450" y="374900"/>
            <a:ext cx="5065800" cy="13371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GOAL</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a:t>
            </a:r>
            <a:r>
              <a:rPr lang="en">
                <a:solidFill>
                  <a:srgbClr val="0000FF"/>
                </a:solidFill>
                <a:latin typeface="Roboto"/>
                <a:ea typeface="Roboto"/>
                <a:cs typeface="Roboto"/>
                <a:sym typeface="Roboto"/>
              </a:rPr>
              <a:t>secure a file</a:t>
            </a:r>
            <a:r>
              <a:rPr lang="en">
                <a:latin typeface="Roboto"/>
                <a:ea typeface="Roboto"/>
                <a:cs typeface="Roboto"/>
                <a:sym typeface="Roboto"/>
              </a:rPr>
              <a:t> using a hybrid RSA cryptographic technique.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Collecting important </a:t>
            </a:r>
            <a:r>
              <a:rPr lang="en">
                <a:solidFill>
                  <a:srgbClr val="0000FF"/>
                </a:solidFill>
                <a:latin typeface="Roboto"/>
                <a:ea typeface="Roboto"/>
                <a:cs typeface="Roboto"/>
                <a:sym typeface="Roboto"/>
              </a:rPr>
              <a:t>digital forensic evidences</a:t>
            </a:r>
            <a:r>
              <a:rPr lang="en">
                <a:latin typeface="Roboto"/>
                <a:ea typeface="Roboto"/>
                <a:cs typeface="Roboto"/>
                <a:sym typeface="Roboto"/>
              </a:rPr>
              <a:t> to save time in case of emergencies. </a:t>
            </a:r>
            <a:endParaRPr>
              <a:latin typeface="Roboto"/>
              <a:ea typeface="Roboto"/>
              <a:cs typeface="Roboto"/>
              <a:sym typeface="Roboto"/>
            </a:endParaRPr>
          </a:p>
        </p:txBody>
      </p:sp>
      <p:cxnSp>
        <p:nvCxnSpPr>
          <p:cNvPr id="177" name="Google Shape;177;p23"/>
          <p:cNvCxnSpPr>
            <a:stCxn id="176" idx="2"/>
            <a:endCxn id="178" idx="0"/>
          </p:cNvCxnSpPr>
          <p:nvPr/>
        </p:nvCxnSpPr>
        <p:spPr>
          <a:xfrm>
            <a:off x="4665350" y="1712000"/>
            <a:ext cx="0" cy="488100"/>
          </a:xfrm>
          <a:prstGeom prst="straightConnector1">
            <a:avLst/>
          </a:prstGeom>
          <a:noFill/>
          <a:ln cap="flat" cmpd="sng" w="28575">
            <a:solidFill>
              <a:schemeClr val="dk2"/>
            </a:solidFill>
            <a:prstDash val="solid"/>
            <a:round/>
            <a:headEnd len="med" w="med" type="none"/>
            <a:tailEnd len="med" w="med" type="triangle"/>
          </a:ln>
        </p:spPr>
      </p:cxnSp>
      <p:sp>
        <p:nvSpPr>
          <p:cNvPr id="178" name="Google Shape;178;p23"/>
          <p:cNvSpPr txBox="1"/>
          <p:nvPr/>
        </p:nvSpPr>
        <p:spPr>
          <a:xfrm>
            <a:off x="4071050" y="2200100"/>
            <a:ext cx="1188600" cy="3678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APPROACH</a:t>
            </a:r>
            <a:endParaRPr b="1">
              <a:solidFill>
                <a:srgbClr val="FF0000"/>
              </a:solidFill>
              <a:latin typeface="Roboto"/>
              <a:ea typeface="Roboto"/>
              <a:cs typeface="Roboto"/>
              <a:sym typeface="Roboto"/>
            </a:endParaRPr>
          </a:p>
        </p:txBody>
      </p:sp>
      <p:cxnSp>
        <p:nvCxnSpPr>
          <p:cNvPr id="179" name="Google Shape;179;p23"/>
          <p:cNvCxnSpPr/>
          <p:nvPr/>
        </p:nvCxnSpPr>
        <p:spPr>
          <a:xfrm>
            <a:off x="2118300" y="2914800"/>
            <a:ext cx="5051400" cy="7200"/>
          </a:xfrm>
          <a:prstGeom prst="straightConnector1">
            <a:avLst/>
          </a:prstGeom>
          <a:noFill/>
          <a:ln cap="flat" cmpd="sng" w="19050">
            <a:solidFill>
              <a:schemeClr val="dk2"/>
            </a:solidFill>
            <a:prstDash val="solid"/>
            <a:round/>
            <a:headEnd len="med" w="med" type="none"/>
            <a:tailEnd len="med" w="med" type="none"/>
          </a:ln>
        </p:spPr>
      </p:cxnSp>
      <p:sp>
        <p:nvSpPr>
          <p:cNvPr id="180" name="Google Shape;180;p23"/>
          <p:cNvSpPr txBox="1"/>
          <p:nvPr/>
        </p:nvSpPr>
        <p:spPr>
          <a:xfrm>
            <a:off x="1693800" y="3353475"/>
            <a:ext cx="926700" cy="410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Python</a:t>
            </a:r>
            <a:endParaRPr>
              <a:latin typeface="Roboto"/>
              <a:ea typeface="Roboto"/>
              <a:cs typeface="Roboto"/>
              <a:sym typeface="Roboto"/>
            </a:endParaRPr>
          </a:p>
        </p:txBody>
      </p:sp>
      <p:sp>
        <p:nvSpPr>
          <p:cNvPr id="181" name="Google Shape;181;p23"/>
          <p:cNvSpPr txBox="1"/>
          <p:nvPr/>
        </p:nvSpPr>
        <p:spPr>
          <a:xfrm>
            <a:off x="4254950" y="3328725"/>
            <a:ext cx="834900" cy="410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Java</a:t>
            </a:r>
            <a:endParaRPr>
              <a:latin typeface="Roboto"/>
              <a:ea typeface="Roboto"/>
              <a:cs typeface="Roboto"/>
              <a:sym typeface="Roboto"/>
            </a:endParaRPr>
          </a:p>
        </p:txBody>
      </p:sp>
      <p:sp>
        <p:nvSpPr>
          <p:cNvPr id="182" name="Google Shape;182;p23"/>
          <p:cNvSpPr txBox="1"/>
          <p:nvPr/>
        </p:nvSpPr>
        <p:spPr>
          <a:xfrm>
            <a:off x="6724300" y="3328725"/>
            <a:ext cx="877200" cy="410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cxnSp>
        <p:nvCxnSpPr>
          <p:cNvPr id="183" name="Google Shape;183;p23"/>
          <p:cNvCxnSpPr>
            <a:endCxn id="180" idx="0"/>
          </p:cNvCxnSpPr>
          <p:nvPr/>
        </p:nvCxnSpPr>
        <p:spPr>
          <a:xfrm>
            <a:off x="2139450" y="2928975"/>
            <a:ext cx="17700" cy="424500"/>
          </a:xfrm>
          <a:prstGeom prst="straightConnector1">
            <a:avLst/>
          </a:prstGeom>
          <a:noFill/>
          <a:ln cap="flat" cmpd="sng" w="19050">
            <a:solidFill>
              <a:schemeClr val="dk2"/>
            </a:solidFill>
            <a:prstDash val="solid"/>
            <a:round/>
            <a:headEnd len="med" w="med" type="none"/>
            <a:tailEnd len="med" w="med" type="none"/>
          </a:ln>
        </p:spPr>
      </p:cxnSp>
      <p:cxnSp>
        <p:nvCxnSpPr>
          <p:cNvPr id="184" name="Google Shape;184;p23"/>
          <p:cNvCxnSpPr>
            <a:stCxn id="182" idx="0"/>
          </p:cNvCxnSpPr>
          <p:nvPr/>
        </p:nvCxnSpPr>
        <p:spPr>
          <a:xfrm rot="10800000">
            <a:off x="7162600" y="2928825"/>
            <a:ext cx="300" cy="399900"/>
          </a:xfrm>
          <a:prstGeom prst="straightConnector1">
            <a:avLst/>
          </a:prstGeom>
          <a:noFill/>
          <a:ln cap="flat" cmpd="sng" w="19050">
            <a:solidFill>
              <a:schemeClr val="dk2"/>
            </a:solidFill>
            <a:prstDash val="solid"/>
            <a:round/>
            <a:headEnd len="med" w="med" type="none"/>
            <a:tailEnd len="med" w="med" type="none"/>
          </a:ln>
        </p:spPr>
      </p:cxnSp>
      <p:cxnSp>
        <p:nvCxnSpPr>
          <p:cNvPr id="185" name="Google Shape;185;p23"/>
          <p:cNvCxnSpPr>
            <a:stCxn id="180" idx="2"/>
          </p:cNvCxnSpPr>
          <p:nvPr/>
        </p:nvCxnSpPr>
        <p:spPr>
          <a:xfrm>
            <a:off x="2157150" y="3763875"/>
            <a:ext cx="10800" cy="42450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23"/>
          <p:cNvCxnSpPr>
            <a:stCxn id="182" idx="2"/>
          </p:cNvCxnSpPr>
          <p:nvPr/>
        </p:nvCxnSpPr>
        <p:spPr>
          <a:xfrm>
            <a:off x="7162900" y="3739125"/>
            <a:ext cx="14100" cy="463200"/>
          </a:xfrm>
          <a:prstGeom prst="straightConnector1">
            <a:avLst/>
          </a:prstGeom>
          <a:noFill/>
          <a:ln cap="flat" cmpd="sng" w="19050">
            <a:solidFill>
              <a:schemeClr val="dk2"/>
            </a:solidFill>
            <a:prstDash val="solid"/>
            <a:round/>
            <a:headEnd len="med" w="med" type="none"/>
            <a:tailEnd len="med" w="med" type="none"/>
          </a:ln>
        </p:spPr>
      </p:cxnSp>
      <p:cxnSp>
        <p:nvCxnSpPr>
          <p:cNvPr id="187" name="Google Shape;187;p23"/>
          <p:cNvCxnSpPr/>
          <p:nvPr/>
        </p:nvCxnSpPr>
        <p:spPr>
          <a:xfrm>
            <a:off x="2153750" y="4195350"/>
            <a:ext cx="5023200" cy="28200"/>
          </a:xfrm>
          <a:prstGeom prst="straightConnector1">
            <a:avLst/>
          </a:prstGeom>
          <a:noFill/>
          <a:ln cap="flat" cmpd="sng" w="19050">
            <a:solidFill>
              <a:schemeClr val="dk2"/>
            </a:solidFill>
            <a:prstDash val="solid"/>
            <a:round/>
            <a:headEnd len="med" w="med" type="none"/>
            <a:tailEnd len="med" w="med" type="none"/>
          </a:ln>
        </p:spPr>
      </p:cxnSp>
      <p:cxnSp>
        <p:nvCxnSpPr>
          <p:cNvPr id="188" name="Google Shape;188;p23"/>
          <p:cNvCxnSpPr>
            <a:stCxn id="181" idx="2"/>
          </p:cNvCxnSpPr>
          <p:nvPr/>
        </p:nvCxnSpPr>
        <p:spPr>
          <a:xfrm flipH="1">
            <a:off x="4668800" y="3739125"/>
            <a:ext cx="3600" cy="1030800"/>
          </a:xfrm>
          <a:prstGeom prst="straightConnector1">
            <a:avLst/>
          </a:prstGeom>
          <a:noFill/>
          <a:ln cap="flat" cmpd="sng" w="28575">
            <a:solidFill>
              <a:schemeClr val="dk2"/>
            </a:solidFill>
            <a:prstDash val="solid"/>
            <a:round/>
            <a:headEnd len="med" w="med" type="none"/>
            <a:tailEnd len="med" w="med" type="triangle"/>
          </a:ln>
        </p:spPr>
      </p:cxnSp>
      <p:cxnSp>
        <p:nvCxnSpPr>
          <p:cNvPr id="189" name="Google Shape;189;p23"/>
          <p:cNvCxnSpPr>
            <a:stCxn id="178" idx="2"/>
            <a:endCxn id="181" idx="0"/>
          </p:cNvCxnSpPr>
          <p:nvPr/>
        </p:nvCxnSpPr>
        <p:spPr>
          <a:xfrm>
            <a:off x="4665350" y="2567900"/>
            <a:ext cx="7200" cy="760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4"/>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95" name="Google Shape;195;p24"/>
          <p:cNvSpPr txBox="1"/>
          <p:nvPr/>
        </p:nvSpPr>
        <p:spPr>
          <a:xfrm>
            <a:off x="1229138" y="237000"/>
            <a:ext cx="6664500" cy="17616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AutoNum type="romanUcPeriod"/>
            </a:pPr>
            <a:r>
              <a:rPr lang="en" sz="1200">
                <a:latin typeface="Roboto"/>
                <a:ea typeface="Roboto"/>
                <a:cs typeface="Roboto"/>
                <a:sym typeface="Roboto"/>
              </a:rPr>
              <a:t>The first idea was </a:t>
            </a:r>
            <a:r>
              <a:rPr lang="en" sz="1200">
                <a:solidFill>
                  <a:srgbClr val="0000FF"/>
                </a:solidFill>
                <a:latin typeface="Roboto"/>
                <a:ea typeface="Roboto"/>
                <a:cs typeface="Roboto"/>
                <a:sym typeface="Roboto"/>
              </a:rPr>
              <a:t>Python</a:t>
            </a:r>
            <a:r>
              <a:rPr lang="en" sz="1200">
                <a:latin typeface="Roboto"/>
                <a:ea typeface="Roboto"/>
                <a:cs typeface="Roboto"/>
                <a:sym typeface="Roboto"/>
              </a:rPr>
              <a:t> as it has many in-built libraries that could make it easy for us to code. But as we haven’t studied Python in dedicated curriculum yet, we were facing difficulties in coding.</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romanUcPeriod"/>
            </a:pPr>
            <a:r>
              <a:rPr lang="en" sz="1200">
                <a:solidFill>
                  <a:srgbClr val="0000FF"/>
                </a:solidFill>
                <a:latin typeface="Roboto"/>
                <a:ea typeface="Roboto"/>
                <a:cs typeface="Roboto"/>
                <a:sym typeface="Roboto"/>
              </a:rPr>
              <a:t>Java</a:t>
            </a:r>
            <a:r>
              <a:rPr lang="en" sz="1200">
                <a:latin typeface="Roboto"/>
                <a:ea typeface="Roboto"/>
                <a:cs typeface="Roboto"/>
                <a:sym typeface="Roboto"/>
              </a:rPr>
              <a:t> didn’t have all the libraries and also same problem with python occured here that is we were not very much comfortable with coding here.</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romanUcPeriod"/>
            </a:pPr>
            <a:r>
              <a:rPr lang="en" sz="1200">
                <a:latin typeface="Roboto"/>
                <a:ea typeface="Roboto"/>
                <a:cs typeface="Roboto"/>
                <a:sym typeface="Roboto"/>
              </a:rPr>
              <a:t>Finally, we decided to with </a:t>
            </a:r>
            <a:r>
              <a:rPr lang="en" sz="1200">
                <a:solidFill>
                  <a:srgbClr val="0000FF"/>
                </a:solidFill>
                <a:latin typeface="Roboto"/>
                <a:ea typeface="Roboto"/>
                <a:cs typeface="Roboto"/>
                <a:sym typeface="Roboto"/>
              </a:rPr>
              <a:t>C++</a:t>
            </a:r>
            <a:r>
              <a:rPr lang="en" sz="1200">
                <a:latin typeface="Roboto"/>
                <a:ea typeface="Roboto"/>
                <a:cs typeface="Roboto"/>
                <a:sym typeface="Roboto"/>
              </a:rPr>
              <a:t> as we have studied it in our previous semester. So, we are comparatively comfortable with it.</a:t>
            </a:r>
            <a:endParaRPr sz="1200">
              <a:latin typeface="Roboto"/>
              <a:ea typeface="Roboto"/>
              <a:cs typeface="Roboto"/>
              <a:sym typeface="Roboto"/>
            </a:endParaRPr>
          </a:p>
        </p:txBody>
      </p:sp>
      <p:cxnSp>
        <p:nvCxnSpPr>
          <p:cNvPr id="196" name="Google Shape;196;p24"/>
          <p:cNvCxnSpPr>
            <a:stCxn id="195" idx="2"/>
          </p:cNvCxnSpPr>
          <p:nvPr/>
        </p:nvCxnSpPr>
        <p:spPr>
          <a:xfrm>
            <a:off x="4561388" y="1998600"/>
            <a:ext cx="0" cy="537900"/>
          </a:xfrm>
          <a:prstGeom prst="straightConnector1">
            <a:avLst/>
          </a:prstGeom>
          <a:noFill/>
          <a:ln cap="flat" cmpd="sng" w="28575">
            <a:solidFill>
              <a:schemeClr val="dk2"/>
            </a:solidFill>
            <a:prstDash val="solid"/>
            <a:round/>
            <a:headEnd len="med" w="med" type="none"/>
            <a:tailEnd len="med" w="med" type="triangle"/>
          </a:ln>
        </p:spPr>
      </p:cxnSp>
      <p:sp>
        <p:nvSpPr>
          <p:cNvPr id="197" name="Google Shape;197;p24"/>
          <p:cNvSpPr txBox="1"/>
          <p:nvPr/>
        </p:nvSpPr>
        <p:spPr>
          <a:xfrm>
            <a:off x="1250363" y="2592975"/>
            <a:ext cx="6664500" cy="16980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SURVEY</a:t>
            </a:r>
            <a:r>
              <a:rPr b="1" lang="en">
                <a:solidFill>
                  <a:srgbClr val="FF0000"/>
                </a:solidFill>
                <a:latin typeface="Roboto"/>
                <a:ea typeface="Roboto"/>
                <a:cs typeface="Roboto"/>
                <a:sym typeface="Roboto"/>
              </a:rPr>
              <a:t>S</a:t>
            </a:r>
            <a:endParaRPr b="1">
              <a:solidFill>
                <a:srgbClr val="FF0000"/>
              </a:solidFill>
              <a:latin typeface="Roboto"/>
              <a:ea typeface="Roboto"/>
              <a:cs typeface="Roboto"/>
              <a:sym typeface="Roboto"/>
            </a:endParaRPr>
          </a:p>
          <a:p>
            <a:pPr indent="0" lvl="0" marL="0" rtl="0" algn="l">
              <a:spcBef>
                <a:spcPts val="0"/>
              </a:spcBef>
              <a:spcAft>
                <a:spcPts val="0"/>
              </a:spcAft>
              <a:buNone/>
            </a:pPr>
            <a:r>
              <a:rPr lang="en">
                <a:solidFill>
                  <a:srgbClr val="CC4125"/>
                </a:solidFill>
                <a:latin typeface="Roboto"/>
                <a:ea typeface="Roboto"/>
                <a:cs typeface="Roboto"/>
                <a:sym typeface="Roboto"/>
              </a:rPr>
              <a:t>Que 1-</a:t>
            </a:r>
            <a:r>
              <a:rPr lang="en">
                <a:latin typeface="Roboto"/>
                <a:ea typeface="Roboto"/>
                <a:cs typeface="Roboto"/>
                <a:sym typeface="Roboto"/>
              </a:rPr>
              <a:t> Do they have sensitive files on their computers?</a:t>
            </a:r>
            <a:endParaRPr>
              <a:latin typeface="Roboto"/>
              <a:ea typeface="Roboto"/>
              <a:cs typeface="Roboto"/>
              <a:sym typeface="Roboto"/>
            </a:endParaRPr>
          </a:p>
          <a:p>
            <a:pPr indent="0" lvl="0" marL="0" rtl="0" algn="l">
              <a:spcBef>
                <a:spcPts val="0"/>
              </a:spcBef>
              <a:spcAft>
                <a:spcPts val="0"/>
              </a:spcAft>
              <a:buNone/>
            </a:pPr>
            <a:r>
              <a:rPr lang="en">
                <a:solidFill>
                  <a:srgbClr val="CC4125"/>
                </a:solidFill>
                <a:latin typeface="Roboto"/>
                <a:ea typeface="Roboto"/>
                <a:cs typeface="Roboto"/>
                <a:sym typeface="Roboto"/>
              </a:rPr>
              <a:t>Que 2-</a:t>
            </a:r>
            <a:r>
              <a:rPr lang="en">
                <a:latin typeface="Roboto"/>
                <a:ea typeface="Roboto"/>
                <a:cs typeface="Roboto"/>
                <a:sym typeface="Roboto"/>
              </a:rPr>
              <a:t> Do you like to protect them?</a:t>
            </a:r>
            <a:endParaRPr>
              <a:latin typeface="Roboto"/>
              <a:ea typeface="Roboto"/>
              <a:cs typeface="Roboto"/>
              <a:sym typeface="Roboto"/>
            </a:endParaRPr>
          </a:p>
          <a:p>
            <a:pPr indent="0" lvl="0" marL="0" rtl="0" algn="l">
              <a:spcBef>
                <a:spcPts val="0"/>
              </a:spcBef>
              <a:spcAft>
                <a:spcPts val="0"/>
              </a:spcAft>
              <a:buNone/>
            </a:pPr>
            <a:r>
              <a:rPr lang="en">
                <a:solidFill>
                  <a:srgbClr val="CC4125"/>
                </a:solidFill>
                <a:latin typeface="Roboto"/>
                <a:ea typeface="Roboto"/>
                <a:cs typeface="Roboto"/>
                <a:sym typeface="Roboto"/>
              </a:rPr>
              <a:t>Que 3-</a:t>
            </a:r>
            <a:r>
              <a:rPr lang="en">
                <a:solidFill>
                  <a:srgbClr val="DD7E6B"/>
                </a:solidFill>
                <a:latin typeface="Roboto"/>
                <a:ea typeface="Roboto"/>
                <a:cs typeface="Roboto"/>
                <a:sym typeface="Roboto"/>
              </a:rPr>
              <a:t> </a:t>
            </a:r>
            <a:r>
              <a:rPr lang="en">
                <a:latin typeface="Roboto"/>
                <a:ea typeface="Roboto"/>
                <a:cs typeface="Roboto"/>
                <a:sym typeface="Roboto"/>
              </a:rPr>
              <a:t>How are they protecting them currently?</a:t>
            </a:r>
            <a:endParaRPr>
              <a:latin typeface="Roboto"/>
              <a:ea typeface="Roboto"/>
              <a:cs typeface="Roboto"/>
              <a:sym typeface="Roboto"/>
            </a:endParaRPr>
          </a:p>
          <a:p>
            <a:pPr indent="0" lvl="0" marL="0" rtl="0" algn="l">
              <a:spcBef>
                <a:spcPts val="0"/>
              </a:spcBef>
              <a:spcAft>
                <a:spcPts val="0"/>
              </a:spcAft>
              <a:buNone/>
            </a:pPr>
            <a:r>
              <a:rPr lang="en">
                <a:solidFill>
                  <a:srgbClr val="CC4125"/>
                </a:solidFill>
                <a:latin typeface="Roboto"/>
                <a:ea typeface="Roboto"/>
                <a:cs typeface="Roboto"/>
                <a:sym typeface="Roboto"/>
              </a:rPr>
              <a:t>Que 4-</a:t>
            </a:r>
            <a:r>
              <a:rPr lang="en">
                <a:latin typeface="Roboto"/>
                <a:ea typeface="Roboto"/>
                <a:cs typeface="Roboto"/>
                <a:sym typeface="Roboto"/>
              </a:rPr>
              <a:t> Do you know how to check logs in Windows?</a:t>
            </a:r>
            <a:endParaRPr>
              <a:latin typeface="Roboto"/>
              <a:ea typeface="Roboto"/>
              <a:cs typeface="Roboto"/>
              <a:sym typeface="Roboto"/>
            </a:endParaRPr>
          </a:p>
          <a:p>
            <a:pPr indent="0" lvl="0" marL="0" rtl="0" algn="l">
              <a:spcBef>
                <a:spcPts val="0"/>
              </a:spcBef>
              <a:spcAft>
                <a:spcPts val="0"/>
              </a:spcAft>
              <a:buNone/>
            </a:pPr>
            <a:r>
              <a:rPr lang="en">
                <a:solidFill>
                  <a:srgbClr val="CC4125"/>
                </a:solidFill>
                <a:latin typeface="Roboto"/>
                <a:ea typeface="Roboto"/>
                <a:cs typeface="Roboto"/>
                <a:sym typeface="Roboto"/>
              </a:rPr>
              <a:t>Que 5- </a:t>
            </a:r>
            <a:r>
              <a:rPr lang="en">
                <a:latin typeface="Roboto"/>
                <a:ea typeface="Roboto"/>
                <a:cs typeface="Roboto"/>
                <a:sym typeface="Roboto"/>
              </a:rPr>
              <a:t>What do you think about a program code that can encrypt their file as well   as can give them details of every login?   </a:t>
            </a:r>
            <a:endParaRPr>
              <a:latin typeface="Roboto"/>
              <a:ea typeface="Roboto"/>
              <a:cs typeface="Roboto"/>
              <a:sym typeface="Roboto"/>
            </a:endParaRPr>
          </a:p>
        </p:txBody>
      </p:sp>
      <p:cxnSp>
        <p:nvCxnSpPr>
          <p:cNvPr id="198" name="Google Shape;198;p24"/>
          <p:cNvCxnSpPr>
            <a:stCxn id="197" idx="2"/>
          </p:cNvCxnSpPr>
          <p:nvPr/>
        </p:nvCxnSpPr>
        <p:spPr>
          <a:xfrm>
            <a:off x="4582613" y="4290975"/>
            <a:ext cx="7200" cy="523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2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04" name="Google Shape;204;p25"/>
          <p:cNvSpPr txBox="1"/>
          <p:nvPr/>
        </p:nvSpPr>
        <p:spPr>
          <a:xfrm>
            <a:off x="1384800" y="1018800"/>
            <a:ext cx="6374400" cy="31623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rPr b="1" lang="en">
                <a:solidFill>
                  <a:srgbClr val="FF0000"/>
                </a:solidFill>
                <a:latin typeface="Roboto"/>
                <a:ea typeface="Roboto"/>
                <a:cs typeface="Roboto"/>
                <a:sym typeface="Roboto"/>
              </a:rPr>
              <a:t>Que1.</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a:t>
            </a:r>
            <a:r>
              <a:rPr b="1" lang="en">
                <a:latin typeface="Roboto"/>
                <a:ea typeface="Roboto"/>
                <a:cs typeface="Roboto"/>
                <a:sym typeface="Roboto"/>
              </a:rPr>
              <a:t> </a:t>
            </a:r>
            <a:r>
              <a:rPr lang="en">
                <a:latin typeface="Roboto"/>
                <a:ea typeface="Roboto"/>
                <a:cs typeface="Roboto"/>
                <a:sym typeface="Roboto"/>
              </a:rPr>
              <a:t>figured out that not only in firms but, in general people, do have sensitive files in their computers.  </a:t>
            </a:r>
            <a:endParaRPr>
              <a:latin typeface="Roboto"/>
              <a:ea typeface="Roboto"/>
              <a:cs typeface="Roboto"/>
              <a:sym typeface="Roboto"/>
            </a:endParaRPr>
          </a:p>
        </p:txBody>
      </p:sp>
      <p:cxnSp>
        <p:nvCxnSpPr>
          <p:cNvPr id="205" name="Google Shape;205;p25"/>
          <p:cNvCxnSpPr/>
          <p:nvPr/>
        </p:nvCxnSpPr>
        <p:spPr>
          <a:xfrm flipH="1">
            <a:off x="4554213" y="4181213"/>
            <a:ext cx="1500" cy="530700"/>
          </a:xfrm>
          <a:prstGeom prst="straightConnector1">
            <a:avLst/>
          </a:prstGeom>
          <a:noFill/>
          <a:ln cap="flat" cmpd="sng" w="28575">
            <a:solidFill>
              <a:schemeClr val="dk2"/>
            </a:solidFill>
            <a:prstDash val="solid"/>
            <a:round/>
            <a:headEnd len="med" w="med" type="none"/>
            <a:tailEnd len="med" w="med" type="triangle"/>
          </a:ln>
        </p:spPr>
      </p:cxnSp>
      <p:pic>
        <p:nvPicPr>
          <p:cNvPr id="206" name="Google Shape;206;p25"/>
          <p:cNvPicPr preferRelativeResize="0"/>
          <p:nvPr/>
        </p:nvPicPr>
        <p:blipFill>
          <a:blip r:embed="rId4">
            <a:alphaModFix/>
          </a:blip>
          <a:stretch>
            <a:fillRect/>
          </a:stretch>
        </p:blipFill>
        <p:spPr>
          <a:xfrm>
            <a:off x="2452375" y="1259025"/>
            <a:ext cx="4205175" cy="2009600"/>
          </a:xfrm>
          <a:prstGeom prst="rect">
            <a:avLst/>
          </a:prstGeom>
          <a:noFill/>
          <a:ln>
            <a:noFill/>
          </a:ln>
        </p:spPr>
      </p:pic>
      <p:sp>
        <p:nvSpPr>
          <p:cNvPr id="207" name="Google Shape;207;p25"/>
          <p:cNvSpPr txBox="1"/>
          <p:nvPr/>
        </p:nvSpPr>
        <p:spPr>
          <a:xfrm>
            <a:off x="3355050" y="671875"/>
            <a:ext cx="2433900" cy="3468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ANALYSIS</a:t>
            </a:r>
            <a:endParaRPr>
              <a:solidFill>
                <a:srgbClr val="FF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213" name="Google Shape;213;p26"/>
          <p:cNvPicPr preferRelativeResize="0"/>
          <p:nvPr/>
        </p:nvPicPr>
        <p:blipFill>
          <a:blip r:embed="rId3">
            <a:alphaModFix/>
          </a:blip>
          <a:stretch>
            <a:fillRect/>
          </a:stretch>
        </p:blipFill>
        <p:spPr>
          <a:xfrm>
            <a:off x="2495277" y="601375"/>
            <a:ext cx="4857800" cy="2293250"/>
          </a:xfrm>
          <a:prstGeom prst="rect">
            <a:avLst/>
          </a:prstGeom>
          <a:noFill/>
          <a:ln>
            <a:noFill/>
          </a:ln>
        </p:spPr>
      </p:pic>
      <p:sp>
        <p:nvSpPr>
          <p:cNvPr id="214" name="Google Shape;214;p26"/>
          <p:cNvSpPr txBox="1"/>
          <p:nvPr/>
        </p:nvSpPr>
        <p:spPr>
          <a:xfrm>
            <a:off x="1584800" y="403275"/>
            <a:ext cx="5957100" cy="3870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Que2.</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Almost everybody serveyd wanted to protect their important and sensitive files.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Only 1 out of 10 came out to be a little neglectant, the reason could be less importance of file. </a:t>
            </a:r>
            <a:endParaRPr>
              <a:latin typeface="Roboto"/>
              <a:ea typeface="Roboto"/>
              <a:cs typeface="Roboto"/>
              <a:sym typeface="Roboto"/>
            </a:endParaRPr>
          </a:p>
        </p:txBody>
      </p:sp>
      <p:cxnSp>
        <p:nvCxnSpPr>
          <p:cNvPr id="215" name="Google Shape;215;p26"/>
          <p:cNvCxnSpPr>
            <a:stCxn id="214" idx="2"/>
          </p:cNvCxnSpPr>
          <p:nvPr/>
        </p:nvCxnSpPr>
        <p:spPr>
          <a:xfrm>
            <a:off x="4563350" y="4273275"/>
            <a:ext cx="0" cy="509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21" name="Google Shape;221;p27"/>
          <p:cNvSpPr txBox="1"/>
          <p:nvPr/>
        </p:nvSpPr>
        <p:spPr>
          <a:xfrm>
            <a:off x="1337175" y="84900"/>
            <a:ext cx="6792000" cy="4563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Que3.</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of the people are </a:t>
            </a:r>
            <a:r>
              <a:rPr lang="en">
                <a:solidFill>
                  <a:srgbClr val="0000FF"/>
                </a:solidFill>
                <a:latin typeface="Roboto"/>
                <a:ea typeface="Roboto"/>
                <a:cs typeface="Roboto"/>
                <a:sym typeface="Roboto"/>
              </a:rPr>
              <a:t>using antiviruses</a:t>
            </a:r>
            <a:r>
              <a:rPr lang="en">
                <a:latin typeface="Roboto"/>
                <a:ea typeface="Roboto"/>
                <a:cs typeface="Roboto"/>
                <a:sym typeface="Roboto"/>
              </a:rPr>
              <a:t> for protecting their sensitive files but antivirus only saves your file from malware or virus attacks.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rgbClr val="0000FF"/>
                </a:solidFill>
                <a:latin typeface="Roboto"/>
                <a:ea typeface="Roboto"/>
                <a:cs typeface="Roboto"/>
                <a:sym typeface="Roboto"/>
              </a:rPr>
              <a:t>Using passwords</a:t>
            </a:r>
            <a:r>
              <a:rPr lang="en">
                <a:latin typeface="Roboto"/>
                <a:ea typeface="Roboto"/>
                <a:cs typeface="Roboto"/>
                <a:sym typeface="Roboto"/>
              </a:rPr>
              <a:t> does not provide encryption. It just puts a lock to your file but it can be penetrated.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Some users are neglectant using the </a:t>
            </a:r>
            <a:r>
              <a:rPr lang="en">
                <a:solidFill>
                  <a:srgbClr val="0000FF"/>
                </a:solidFill>
                <a:latin typeface="Roboto"/>
                <a:ea typeface="Roboto"/>
                <a:cs typeface="Roboto"/>
                <a:sym typeface="Roboto"/>
              </a:rPr>
              <a:t>“hiding the file” </a:t>
            </a:r>
            <a:r>
              <a:rPr lang="en">
                <a:latin typeface="Roboto"/>
                <a:ea typeface="Roboto"/>
                <a:cs typeface="Roboto"/>
                <a:sym typeface="Roboto"/>
              </a:rPr>
              <a:t>option to protect their files. It is most unsafe method.</a:t>
            </a:r>
            <a:endParaRPr>
              <a:latin typeface="Roboto"/>
              <a:ea typeface="Roboto"/>
              <a:cs typeface="Roboto"/>
              <a:sym typeface="Roboto"/>
            </a:endParaRPr>
          </a:p>
        </p:txBody>
      </p:sp>
      <p:pic>
        <p:nvPicPr>
          <p:cNvPr id="222" name="Google Shape;222;p27"/>
          <p:cNvPicPr preferRelativeResize="0"/>
          <p:nvPr/>
        </p:nvPicPr>
        <p:blipFill>
          <a:blip r:embed="rId3">
            <a:alphaModFix/>
          </a:blip>
          <a:stretch>
            <a:fillRect/>
          </a:stretch>
        </p:blipFill>
        <p:spPr>
          <a:xfrm>
            <a:off x="2181825" y="181300"/>
            <a:ext cx="4780349" cy="3101475"/>
          </a:xfrm>
          <a:prstGeom prst="rect">
            <a:avLst/>
          </a:prstGeom>
          <a:noFill/>
          <a:ln>
            <a:noFill/>
          </a:ln>
        </p:spPr>
      </p:pic>
      <p:cxnSp>
        <p:nvCxnSpPr>
          <p:cNvPr id="223" name="Google Shape;223;p27"/>
          <p:cNvCxnSpPr/>
          <p:nvPr/>
        </p:nvCxnSpPr>
        <p:spPr>
          <a:xfrm>
            <a:off x="4722525" y="4648200"/>
            <a:ext cx="17700" cy="488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229" name="Google Shape;229;p28"/>
          <p:cNvPicPr preferRelativeResize="0"/>
          <p:nvPr/>
        </p:nvPicPr>
        <p:blipFill>
          <a:blip r:embed="rId3">
            <a:alphaModFix/>
          </a:blip>
          <a:stretch>
            <a:fillRect/>
          </a:stretch>
        </p:blipFill>
        <p:spPr>
          <a:xfrm>
            <a:off x="2215150" y="459900"/>
            <a:ext cx="4713674" cy="2221500"/>
          </a:xfrm>
          <a:prstGeom prst="rect">
            <a:avLst/>
          </a:prstGeom>
          <a:noFill/>
          <a:ln>
            <a:noFill/>
          </a:ln>
        </p:spPr>
      </p:pic>
      <p:sp>
        <p:nvSpPr>
          <p:cNvPr id="230" name="Google Shape;230;p28"/>
          <p:cNvSpPr txBox="1"/>
          <p:nvPr/>
        </p:nvSpPr>
        <p:spPr>
          <a:xfrm>
            <a:off x="1303425" y="261775"/>
            <a:ext cx="6664500" cy="4195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Que4.</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From the survey we found out that only 33.3% of people surveyed know that how to check system logs.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Checking system logs is not at all an easy task. It takes a power user to do so.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rgbClr val="0000FF"/>
                </a:solidFill>
                <a:latin typeface="Roboto"/>
                <a:ea typeface="Roboto"/>
                <a:cs typeface="Roboto"/>
                <a:sym typeface="Roboto"/>
              </a:rPr>
              <a:t>Searching for the logs useful to us is very difficult</a:t>
            </a:r>
            <a:r>
              <a:rPr lang="en">
                <a:latin typeface="Roboto"/>
                <a:ea typeface="Roboto"/>
                <a:cs typeface="Roboto"/>
                <a:sym typeface="Roboto"/>
              </a:rPr>
              <a:t> as their are thousands of logs about all the processes going on in the 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When some mishappening occurs in the company, </a:t>
            </a:r>
            <a:r>
              <a:rPr lang="en">
                <a:solidFill>
                  <a:srgbClr val="0000FF"/>
                </a:solidFill>
                <a:latin typeface="Roboto"/>
                <a:ea typeface="Roboto"/>
                <a:cs typeface="Roboto"/>
                <a:sym typeface="Roboto"/>
              </a:rPr>
              <a:t>DFIR team will lose so much precious time</a:t>
            </a:r>
            <a:r>
              <a:rPr lang="en">
                <a:latin typeface="Roboto"/>
                <a:ea typeface="Roboto"/>
                <a:cs typeface="Roboto"/>
                <a:sym typeface="Roboto"/>
              </a:rPr>
              <a:t> in collecting evidences.  </a:t>
            </a:r>
            <a:endParaRPr>
              <a:latin typeface="Roboto"/>
              <a:ea typeface="Roboto"/>
              <a:cs typeface="Roboto"/>
              <a:sym typeface="Roboto"/>
            </a:endParaRPr>
          </a:p>
        </p:txBody>
      </p:sp>
      <p:cxnSp>
        <p:nvCxnSpPr>
          <p:cNvPr id="231" name="Google Shape;231;p28"/>
          <p:cNvCxnSpPr>
            <a:stCxn id="230" idx="2"/>
          </p:cNvCxnSpPr>
          <p:nvPr/>
        </p:nvCxnSpPr>
        <p:spPr>
          <a:xfrm>
            <a:off x="4635675" y="4457275"/>
            <a:ext cx="12600" cy="452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237" name="Google Shape;237;p29"/>
          <p:cNvPicPr preferRelativeResize="0"/>
          <p:nvPr/>
        </p:nvPicPr>
        <p:blipFill>
          <a:blip r:embed="rId3">
            <a:alphaModFix/>
          </a:blip>
          <a:stretch>
            <a:fillRect/>
          </a:stretch>
        </p:blipFill>
        <p:spPr>
          <a:xfrm>
            <a:off x="2721401" y="461775"/>
            <a:ext cx="4400176" cy="3089850"/>
          </a:xfrm>
          <a:prstGeom prst="rect">
            <a:avLst/>
          </a:prstGeom>
          <a:noFill/>
          <a:ln>
            <a:noFill/>
          </a:ln>
        </p:spPr>
      </p:pic>
      <p:sp>
        <p:nvSpPr>
          <p:cNvPr id="238" name="Google Shape;238;p29"/>
          <p:cNvSpPr txBox="1"/>
          <p:nvPr/>
        </p:nvSpPr>
        <p:spPr>
          <a:xfrm>
            <a:off x="1478675" y="248300"/>
            <a:ext cx="6622200" cy="4187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Que5.</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0" lvl="0" marL="0" rtl="0" algn="l">
              <a:spcBef>
                <a:spcPts val="0"/>
              </a:spcBef>
              <a:spcAft>
                <a:spcPts val="0"/>
              </a:spcAft>
              <a:buNone/>
            </a:pPr>
            <a:r>
              <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really </a:t>
            </a:r>
            <a:r>
              <a:rPr lang="en">
                <a:solidFill>
                  <a:srgbClr val="0000FF"/>
                </a:solidFill>
                <a:latin typeface="Roboto"/>
                <a:ea typeface="Roboto"/>
                <a:cs typeface="Roboto"/>
                <a:sym typeface="Roboto"/>
              </a:rPr>
              <a:t>liked the idea</a:t>
            </a:r>
            <a:r>
              <a:rPr lang="en">
                <a:latin typeface="Roboto"/>
                <a:ea typeface="Roboto"/>
                <a:cs typeface="Roboto"/>
                <a:sym typeface="Roboto"/>
              </a:rPr>
              <a:t> of using a software that can </a:t>
            </a:r>
            <a:r>
              <a:rPr lang="en">
                <a:solidFill>
                  <a:srgbClr val="0000FF"/>
                </a:solidFill>
                <a:latin typeface="Roboto"/>
                <a:ea typeface="Roboto"/>
                <a:cs typeface="Roboto"/>
                <a:sym typeface="Roboto"/>
              </a:rPr>
              <a:t>protect, encrypt and keep the individual logs</a:t>
            </a:r>
            <a:r>
              <a:rPr lang="en">
                <a:latin typeface="Roboto"/>
                <a:ea typeface="Roboto"/>
                <a:cs typeface="Roboto"/>
                <a:sym typeface="Roboto"/>
              </a:rPr>
              <a:t> of their important file.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really give us a boost to work on this project.</a:t>
            </a:r>
            <a:endParaRPr>
              <a:latin typeface="Roboto"/>
              <a:ea typeface="Roboto"/>
              <a:cs typeface="Roboto"/>
              <a:sym typeface="Roboto"/>
            </a:endParaRPr>
          </a:p>
        </p:txBody>
      </p:sp>
      <p:cxnSp>
        <p:nvCxnSpPr>
          <p:cNvPr id="239" name="Google Shape;239;p29"/>
          <p:cNvCxnSpPr>
            <a:stCxn id="238" idx="2"/>
          </p:cNvCxnSpPr>
          <p:nvPr/>
        </p:nvCxnSpPr>
        <p:spPr>
          <a:xfrm>
            <a:off x="4789775" y="4436000"/>
            <a:ext cx="14100" cy="502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45" name="Google Shape;245;p30"/>
          <p:cNvSpPr txBox="1"/>
          <p:nvPr/>
        </p:nvSpPr>
        <p:spPr>
          <a:xfrm>
            <a:off x="1429150" y="731700"/>
            <a:ext cx="6480600" cy="1602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EVALUATION</a:t>
            </a:r>
            <a:endParaRPr b="1">
              <a:solidFill>
                <a:srgbClr val="FF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found out that searching for useful </a:t>
            </a:r>
            <a:r>
              <a:rPr lang="en">
                <a:solidFill>
                  <a:srgbClr val="0000FF"/>
                </a:solidFill>
                <a:latin typeface="Roboto"/>
                <a:ea typeface="Roboto"/>
                <a:cs typeface="Roboto"/>
                <a:sym typeface="Roboto"/>
              </a:rPr>
              <a:t>logs </a:t>
            </a:r>
            <a:r>
              <a:rPr lang="en">
                <a:latin typeface="Roboto"/>
                <a:ea typeface="Roboto"/>
                <a:cs typeface="Roboto"/>
                <a:sym typeface="Roboto"/>
              </a:rPr>
              <a:t>in general, </a:t>
            </a:r>
            <a:r>
              <a:rPr lang="en">
                <a:solidFill>
                  <a:srgbClr val="0000FF"/>
                </a:solidFill>
                <a:latin typeface="Roboto"/>
                <a:ea typeface="Roboto"/>
                <a:cs typeface="Roboto"/>
                <a:sym typeface="Roboto"/>
              </a:rPr>
              <a:t>takes a lot of time</a:t>
            </a:r>
            <a:r>
              <a:rPr lang="en">
                <a:latin typeface="Roboto"/>
                <a:ea typeface="Roboto"/>
                <a:cs typeface="Roboto"/>
                <a:sym typeface="Roboto"/>
              </a:rPr>
              <a:t> and Power User skills, so we have stored the logs of protected files separately.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rgbClr val="0000FF"/>
                </a:solidFill>
                <a:latin typeface="Roboto"/>
                <a:ea typeface="Roboto"/>
                <a:cs typeface="Roboto"/>
                <a:sym typeface="Roboto"/>
              </a:rPr>
              <a:t>To check who have logged in</a:t>
            </a:r>
            <a:r>
              <a:rPr lang="en">
                <a:latin typeface="Roboto"/>
                <a:ea typeface="Roboto"/>
                <a:cs typeface="Roboto"/>
                <a:sym typeface="Roboto"/>
              </a:rPr>
              <a:t> or who attempted to log in the file, we decided to click their photo and store it in a personal database.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246" name="Google Shape;246;p30"/>
          <p:cNvCxnSpPr>
            <a:stCxn id="245" idx="2"/>
          </p:cNvCxnSpPr>
          <p:nvPr/>
        </p:nvCxnSpPr>
        <p:spPr>
          <a:xfrm>
            <a:off x="4669450" y="2334600"/>
            <a:ext cx="0" cy="587400"/>
          </a:xfrm>
          <a:prstGeom prst="straightConnector1">
            <a:avLst/>
          </a:prstGeom>
          <a:noFill/>
          <a:ln cap="flat" cmpd="sng" w="28575">
            <a:solidFill>
              <a:schemeClr val="dk2"/>
            </a:solidFill>
            <a:prstDash val="solid"/>
            <a:round/>
            <a:headEnd len="med" w="med" type="none"/>
            <a:tailEnd len="med" w="med" type="triangle"/>
          </a:ln>
        </p:spPr>
      </p:cxnSp>
      <p:sp>
        <p:nvSpPr>
          <p:cNvPr id="247" name="Google Shape;247;p30"/>
          <p:cNvSpPr/>
          <p:nvPr/>
        </p:nvSpPr>
        <p:spPr>
          <a:xfrm>
            <a:off x="4177750" y="2922000"/>
            <a:ext cx="983400" cy="926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txBox="1"/>
          <p:nvPr/>
        </p:nvSpPr>
        <p:spPr>
          <a:xfrm>
            <a:off x="4423650" y="3187275"/>
            <a:ext cx="6897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END</a:t>
            </a:r>
            <a:endParaRPr b="1">
              <a:solidFill>
                <a:srgbClr val="FF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ctrTitle"/>
          </p:nvPr>
        </p:nvSpPr>
        <p:spPr>
          <a:xfrm>
            <a:off x="1028475" y="2345350"/>
            <a:ext cx="5220000" cy="1159800"/>
          </a:xfrm>
          <a:prstGeom prst="rect">
            <a:avLst/>
          </a:prstGeom>
          <a:effectLst>
            <a:outerShdw blurRad="57150" rotWithShape="0" algn="bl" dir="5400000" dist="952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i="1" lang="en" sz="5500">
                <a:latin typeface="Pacifico"/>
                <a:ea typeface="Pacifico"/>
                <a:cs typeface="Pacifico"/>
                <a:sym typeface="Pacifico"/>
              </a:rPr>
              <a:t>Implementation Details</a:t>
            </a:r>
            <a:endParaRPr i="1" sz="55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ctrTitle"/>
          </p:nvPr>
        </p:nvSpPr>
        <p:spPr>
          <a:xfrm>
            <a:off x="1028475" y="2345350"/>
            <a:ext cx="5220000" cy="1159800"/>
          </a:xfrm>
          <a:prstGeom prst="rect">
            <a:avLst/>
          </a:prstGeom>
          <a:noFill/>
          <a:ln>
            <a:noFill/>
          </a:ln>
          <a:effectLst>
            <a:outerShdw blurRad="57150" rotWithShape="0" algn="bl" dir="5400000" dist="114300">
              <a:srgbClr val="000000">
                <a:alpha val="50000"/>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FFFF"/>
                </a:solidFill>
                <a:latin typeface="Pacifico"/>
                <a:ea typeface="Pacifico"/>
                <a:cs typeface="Pacifico"/>
                <a:sym typeface="Pacifico"/>
              </a:rPr>
              <a:t>Abstract</a:t>
            </a:r>
            <a:endParaRPr>
              <a:solidFill>
                <a:srgbClr val="FFFFFF"/>
              </a:solidFill>
              <a:latin typeface="Pacifico"/>
              <a:ea typeface="Pacifico"/>
              <a:cs typeface="Pacifico"/>
              <a:sym typeface="Pacifico"/>
            </a:endParaRPr>
          </a:p>
        </p:txBody>
      </p:sp>
      <p:sp>
        <p:nvSpPr>
          <p:cNvPr id="115" name="Google Shape;115;p14"/>
          <p:cNvSpPr txBox="1"/>
          <p:nvPr>
            <p:ph idx="4294967295" type="sldNum"/>
          </p:nvPr>
        </p:nvSpPr>
        <p:spPr>
          <a:xfrm>
            <a:off x="118300" y="140975"/>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59" name="Google Shape;259;p32"/>
          <p:cNvSpPr txBox="1"/>
          <p:nvPr/>
        </p:nvSpPr>
        <p:spPr>
          <a:xfrm>
            <a:off x="1632300" y="1571350"/>
            <a:ext cx="5879400" cy="2709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00FF"/>
              </a:buClr>
              <a:buSzPts val="2000"/>
              <a:buChar char="➔"/>
            </a:pPr>
            <a:r>
              <a:rPr i="1" lang="en" sz="2000">
                <a:solidFill>
                  <a:srgbClr val="0000FF"/>
                </a:solidFill>
              </a:rPr>
              <a:t>We tried to give an overview of how the project is going to work in the Command Line interface.</a:t>
            </a:r>
            <a:endParaRPr i="1" sz="2000">
              <a:solidFill>
                <a:srgbClr val="0000FF"/>
              </a:solidFill>
            </a:endParaRPr>
          </a:p>
          <a:p>
            <a:pPr indent="0" lvl="0" marL="457200" rtl="0" algn="l">
              <a:spcBef>
                <a:spcPts val="0"/>
              </a:spcBef>
              <a:spcAft>
                <a:spcPts val="0"/>
              </a:spcAft>
              <a:buNone/>
            </a:pPr>
            <a:r>
              <a:rPr i="1" lang="en" sz="2000">
                <a:solidFill>
                  <a:srgbClr val="0000FF"/>
                </a:solidFill>
              </a:rPr>
              <a:t> </a:t>
            </a:r>
            <a:endParaRPr i="1" sz="2000">
              <a:solidFill>
                <a:srgbClr val="0000FF"/>
              </a:solidFill>
            </a:endParaRPr>
          </a:p>
          <a:p>
            <a:pPr indent="-355600" lvl="0" marL="457200" rtl="0" algn="l">
              <a:spcBef>
                <a:spcPts val="0"/>
              </a:spcBef>
              <a:spcAft>
                <a:spcPts val="0"/>
              </a:spcAft>
              <a:buClr>
                <a:srgbClr val="0000FF"/>
              </a:buClr>
              <a:buSzPts val="2000"/>
              <a:buChar char="➔"/>
            </a:pPr>
            <a:r>
              <a:rPr i="1" lang="en" sz="2000">
                <a:solidFill>
                  <a:srgbClr val="0000FF"/>
                </a:solidFill>
              </a:rPr>
              <a:t>The following pictures gives a basic idea of how the program will process and how the output will be generated.</a:t>
            </a:r>
            <a:endParaRPr i="1" sz="2000">
              <a:solidFill>
                <a:srgbClr val="0000FF"/>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65" name="Google Shape;265;p33"/>
          <p:cNvSpPr txBox="1"/>
          <p:nvPr/>
        </p:nvSpPr>
        <p:spPr>
          <a:xfrm>
            <a:off x="912025" y="700325"/>
            <a:ext cx="7719000" cy="3828300"/>
          </a:xfrm>
          <a:prstGeom prst="rect">
            <a:avLst/>
          </a:prstGeom>
          <a:solidFill>
            <a:srgbClr val="000000"/>
          </a:solidFill>
          <a:ln cap="flat" cmpd="sng" w="3810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HELLO! Which operation do you want to perform?</a:t>
            </a:r>
            <a:endParaRPr sz="2200">
              <a:solidFill>
                <a:srgbClr val="EFEFEF"/>
              </a:solidFill>
              <a:latin typeface="Roboto"/>
              <a:ea typeface="Roboto"/>
              <a:cs typeface="Roboto"/>
              <a:sym typeface="Roboto"/>
            </a:endParaRPr>
          </a:p>
          <a:p>
            <a:pPr indent="-368300" lvl="0" marL="457200" rtl="0" algn="l">
              <a:spcBef>
                <a:spcPts val="0"/>
              </a:spcBef>
              <a:spcAft>
                <a:spcPts val="0"/>
              </a:spcAft>
              <a:buClr>
                <a:srgbClr val="EFEFEF"/>
              </a:buClr>
              <a:buSzPts val="2200"/>
              <a:buFont typeface="Roboto"/>
              <a:buAutoNum type="alphaUcPeriod"/>
            </a:pPr>
            <a:r>
              <a:rPr lang="en" sz="2200">
                <a:solidFill>
                  <a:srgbClr val="EFEFEF"/>
                </a:solidFill>
                <a:latin typeface="Roboto"/>
                <a:ea typeface="Roboto"/>
                <a:cs typeface="Roboto"/>
                <a:sym typeface="Roboto"/>
              </a:rPr>
              <a:t>Encrypt the file.</a:t>
            </a:r>
            <a:endParaRPr sz="2200">
              <a:solidFill>
                <a:srgbClr val="EFEFEF"/>
              </a:solidFill>
              <a:latin typeface="Roboto"/>
              <a:ea typeface="Roboto"/>
              <a:cs typeface="Roboto"/>
              <a:sym typeface="Roboto"/>
            </a:endParaRPr>
          </a:p>
          <a:p>
            <a:pPr indent="-368300" lvl="0" marL="457200" rtl="0" algn="l">
              <a:spcBef>
                <a:spcPts val="0"/>
              </a:spcBef>
              <a:spcAft>
                <a:spcPts val="0"/>
              </a:spcAft>
              <a:buClr>
                <a:srgbClr val="EFEFEF"/>
              </a:buClr>
              <a:buSzPts val="2200"/>
              <a:buFont typeface="Roboto"/>
              <a:buAutoNum type="alphaUcPeriod"/>
            </a:pPr>
            <a:r>
              <a:rPr lang="en" sz="2200">
                <a:solidFill>
                  <a:srgbClr val="EFEFEF"/>
                </a:solidFill>
                <a:latin typeface="Roboto"/>
                <a:ea typeface="Roboto"/>
                <a:cs typeface="Roboto"/>
                <a:sym typeface="Roboto"/>
              </a:rPr>
              <a:t>Open the encrypted file.</a:t>
            </a:r>
            <a:endParaRPr sz="2200">
              <a:solidFill>
                <a:srgbClr val="EFEFEF"/>
              </a:solidFill>
              <a:latin typeface="Roboto"/>
              <a:ea typeface="Roboto"/>
              <a:cs typeface="Roboto"/>
              <a:sym typeface="Roboto"/>
            </a:endParaRPr>
          </a:p>
          <a:p>
            <a:pPr indent="0" lvl="0" marL="0" rtl="0" algn="l">
              <a:spcBef>
                <a:spcPts val="0"/>
              </a:spcBef>
              <a:spcAft>
                <a:spcPts val="0"/>
              </a:spcAft>
              <a:buNone/>
            </a:pPr>
            <a:r>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Please, enter the input here :  _________</a:t>
            </a:r>
            <a:endParaRPr sz="2200">
              <a:solidFill>
                <a:srgbClr val="EFEF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71" name="Google Shape;271;p34"/>
          <p:cNvSpPr txBox="1"/>
          <p:nvPr/>
        </p:nvSpPr>
        <p:spPr>
          <a:xfrm>
            <a:off x="958725" y="614725"/>
            <a:ext cx="7719000" cy="3828300"/>
          </a:xfrm>
          <a:prstGeom prst="rect">
            <a:avLst/>
          </a:prstGeom>
          <a:solidFill>
            <a:srgbClr val="000000"/>
          </a:solidFill>
          <a:ln cap="flat" cmpd="sng" w="3810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Great choice!! Encrypting your files with a password leads to better security of the file.</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So, please enter the path of the file you want to encrypt:</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_____________</a:t>
            </a:r>
            <a:endParaRPr sz="2200">
              <a:solidFill>
                <a:srgbClr val="EFEFEF"/>
              </a:solidFill>
              <a:latin typeface="Roboto"/>
              <a:ea typeface="Roboto"/>
              <a:cs typeface="Roboto"/>
              <a:sym typeface="Roboto"/>
            </a:endParaRPr>
          </a:p>
          <a:p>
            <a:pPr indent="0" lvl="0" marL="0" rtl="0" algn="l">
              <a:spcBef>
                <a:spcPts val="0"/>
              </a:spcBef>
              <a:spcAft>
                <a:spcPts val="0"/>
              </a:spcAft>
              <a:buNone/>
            </a:pPr>
            <a:r>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Your file is successfully encrypted!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Your password is : _______________</a:t>
            </a:r>
            <a:endParaRPr sz="2200">
              <a:solidFill>
                <a:srgbClr val="EFEFEF"/>
              </a:solidFill>
              <a:latin typeface="Roboto"/>
              <a:ea typeface="Roboto"/>
              <a:cs typeface="Roboto"/>
              <a:sym typeface="Roboto"/>
            </a:endParaRPr>
          </a:p>
        </p:txBody>
      </p:sp>
      <p:sp>
        <p:nvSpPr>
          <p:cNvPr id="272" name="Google Shape;272;p34"/>
          <p:cNvSpPr txBox="1"/>
          <p:nvPr/>
        </p:nvSpPr>
        <p:spPr>
          <a:xfrm>
            <a:off x="921550" y="21425"/>
            <a:ext cx="7500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Roboto"/>
                <a:ea typeface="Roboto"/>
                <a:cs typeface="Roboto"/>
                <a:sym typeface="Roboto"/>
              </a:rPr>
              <a:t>A.</a:t>
            </a:r>
            <a:endParaRPr b="1" sz="3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78" name="Google Shape;278;p35"/>
          <p:cNvSpPr txBox="1"/>
          <p:nvPr/>
        </p:nvSpPr>
        <p:spPr>
          <a:xfrm>
            <a:off x="958725" y="614725"/>
            <a:ext cx="7719000" cy="3828300"/>
          </a:xfrm>
          <a:prstGeom prst="rect">
            <a:avLst/>
          </a:prstGeom>
          <a:solidFill>
            <a:srgbClr val="000000"/>
          </a:solidFill>
          <a:ln cap="flat" cmpd="sng" w="3810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Hi!! Wanna open the file??</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Firstly, Enter the path of the file:</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 (syntax: D:\\folder_name\\file_name.txt)</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________________________________________</a:t>
            </a:r>
            <a:endParaRPr sz="2200">
              <a:solidFill>
                <a:srgbClr val="EFEFEF"/>
              </a:solidFill>
              <a:latin typeface="Roboto"/>
              <a:ea typeface="Roboto"/>
              <a:cs typeface="Roboto"/>
              <a:sym typeface="Roboto"/>
            </a:endParaRPr>
          </a:p>
          <a:p>
            <a:pPr indent="0" lvl="0" marL="0" rtl="0" algn="l">
              <a:spcBef>
                <a:spcPts val="0"/>
              </a:spcBef>
              <a:spcAft>
                <a:spcPts val="0"/>
              </a:spcAft>
              <a:buNone/>
            </a:pPr>
            <a:r>
              <a:t/>
            </a:r>
            <a:endParaRPr sz="2200">
              <a:solidFill>
                <a:srgbClr val="EFEFEF"/>
              </a:solidFill>
              <a:latin typeface="Roboto"/>
              <a:ea typeface="Roboto"/>
              <a:cs typeface="Roboto"/>
              <a:sym typeface="Roboto"/>
            </a:endParaRPr>
          </a:p>
          <a:p>
            <a:pPr indent="0" lvl="0" marL="0" rtl="0" algn="l">
              <a:spcBef>
                <a:spcPts val="0"/>
              </a:spcBef>
              <a:spcAft>
                <a:spcPts val="0"/>
              </a:spcAft>
              <a:buNone/>
            </a:pPr>
            <a:r>
              <a:rPr lang="en" sz="2200">
                <a:solidFill>
                  <a:srgbClr val="EFEFEF"/>
                </a:solidFill>
                <a:latin typeface="Roboto"/>
                <a:ea typeface="Roboto"/>
                <a:cs typeface="Roboto"/>
                <a:sym typeface="Roboto"/>
              </a:rPr>
              <a:t>Enter the password here: _______________</a:t>
            </a:r>
            <a:endParaRPr sz="2200">
              <a:solidFill>
                <a:srgbClr val="EFEFEF"/>
              </a:solidFill>
              <a:latin typeface="Roboto"/>
              <a:ea typeface="Roboto"/>
              <a:cs typeface="Roboto"/>
              <a:sym typeface="Roboto"/>
            </a:endParaRPr>
          </a:p>
        </p:txBody>
      </p:sp>
      <p:sp>
        <p:nvSpPr>
          <p:cNvPr id="279" name="Google Shape;279;p35"/>
          <p:cNvSpPr txBox="1"/>
          <p:nvPr/>
        </p:nvSpPr>
        <p:spPr>
          <a:xfrm>
            <a:off x="921550" y="21425"/>
            <a:ext cx="7500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Roboto"/>
                <a:ea typeface="Roboto"/>
                <a:cs typeface="Roboto"/>
                <a:sym typeface="Roboto"/>
              </a:rPr>
              <a:t>B</a:t>
            </a:r>
            <a:r>
              <a:rPr b="1" lang="en" sz="3200">
                <a:latin typeface="Roboto"/>
                <a:ea typeface="Roboto"/>
                <a:cs typeface="Roboto"/>
                <a:sym typeface="Roboto"/>
              </a:rPr>
              <a:t>.</a:t>
            </a:r>
            <a:endParaRPr b="1" sz="3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85" name="Google Shape;285;p36"/>
          <p:cNvSpPr txBox="1"/>
          <p:nvPr/>
        </p:nvSpPr>
        <p:spPr>
          <a:xfrm>
            <a:off x="489300" y="731700"/>
            <a:ext cx="8165400" cy="3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To understand the details of implementation, let’s start with the main() of our program:</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sz="1600"/>
              <a:t>Firstly, we are</a:t>
            </a:r>
            <a:r>
              <a:rPr lang="en" sz="1900"/>
              <a:t> </a:t>
            </a:r>
            <a:r>
              <a:rPr lang="en" sz="1600"/>
              <a:t>generating a sequence of pseudo-random integer values using</a:t>
            </a:r>
            <a:endParaRPr sz="1600"/>
          </a:p>
          <a:p>
            <a:pPr indent="0" lvl="0" marL="457200" rtl="0" algn="l">
              <a:spcBef>
                <a:spcPts val="0"/>
              </a:spcBef>
              <a:spcAft>
                <a:spcPts val="0"/>
              </a:spcAft>
              <a:buNone/>
            </a:pPr>
            <a:r>
              <a:rPr lang="en" sz="1600">
                <a:solidFill>
                  <a:srgbClr val="0000FF"/>
                </a:solidFill>
              </a:rPr>
              <a:t>srand(time(NULL));</a:t>
            </a:r>
            <a:endParaRPr sz="1600">
              <a:solidFill>
                <a:srgbClr val="0000FF"/>
              </a:solidFill>
            </a:endParaRPr>
          </a:p>
          <a:p>
            <a:pPr indent="0" lvl="0" marL="914400" rtl="0" algn="l">
              <a:spcBef>
                <a:spcPts val="0"/>
              </a:spcBef>
              <a:spcAft>
                <a:spcPts val="0"/>
              </a:spcAft>
              <a:buNone/>
            </a:pPr>
            <a:r>
              <a:rPr lang="en" sz="1600"/>
              <a:t>srand is used to set the starting value (seed) which makes use of the computer's internal clock to control the choice of the seed.</a:t>
            </a:r>
            <a:endParaRPr sz="1600"/>
          </a:p>
          <a:p>
            <a:pPr indent="-330200" lvl="0" marL="457200" rtl="0" algn="l">
              <a:spcBef>
                <a:spcPts val="0"/>
              </a:spcBef>
              <a:spcAft>
                <a:spcPts val="0"/>
              </a:spcAft>
              <a:buSzPts val="1600"/>
              <a:buAutoNum type="arabicPeriod"/>
            </a:pPr>
            <a:r>
              <a:rPr lang="en" sz="1600"/>
              <a:t>Then we are taking file as input and reading its content.</a:t>
            </a:r>
            <a:endParaRPr sz="1600"/>
          </a:p>
          <a:p>
            <a:pPr indent="-330200" lvl="0" marL="457200" rtl="0" algn="l">
              <a:spcBef>
                <a:spcPts val="0"/>
              </a:spcBef>
              <a:spcAft>
                <a:spcPts val="0"/>
              </a:spcAft>
              <a:buSzPts val="1600"/>
              <a:buAutoNum type="arabicPeriod"/>
            </a:pPr>
            <a:r>
              <a:rPr lang="en" sz="1600"/>
              <a:t>Then we are generating private and public keys using </a:t>
            </a:r>
            <a:r>
              <a:rPr lang="en" sz="1600">
                <a:solidFill>
                  <a:srgbClr val="0000FF"/>
                </a:solidFill>
              </a:rPr>
              <a:t>generate_keys()</a:t>
            </a:r>
            <a:r>
              <a:rPr lang="en" sz="1600"/>
              <a:t> function.</a:t>
            </a:r>
            <a:endParaRPr sz="1600"/>
          </a:p>
          <a:p>
            <a:pPr indent="-330200" lvl="0" marL="457200" rtl="0" algn="l">
              <a:spcBef>
                <a:spcPts val="0"/>
              </a:spcBef>
              <a:spcAft>
                <a:spcPts val="0"/>
              </a:spcAft>
              <a:buSzPts val="1600"/>
              <a:buAutoNum type="arabicPeriod"/>
            </a:pPr>
            <a:r>
              <a:rPr lang="en" sz="1600"/>
              <a:t>Then we will call encrypt and decrypt function to encrypt and decrypt the file.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i="1" lang="en" sz="1600"/>
              <a:t>Following are some pieces of our code that we have half prepared for encryption and decryption using RSA algorithm-</a:t>
            </a:r>
            <a:endParaRPr i="1" sz="1600"/>
          </a:p>
          <a:p>
            <a:pPr indent="0" lvl="0" marL="457200" rtl="0" algn="l">
              <a:spcBef>
                <a:spcPts val="0"/>
              </a:spcBef>
              <a:spcAft>
                <a:spcPts val="0"/>
              </a:spcAft>
              <a:buNone/>
            </a:pPr>
            <a:r>
              <a:t/>
            </a:r>
            <a:endParaRPr i="1"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291" name="Google Shape;291;p37"/>
          <p:cNvPicPr preferRelativeResize="0"/>
          <p:nvPr/>
        </p:nvPicPr>
        <p:blipFill>
          <a:blip r:embed="rId3">
            <a:alphaModFix/>
          </a:blip>
          <a:stretch>
            <a:fillRect/>
          </a:stretch>
        </p:blipFill>
        <p:spPr>
          <a:xfrm>
            <a:off x="1486022" y="152400"/>
            <a:ext cx="6171964" cy="4838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297" name="Google Shape;297;p38"/>
          <p:cNvPicPr preferRelativeResize="0"/>
          <p:nvPr/>
        </p:nvPicPr>
        <p:blipFill>
          <a:blip r:embed="rId3">
            <a:alphaModFix/>
          </a:blip>
          <a:stretch>
            <a:fillRect/>
          </a:stretch>
        </p:blipFill>
        <p:spPr>
          <a:xfrm>
            <a:off x="2378291" y="152400"/>
            <a:ext cx="4387422" cy="4838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303" name="Google Shape;303;p39"/>
          <p:cNvPicPr preferRelativeResize="0"/>
          <p:nvPr/>
        </p:nvPicPr>
        <p:blipFill>
          <a:blip r:embed="rId4">
            <a:alphaModFix/>
          </a:blip>
          <a:stretch>
            <a:fillRect/>
          </a:stretch>
        </p:blipFill>
        <p:spPr>
          <a:xfrm>
            <a:off x="155556" y="141681"/>
            <a:ext cx="3712775" cy="4663400"/>
          </a:xfrm>
          <a:prstGeom prst="rect">
            <a:avLst/>
          </a:prstGeom>
          <a:noFill/>
          <a:ln cap="flat" cmpd="sng" w="19050">
            <a:solidFill>
              <a:srgbClr val="666666"/>
            </a:solidFill>
            <a:prstDash val="solid"/>
            <a:round/>
            <a:headEnd len="sm" w="sm" type="none"/>
            <a:tailEnd len="sm" w="sm" type="none"/>
          </a:ln>
        </p:spPr>
      </p:pic>
      <p:pic>
        <p:nvPicPr>
          <p:cNvPr id="304" name="Google Shape;304;p39"/>
          <p:cNvPicPr preferRelativeResize="0"/>
          <p:nvPr/>
        </p:nvPicPr>
        <p:blipFill>
          <a:blip r:embed="rId5">
            <a:alphaModFix/>
          </a:blip>
          <a:stretch>
            <a:fillRect/>
          </a:stretch>
        </p:blipFill>
        <p:spPr>
          <a:xfrm>
            <a:off x="4088600" y="152363"/>
            <a:ext cx="2212200" cy="1314450"/>
          </a:xfrm>
          <a:prstGeom prst="rect">
            <a:avLst/>
          </a:prstGeom>
          <a:noFill/>
          <a:ln cap="flat" cmpd="sng" w="19050">
            <a:solidFill>
              <a:schemeClr val="dk2"/>
            </a:solidFill>
            <a:prstDash val="solid"/>
            <a:round/>
            <a:headEnd len="sm" w="sm" type="none"/>
            <a:tailEnd len="sm" w="sm" type="none"/>
          </a:ln>
        </p:spPr>
      </p:pic>
      <p:pic>
        <p:nvPicPr>
          <p:cNvPr id="305" name="Google Shape;305;p39"/>
          <p:cNvPicPr preferRelativeResize="0"/>
          <p:nvPr/>
        </p:nvPicPr>
        <p:blipFill>
          <a:blip r:embed="rId6">
            <a:alphaModFix/>
          </a:blip>
          <a:stretch>
            <a:fillRect/>
          </a:stretch>
        </p:blipFill>
        <p:spPr>
          <a:xfrm>
            <a:off x="4088600" y="2010925"/>
            <a:ext cx="2865850" cy="742950"/>
          </a:xfrm>
          <a:prstGeom prst="rect">
            <a:avLst/>
          </a:prstGeom>
          <a:noFill/>
          <a:ln cap="flat" cmpd="sng" w="19050">
            <a:solidFill>
              <a:schemeClr val="dk2"/>
            </a:solidFill>
            <a:prstDash val="solid"/>
            <a:round/>
            <a:headEnd len="sm" w="sm" type="none"/>
            <a:tailEnd len="sm" w="sm" type="none"/>
          </a:ln>
        </p:spPr>
      </p:pic>
      <p:pic>
        <p:nvPicPr>
          <p:cNvPr id="306" name="Google Shape;306;p39"/>
          <p:cNvPicPr preferRelativeResize="0"/>
          <p:nvPr/>
        </p:nvPicPr>
        <p:blipFill>
          <a:blip r:embed="rId7">
            <a:alphaModFix/>
          </a:blip>
          <a:stretch>
            <a:fillRect/>
          </a:stretch>
        </p:blipFill>
        <p:spPr>
          <a:xfrm>
            <a:off x="4088600" y="2912225"/>
            <a:ext cx="3990975" cy="1819275"/>
          </a:xfrm>
          <a:prstGeom prst="rect">
            <a:avLst/>
          </a:prstGeom>
          <a:noFill/>
          <a:ln cap="flat" cmpd="sng" w="19050">
            <a:solidFill>
              <a:schemeClr val="dk2"/>
            </a:solidFill>
            <a:prstDash val="solid"/>
            <a:round/>
            <a:headEnd len="sm" w="sm" type="none"/>
            <a:tailEnd len="sm" w="sm" type="none"/>
          </a:ln>
        </p:spPr>
      </p:pic>
      <p:pic>
        <p:nvPicPr>
          <p:cNvPr id="307" name="Google Shape;307;p39"/>
          <p:cNvPicPr preferRelativeResize="0"/>
          <p:nvPr/>
        </p:nvPicPr>
        <p:blipFill>
          <a:blip r:embed="rId8">
            <a:alphaModFix/>
          </a:blip>
          <a:stretch>
            <a:fillRect/>
          </a:stretch>
        </p:blipFill>
        <p:spPr>
          <a:xfrm>
            <a:off x="6429375" y="120250"/>
            <a:ext cx="2537000" cy="1746650"/>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500"/>
                                        <p:tgtEl>
                                          <p:spTgt spid="3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500"/>
                                        <p:tgtEl>
                                          <p:spTgt spid="3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500"/>
                                        <p:tgtEl>
                                          <p:spTgt spid="3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500"/>
                                        <p:tgtEl>
                                          <p:spTgt spid="3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13" name="Google Shape;313;p40"/>
          <p:cNvSpPr txBox="1"/>
          <p:nvPr/>
        </p:nvSpPr>
        <p:spPr>
          <a:xfrm>
            <a:off x="1004650" y="2624800"/>
            <a:ext cx="5370000" cy="1131900"/>
          </a:xfrm>
          <a:prstGeom prst="rect">
            <a:avLst/>
          </a:prstGeom>
          <a:noFill/>
          <a:ln>
            <a:noFill/>
          </a:ln>
          <a:effectLst>
            <a:outerShdw blurRad="57150" rotWithShape="0" algn="bl" dir="5400000" dist="1333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i="1" lang="en" sz="5400">
                <a:solidFill>
                  <a:srgbClr val="FF9900"/>
                </a:solidFill>
                <a:latin typeface="Pacifico"/>
                <a:ea typeface="Pacifico"/>
                <a:cs typeface="Pacifico"/>
                <a:sym typeface="Pacifico"/>
              </a:rPr>
              <a:t>Conclusion</a:t>
            </a:r>
            <a:endParaRPr i="1" sz="5400">
              <a:solidFill>
                <a:srgbClr val="FF9900"/>
              </a:solidFill>
              <a:latin typeface="Pacifico"/>
              <a:ea typeface="Pacifico"/>
              <a:cs typeface="Pacifico"/>
              <a:sym typeface="Pacific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19" name="Google Shape;319;p41"/>
          <p:cNvSpPr txBox="1"/>
          <p:nvPr/>
        </p:nvSpPr>
        <p:spPr>
          <a:xfrm>
            <a:off x="1556500" y="905600"/>
            <a:ext cx="6310800" cy="349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Font typeface="Roboto"/>
              <a:buChar char="➔"/>
            </a:pPr>
            <a:r>
              <a:rPr lang="en">
                <a:solidFill>
                  <a:srgbClr val="0000FF"/>
                </a:solidFill>
                <a:latin typeface="Roboto"/>
                <a:ea typeface="Roboto"/>
                <a:cs typeface="Roboto"/>
                <a:sym typeface="Roboto"/>
              </a:rPr>
              <a:t>COMPLEXITY:</a:t>
            </a:r>
            <a:endParaRPr>
              <a:solidFill>
                <a:srgbClr val="0000FF"/>
              </a:solidFill>
              <a:latin typeface="Roboto"/>
              <a:ea typeface="Roboto"/>
              <a:cs typeface="Roboto"/>
              <a:sym typeface="Roboto"/>
            </a:endParaRPr>
          </a:p>
          <a:p>
            <a:pPr indent="-317500" lvl="0" marL="457200" rtl="0" algn="l">
              <a:spcBef>
                <a:spcPts val="0"/>
              </a:spcBef>
              <a:spcAft>
                <a:spcPts val="0"/>
              </a:spcAft>
              <a:buClr>
                <a:srgbClr val="FF0000"/>
              </a:buClr>
              <a:buSzPts val="1400"/>
              <a:buFont typeface="Roboto"/>
              <a:buAutoNum type="arabicPeriod"/>
            </a:pPr>
            <a:r>
              <a:rPr lang="en">
                <a:solidFill>
                  <a:srgbClr val="FF0000"/>
                </a:solidFill>
                <a:latin typeface="Roboto"/>
                <a:ea typeface="Roboto"/>
                <a:cs typeface="Roboto"/>
                <a:sym typeface="Roboto"/>
              </a:rPr>
              <a:t>While Encryption or Decryption</a:t>
            </a:r>
            <a:r>
              <a:rPr lang="en">
                <a:latin typeface="Roboto"/>
                <a:ea typeface="Roboto"/>
                <a:cs typeface="Roboto"/>
                <a:sym typeface="Roboto"/>
              </a:rPr>
              <a:t> </a:t>
            </a:r>
            <a:r>
              <a:rPr lang="en">
                <a:solidFill>
                  <a:srgbClr val="FF0000"/>
                </a:solidFill>
                <a:latin typeface="Roboto"/>
                <a:ea typeface="Roboto"/>
                <a:cs typeface="Roboto"/>
                <a:sym typeface="Roboto"/>
              </a:rPr>
              <a:t>,</a:t>
            </a:r>
            <a:endParaRPr>
              <a:solidFill>
                <a:srgbClr val="FF0000"/>
              </a:solidFill>
              <a:latin typeface="Roboto"/>
              <a:ea typeface="Roboto"/>
              <a:cs typeface="Roboto"/>
              <a:sym typeface="Roboto"/>
            </a:endParaRPr>
          </a:p>
          <a:p>
            <a:pPr indent="0" lvl="0" marL="0" rtl="0" algn="l">
              <a:spcBef>
                <a:spcPts val="0"/>
              </a:spcBef>
              <a:spcAft>
                <a:spcPts val="0"/>
              </a:spcAft>
              <a:buNone/>
            </a:pPr>
            <a:r>
              <a:rPr lang="en" sz="1350">
                <a:solidFill>
                  <a:srgbClr val="242729"/>
                </a:solidFill>
                <a:highlight>
                  <a:srgbClr val="FFFFFF"/>
                </a:highlight>
              </a:rPr>
              <a:t>          C:=M^e mod(n)</a:t>
            </a:r>
            <a:endParaRPr sz="1350">
              <a:solidFill>
                <a:srgbClr val="242729"/>
              </a:solidFill>
              <a:highlight>
                <a:srgbClr val="FFFFFF"/>
              </a:highlight>
            </a:endParaRPr>
          </a:p>
          <a:p>
            <a:pPr indent="0" lvl="0" marL="457200" rtl="0" algn="l">
              <a:spcBef>
                <a:spcPts val="0"/>
              </a:spcBef>
              <a:spcAft>
                <a:spcPts val="0"/>
              </a:spcAft>
              <a:buNone/>
            </a:pPr>
            <a:r>
              <a:rPr lang="en" sz="1350">
                <a:solidFill>
                  <a:srgbClr val="242729"/>
                </a:solidFill>
                <a:highlight>
                  <a:srgbClr val="FFFFFF"/>
                </a:highlight>
              </a:rPr>
              <a:t>So, complexity = O(</a:t>
            </a:r>
            <a:r>
              <a:rPr lang="en" sz="1350">
                <a:solidFill>
                  <a:schemeClr val="accent3"/>
                </a:solidFill>
                <a:latin typeface="Verdana"/>
                <a:ea typeface="Verdana"/>
                <a:cs typeface="Verdana"/>
                <a:sym typeface="Verdana"/>
              </a:rPr>
              <a:t> n</a:t>
            </a:r>
            <a:r>
              <a:rPr b="1" baseline="30000" lang="en" sz="1350">
                <a:solidFill>
                  <a:schemeClr val="accent3"/>
                </a:solidFill>
                <a:latin typeface="Verdana"/>
                <a:ea typeface="Verdana"/>
                <a:cs typeface="Verdana"/>
                <a:sym typeface="Verdana"/>
              </a:rPr>
              <a:t>2</a:t>
            </a:r>
            <a:r>
              <a:rPr lang="en" sz="1350">
                <a:solidFill>
                  <a:srgbClr val="242729"/>
                </a:solidFill>
                <a:highlight>
                  <a:srgbClr val="FFFFFF"/>
                </a:highlight>
              </a:rPr>
              <a:t>).</a:t>
            </a:r>
            <a:endParaRPr sz="1350">
              <a:solidFill>
                <a:srgbClr val="242729"/>
              </a:solidFill>
              <a:highlight>
                <a:srgbClr val="FFFFFF"/>
              </a:highlight>
            </a:endParaRPr>
          </a:p>
          <a:p>
            <a:pPr indent="-314325" lvl="0" marL="457200" rtl="0" algn="l">
              <a:spcBef>
                <a:spcPts val="0"/>
              </a:spcBef>
              <a:spcAft>
                <a:spcPts val="0"/>
              </a:spcAft>
              <a:buClr>
                <a:srgbClr val="242729"/>
              </a:buClr>
              <a:buSzPts val="1350"/>
              <a:buChar char="●"/>
            </a:pPr>
            <a:r>
              <a:rPr lang="en" sz="1350">
                <a:solidFill>
                  <a:srgbClr val="242729"/>
                </a:solidFill>
                <a:highlight>
                  <a:srgbClr val="FFFFFF"/>
                </a:highlight>
              </a:rPr>
              <a:t>There can be total of n characters,</a:t>
            </a:r>
            <a:endParaRPr sz="1350">
              <a:solidFill>
                <a:srgbClr val="242729"/>
              </a:solidFill>
              <a:highlight>
                <a:srgbClr val="FFFFFF"/>
              </a:highlight>
            </a:endParaRPr>
          </a:p>
          <a:p>
            <a:pPr indent="457200" lvl="0" marL="0" rtl="0" algn="l">
              <a:spcBef>
                <a:spcPts val="0"/>
              </a:spcBef>
              <a:spcAft>
                <a:spcPts val="0"/>
              </a:spcAft>
              <a:buNone/>
            </a:pPr>
            <a:r>
              <a:rPr lang="en" sz="1350">
                <a:solidFill>
                  <a:srgbClr val="242729"/>
                </a:solidFill>
                <a:highlight>
                  <a:srgbClr val="FFFFFF"/>
                </a:highlight>
              </a:rPr>
              <a:t>So, complexity = O(n). </a:t>
            </a:r>
            <a:endParaRPr sz="1350">
              <a:solidFill>
                <a:srgbClr val="242729"/>
              </a:solidFill>
              <a:highlight>
                <a:srgbClr val="FFFFFF"/>
              </a:highlight>
            </a:endParaRPr>
          </a:p>
          <a:p>
            <a:pPr indent="0" lvl="0" marL="457200" rtl="0" algn="l">
              <a:spcBef>
                <a:spcPts val="0"/>
              </a:spcBef>
              <a:spcAft>
                <a:spcPts val="0"/>
              </a:spcAft>
              <a:buNone/>
            </a:pPr>
            <a:r>
              <a:rPr lang="en">
                <a:latin typeface="Roboto"/>
                <a:ea typeface="Roboto"/>
                <a:cs typeface="Roboto"/>
                <a:sym typeface="Roboto"/>
              </a:rPr>
              <a:t>Net Time complexity = O(n) * O(n^2)</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 O(</a:t>
            </a:r>
            <a:r>
              <a:rPr lang="en" sz="1350">
                <a:solidFill>
                  <a:schemeClr val="accent3"/>
                </a:solidFill>
                <a:latin typeface="Verdana"/>
                <a:ea typeface="Verdana"/>
                <a:cs typeface="Verdana"/>
                <a:sym typeface="Verdana"/>
              </a:rPr>
              <a:t>n</a:t>
            </a:r>
            <a:r>
              <a:rPr b="1" baseline="30000" lang="en" sz="1350">
                <a:solidFill>
                  <a:schemeClr val="accent3"/>
                </a:solidFill>
                <a:latin typeface="Verdana"/>
                <a:ea typeface="Verdana"/>
                <a:cs typeface="Verdana"/>
                <a:sym typeface="Verdana"/>
              </a:rPr>
              <a:t>3</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solidFill>
                  <a:srgbClr val="FF0000"/>
                </a:solidFill>
                <a:latin typeface="Roboto"/>
                <a:ea typeface="Roboto"/>
                <a:cs typeface="Roboto"/>
                <a:sym typeface="Roboto"/>
              </a:rPr>
              <a:t>2.      While collecting log details, </a:t>
            </a:r>
            <a:endParaRPr>
              <a:solidFill>
                <a:srgbClr val="FF0000"/>
              </a:solidFill>
              <a:latin typeface="Roboto"/>
              <a:ea typeface="Roboto"/>
              <a:cs typeface="Roboto"/>
              <a:sym typeface="Roboto"/>
            </a:endParaRPr>
          </a:p>
          <a:p>
            <a:pPr indent="0" lvl="0" marL="0" rtl="0" algn="l">
              <a:spcBef>
                <a:spcPts val="0"/>
              </a:spcBef>
              <a:spcAft>
                <a:spcPts val="0"/>
              </a:spcAft>
              <a:buNone/>
            </a:pPr>
            <a:r>
              <a:rPr lang="en">
                <a:solidFill>
                  <a:srgbClr val="FF0000"/>
                </a:solidFill>
                <a:latin typeface="Roboto"/>
                <a:ea typeface="Roboto"/>
                <a:cs typeface="Roboto"/>
                <a:sym typeface="Roboto"/>
              </a:rPr>
              <a:t>          </a:t>
            </a:r>
            <a:r>
              <a:rPr lang="en">
                <a:latin typeface="Roboto"/>
                <a:ea typeface="Roboto"/>
                <a:cs typeface="Roboto"/>
                <a:sym typeface="Roboto"/>
              </a:rPr>
              <a:t>Here we are using only the ‘cout’ keyword to get the logs of file.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So, the complexity comes out to be = O(1)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Hence, it is not using anytime means we are simply adding this function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without adding any extra running time to total time to the program.</a:t>
            </a:r>
            <a:endParaRPr>
              <a:latin typeface="Roboto"/>
              <a:ea typeface="Roboto"/>
              <a:cs typeface="Roboto"/>
              <a:sym typeface="Roboto"/>
            </a:endParaRPr>
          </a:p>
          <a:p>
            <a:pPr indent="0" lvl="0" marL="0" rtl="0" algn="l">
              <a:spcBef>
                <a:spcPts val="0"/>
              </a:spcBef>
              <a:spcAft>
                <a:spcPts val="0"/>
              </a:spcAft>
              <a:buNone/>
            </a:pPr>
            <a:r>
              <a:rPr lang="en">
                <a:solidFill>
                  <a:srgbClr val="FF0000"/>
                </a:solidFill>
                <a:latin typeface="Roboto"/>
                <a:ea typeface="Roboto"/>
                <a:cs typeface="Roboto"/>
                <a:sym typeface="Roboto"/>
              </a:rPr>
              <a:t>3.      While clicking the picture of user,</a:t>
            </a:r>
            <a:endParaRPr>
              <a:solidFill>
                <a:srgbClr val="FF0000"/>
              </a:solidFill>
              <a:latin typeface="Roboto"/>
              <a:ea typeface="Roboto"/>
              <a:cs typeface="Roboto"/>
              <a:sym typeface="Roboto"/>
            </a:endParaRPr>
          </a:p>
          <a:p>
            <a:pPr indent="0" lvl="0" marL="0" rtl="0" algn="l">
              <a:spcBef>
                <a:spcPts val="0"/>
              </a:spcBef>
              <a:spcAft>
                <a:spcPts val="0"/>
              </a:spcAft>
              <a:buNone/>
            </a:pPr>
            <a:r>
              <a:rPr lang="en">
                <a:solidFill>
                  <a:srgbClr val="FF0000"/>
                </a:solidFill>
                <a:latin typeface="Roboto"/>
                <a:ea typeface="Roboto"/>
                <a:cs typeface="Roboto"/>
                <a:sym typeface="Roboto"/>
              </a:rPr>
              <a:t>          </a:t>
            </a:r>
            <a:r>
              <a:rPr lang="en">
                <a:latin typeface="Roboto"/>
                <a:ea typeface="Roboto"/>
                <a:cs typeface="Roboto"/>
                <a:sym typeface="Roboto"/>
              </a:rPr>
              <a:t>Yet to be calculated...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1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21" name="Google Shape;121;p15"/>
          <p:cNvSpPr txBox="1"/>
          <p:nvPr/>
        </p:nvSpPr>
        <p:spPr>
          <a:xfrm>
            <a:off x="664950" y="933700"/>
            <a:ext cx="7705200" cy="31908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200"/>
              </a:spcBef>
              <a:spcAft>
                <a:spcPts val="0"/>
              </a:spcAft>
              <a:buSzPts val="1700"/>
              <a:buChar char="●"/>
            </a:pPr>
            <a:r>
              <a:rPr lang="en" sz="1700"/>
              <a:t>The aim of the project is to tackle the main issue usually raised, which is the lack of a </a:t>
            </a:r>
            <a:r>
              <a:rPr lang="en" sz="1700">
                <a:solidFill>
                  <a:srgbClr val="0000FF"/>
                </a:solidFill>
              </a:rPr>
              <a:t>user-friendly application</a:t>
            </a:r>
            <a:r>
              <a:rPr lang="en" sz="1700"/>
              <a:t> which deals with </a:t>
            </a:r>
            <a:r>
              <a:rPr lang="en" sz="1700">
                <a:solidFill>
                  <a:srgbClr val="0000FF"/>
                </a:solidFill>
              </a:rPr>
              <a:t>protecting sensitive data</a:t>
            </a:r>
            <a:r>
              <a:rPr lang="en" sz="1700"/>
              <a:t> in corporate industries , local </a:t>
            </a:r>
            <a:r>
              <a:rPr lang="en" sz="1700">
                <a:highlight>
                  <a:srgbClr val="FFFFFF"/>
                </a:highlight>
              </a:rPr>
              <a:t>business</a:t>
            </a:r>
            <a:r>
              <a:rPr lang="en" sz="1700"/>
              <a:t> etc which could harm the integrity of the firm. </a:t>
            </a:r>
            <a:endParaRPr sz="1700"/>
          </a:p>
          <a:p>
            <a:pPr indent="0" lvl="0" marL="457200" rtl="0" algn="just">
              <a:lnSpc>
                <a:spcPct val="100000"/>
              </a:lnSpc>
              <a:spcBef>
                <a:spcPts val="0"/>
              </a:spcBef>
              <a:spcAft>
                <a:spcPts val="0"/>
              </a:spcAft>
              <a:buNone/>
            </a:pPr>
            <a:r>
              <a:t/>
            </a:r>
            <a:endParaRPr sz="1700"/>
          </a:p>
          <a:p>
            <a:pPr indent="-336550" lvl="0" marL="457200" rtl="0" algn="just">
              <a:lnSpc>
                <a:spcPct val="115000"/>
              </a:lnSpc>
              <a:spcBef>
                <a:spcPts val="1200"/>
              </a:spcBef>
              <a:spcAft>
                <a:spcPts val="0"/>
              </a:spcAft>
              <a:buSzPts val="1700"/>
              <a:buChar char="●"/>
            </a:pPr>
            <a:r>
              <a:rPr lang="en" sz="1700"/>
              <a:t>The project is to develop tool which helps us to </a:t>
            </a:r>
            <a:r>
              <a:rPr lang="en" sz="1700">
                <a:solidFill>
                  <a:srgbClr val="0000FF"/>
                </a:solidFill>
              </a:rPr>
              <a:t>identify possible suspects</a:t>
            </a:r>
            <a:r>
              <a:rPr lang="en" sz="1700"/>
              <a:t>  and provide </a:t>
            </a:r>
            <a:r>
              <a:rPr lang="en" sz="1700">
                <a:solidFill>
                  <a:schemeClr val="dk1"/>
                </a:solidFill>
                <a:highlight>
                  <a:srgbClr val="FFFFFF"/>
                </a:highlight>
              </a:rPr>
              <a:t>surveillance </a:t>
            </a:r>
            <a:r>
              <a:rPr lang="en" sz="1700"/>
              <a:t>data of the time of</a:t>
            </a:r>
            <a:r>
              <a:rPr b="1" i="1" lang="en" sz="1700"/>
              <a:t> </a:t>
            </a:r>
            <a:r>
              <a:rPr lang="en" sz="1700"/>
              <a:t>data breaches that happen .</a:t>
            </a:r>
            <a:endParaRPr sz="1700"/>
          </a:p>
          <a:p>
            <a:pPr indent="0" lvl="0" marL="457200" rtl="0" algn="just">
              <a:lnSpc>
                <a:spcPct val="100000"/>
              </a:lnSpc>
              <a:spcBef>
                <a:spcPts val="0"/>
              </a:spcBef>
              <a:spcAft>
                <a:spcPts val="0"/>
              </a:spcAft>
              <a:buNone/>
            </a:pPr>
            <a:r>
              <a:t/>
            </a:r>
            <a:endParaRPr sz="1700"/>
          </a:p>
          <a:p>
            <a:pPr indent="-336550" lvl="0" marL="457200" rtl="0" algn="just">
              <a:lnSpc>
                <a:spcPct val="115000"/>
              </a:lnSpc>
              <a:spcBef>
                <a:spcPts val="1200"/>
              </a:spcBef>
              <a:spcAft>
                <a:spcPts val="0"/>
              </a:spcAft>
              <a:buSzPts val="1700"/>
              <a:buChar char="●"/>
            </a:pPr>
            <a:r>
              <a:rPr lang="en" sz="1700"/>
              <a:t>Our tool uses </a:t>
            </a:r>
            <a:r>
              <a:rPr lang="en" sz="1700">
                <a:solidFill>
                  <a:srgbClr val="0000FF"/>
                </a:solidFill>
              </a:rPr>
              <a:t>complex encryption algorithm</a:t>
            </a:r>
            <a:r>
              <a:rPr lang="en" sz="1700"/>
              <a:t> to encrypt sensitive data which is difficult to get decrypted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25" name="Google Shape;325;p42"/>
          <p:cNvSpPr txBox="1"/>
          <p:nvPr/>
        </p:nvSpPr>
        <p:spPr>
          <a:xfrm flipH="1">
            <a:off x="1804175" y="990500"/>
            <a:ext cx="6141000" cy="307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Font typeface="Roboto"/>
              <a:buChar char="➔"/>
            </a:pPr>
            <a:r>
              <a:rPr lang="en">
                <a:solidFill>
                  <a:srgbClr val="0000FF"/>
                </a:solidFill>
                <a:latin typeface="Roboto"/>
                <a:ea typeface="Roboto"/>
                <a:cs typeface="Roboto"/>
                <a:sym typeface="Roboto"/>
              </a:rPr>
              <a:t>PASSWORD:</a:t>
            </a:r>
            <a:endParaRPr>
              <a:solidFill>
                <a:srgbClr val="0000FF"/>
              </a:solidFill>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We will be generating a random password to the user so that there is no pattern in the sequence of generation.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rgbClr val="0000FF"/>
              </a:buClr>
              <a:buSzPts val="1400"/>
              <a:buFont typeface="Roboto"/>
              <a:buChar char="➔"/>
            </a:pPr>
            <a:r>
              <a:rPr lang="en">
                <a:solidFill>
                  <a:srgbClr val="0000FF"/>
                </a:solidFill>
                <a:latin typeface="Roboto"/>
                <a:ea typeface="Roboto"/>
                <a:cs typeface="Roboto"/>
                <a:sym typeface="Roboto"/>
              </a:rPr>
              <a:t>DATABASE :</a:t>
            </a:r>
            <a:endParaRPr>
              <a:solidFill>
                <a:srgbClr val="0000FF"/>
              </a:solidFill>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We are planning to save on a real time database: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file of user to be protected (the file will be kept confidential).</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password provided to user.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logs recorded by our C++ program.</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picture clicked on logging in.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ctrTitle"/>
          </p:nvPr>
        </p:nvSpPr>
        <p:spPr>
          <a:xfrm>
            <a:off x="1028475" y="2345350"/>
            <a:ext cx="5220000" cy="1159800"/>
          </a:xfrm>
          <a:prstGeom prst="rect">
            <a:avLst/>
          </a:prstGeom>
          <a:effectLst>
            <a:outerShdw blurRad="57150" rotWithShape="0" algn="bl" dir="6120000" dist="123825">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i="1" lang="en" sz="5500">
                <a:latin typeface="Pacifico"/>
                <a:ea typeface="Pacifico"/>
                <a:cs typeface="Pacifico"/>
                <a:sym typeface="Pacifico"/>
              </a:rPr>
              <a:t>References</a:t>
            </a:r>
            <a:endParaRPr i="1" sz="5500">
              <a:latin typeface="Pacifico"/>
              <a:ea typeface="Pacifico"/>
              <a:cs typeface="Pacifico"/>
              <a:sym typeface="Pacifico"/>
            </a:endParaRPr>
          </a:p>
        </p:txBody>
      </p:sp>
      <p:sp>
        <p:nvSpPr>
          <p:cNvPr id="331" name="Google Shape;331;p43"/>
          <p:cNvSpPr txBox="1"/>
          <p:nvPr>
            <p:ph idx="1" type="subTitle"/>
          </p:nvPr>
        </p:nvSpPr>
        <p:spPr>
          <a:xfrm>
            <a:off x="1028475" y="3449650"/>
            <a:ext cx="52200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337" name="Google Shape;337;p44"/>
          <p:cNvPicPr preferRelativeResize="0"/>
          <p:nvPr/>
        </p:nvPicPr>
        <p:blipFill>
          <a:blip r:embed="rId3">
            <a:alphaModFix/>
          </a:blip>
          <a:stretch>
            <a:fillRect/>
          </a:stretch>
        </p:blipFill>
        <p:spPr>
          <a:xfrm>
            <a:off x="5872725" y="1149050"/>
            <a:ext cx="2877474" cy="1192775"/>
          </a:xfrm>
          <a:prstGeom prst="rect">
            <a:avLst/>
          </a:prstGeom>
          <a:noFill/>
          <a:ln cap="flat" cmpd="sng" w="9525">
            <a:solidFill>
              <a:srgbClr val="0000FF"/>
            </a:solidFill>
            <a:prstDash val="solid"/>
            <a:round/>
            <a:headEnd len="sm" w="sm" type="none"/>
            <a:tailEnd len="sm" w="sm" type="none"/>
          </a:ln>
        </p:spPr>
      </p:pic>
      <p:pic>
        <p:nvPicPr>
          <p:cNvPr id="338" name="Google Shape;338;p44"/>
          <p:cNvPicPr preferRelativeResize="0"/>
          <p:nvPr/>
        </p:nvPicPr>
        <p:blipFill>
          <a:blip r:embed="rId4">
            <a:alphaModFix/>
          </a:blip>
          <a:stretch>
            <a:fillRect/>
          </a:stretch>
        </p:blipFill>
        <p:spPr>
          <a:xfrm>
            <a:off x="3634275" y="1149050"/>
            <a:ext cx="1424325" cy="1303275"/>
          </a:xfrm>
          <a:prstGeom prst="rect">
            <a:avLst/>
          </a:prstGeom>
          <a:noFill/>
          <a:ln cap="flat" cmpd="sng" w="9525">
            <a:solidFill>
              <a:srgbClr val="0000FF"/>
            </a:solidFill>
            <a:prstDash val="solid"/>
            <a:round/>
            <a:headEnd len="sm" w="sm" type="none"/>
            <a:tailEnd len="sm" w="sm" type="none"/>
          </a:ln>
        </p:spPr>
      </p:pic>
      <p:pic>
        <p:nvPicPr>
          <p:cNvPr id="339" name="Google Shape;339;p44"/>
          <p:cNvPicPr preferRelativeResize="0"/>
          <p:nvPr/>
        </p:nvPicPr>
        <p:blipFill>
          <a:blip r:embed="rId5">
            <a:alphaModFix/>
          </a:blip>
          <a:stretch>
            <a:fillRect/>
          </a:stretch>
        </p:blipFill>
        <p:spPr>
          <a:xfrm>
            <a:off x="1256625" y="1149050"/>
            <a:ext cx="1269150" cy="1269150"/>
          </a:xfrm>
          <a:prstGeom prst="rect">
            <a:avLst/>
          </a:prstGeom>
          <a:noFill/>
          <a:ln cap="flat" cmpd="sng" w="9525">
            <a:solidFill>
              <a:srgbClr val="0000FF"/>
            </a:solidFill>
            <a:prstDash val="solid"/>
            <a:round/>
            <a:headEnd len="sm" w="sm" type="none"/>
            <a:tailEnd len="sm" w="sm" type="none"/>
          </a:ln>
        </p:spPr>
      </p:pic>
      <p:pic>
        <p:nvPicPr>
          <p:cNvPr id="340" name="Google Shape;340;p44"/>
          <p:cNvPicPr preferRelativeResize="0"/>
          <p:nvPr/>
        </p:nvPicPr>
        <p:blipFill>
          <a:blip r:embed="rId6">
            <a:alphaModFix/>
          </a:blip>
          <a:stretch>
            <a:fillRect/>
          </a:stretch>
        </p:blipFill>
        <p:spPr>
          <a:xfrm>
            <a:off x="6625050" y="2883225"/>
            <a:ext cx="1617275" cy="1617275"/>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344" name="Shape 344"/>
        <p:cNvGrpSpPr/>
        <p:nvPr/>
      </p:nvGrpSpPr>
      <p:grpSpPr>
        <a:xfrm>
          <a:off x="0" y="0"/>
          <a:ext cx="0" cy="0"/>
          <a:chOff x="0" y="0"/>
          <a:chExt cx="0" cy="0"/>
        </a:xfrm>
      </p:grpSpPr>
      <p:sp>
        <p:nvSpPr>
          <p:cNvPr id="345" name="Google Shape;345;p45"/>
          <p:cNvSpPr txBox="1"/>
          <p:nvPr/>
        </p:nvSpPr>
        <p:spPr>
          <a:xfrm>
            <a:off x="1117850" y="1337175"/>
            <a:ext cx="6289800" cy="13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0">
                <a:latin typeface="Pacifico"/>
                <a:ea typeface="Pacifico"/>
                <a:cs typeface="Pacifico"/>
                <a:sym typeface="Pacifico"/>
              </a:rPr>
              <a:t>ThankYou😊</a:t>
            </a:r>
            <a:endParaRPr sz="7500">
              <a:latin typeface="Pacifico"/>
              <a:ea typeface="Pacifico"/>
              <a:cs typeface="Pacifico"/>
              <a:sym typeface="Pacifico"/>
            </a:endParaRPr>
          </a:p>
        </p:txBody>
      </p:sp>
      <p:sp>
        <p:nvSpPr>
          <p:cNvPr id="346" name="Google Shape;346;p45"/>
          <p:cNvSpPr txBox="1"/>
          <p:nvPr/>
        </p:nvSpPr>
        <p:spPr>
          <a:xfrm>
            <a:off x="877300" y="3240325"/>
            <a:ext cx="3792300" cy="13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Caveat"/>
                <a:ea typeface="Caveat"/>
                <a:cs typeface="Caveat"/>
                <a:sym typeface="Caveat"/>
              </a:rPr>
              <a:t> Group Cyber07</a:t>
            </a:r>
            <a:endParaRPr b="1" sz="2000">
              <a:latin typeface="Caveat"/>
              <a:ea typeface="Caveat"/>
              <a:cs typeface="Caveat"/>
              <a:sym typeface="Caveat"/>
            </a:endParaRPr>
          </a:p>
          <a:p>
            <a:pPr indent="0" lvl="0" marL="0" rtl="0" algn="l">
              <a:spcBef>
                <a:spcPts val="0"/>
              </a:spcBef>
              <a:spcAft>
                <a:spcPts val="0"/>
              </a:spcAft>
              <a:buNone/>
            </a:pPr>
            <a:r>
              <a:rPr b="1" lang="en" sz="1700">
                <a:latin typeface="Caveat"/>
                <a:ea typeface="Caveat"/>
                <a:cs typeface="Caveat"/>
                <a:sym typeface="Caveat"/>
              </a:rPr>
              <a:t>Vipul Jaiswal - 19BCY10016</a:t>
            </a:r>
            <a:endParaRPr b="1" sz="1700">
              <a:latin typeface="Caveat"/>
              <a:ea typeface="Caveat"/>
              <a:cs typeface="Caveat"/>
              <a:sym typeface="Caveat"/>
            </a:endParaRPr>
          </a:p>
          <a:p>
            <a:pPr indent="0" lvl="0" marL="0" rtl="0" algn="l">
              <a:spcBef>
                <a:spcPts val="0"/>
              </a:spcBef>
              <a:spcAft>
                <a:spcPts val="0"/>
              </a:spcAft>
              <a:buNone/>
            </a:pPr>
            <a:r>
              <a:rPr b="1" lang="en" sz="1700">
                <a:latin typeface="Caveat"/>
                <a:ea typeface="Caveat"/>
                <a:cs typeface="Caveat"/>
                <a:sym typeface="Caveat"/>
              </a:rPr>
              <a:t>Adnan Khan - 19BCY10051</a:t>
            </a:r>
            <a:endParaRPr b="1" sz="1700">
              <a:latin typeface="Caveat"/>
              <a:ea typeface="Caveat"/>
              <a:cs typeface="Caveat"/>
              <a:sym typeface="Caveat"/>
            </a:endParaRPr>
          </a:p>
          <a:p>
            <a:pPr indent="0" lvl="0" marL="0" rtl="0" algn="l">
              <a:spcBef>
                <a:spcPts val="0"/>
              </a:spcBef>
              <a:spcAft>
                <a:spcPts val="0"/>
              </a:spcAft>
              <a:buNone/>
            </a:pPr>
            <a:r>
              <a:rPr b="1" lang="en" sz="1700">
                <a:latin typeface="Caveat"/>
                <a:ea typeface="Caveat"/>
                <a:cs typeface="Caveat"/>
                <a:sym typeface="Caveat"/>
              </a:rPr>
              <a:t>Saloni Gupta - 19BCY10007</a:t>
            </a:r>
            <a:endParaRPr b="1" sz="1700">
              <a:latin typeface="Caveat"/>
              <a:ea typeface="Caveat"/>
              <a:cs typeface="Caveat"/>
              <a:sym typeface="Caveat"/>
            </a:endParaRPr>
          </a:p>
          <a:p>
            <a:pPr indent="0" lvl="0" marL="0" rtl="0" algn="l">
              <a:spcBef>
                <a:spcPts val="0"/>
              </a:spcBef>
              <a:spcAft>
                <a:spcPts val="0"/>
              </a:spcAft>
              <a:buNone/>
            </a:pPr>
            <a:r>
              <a:rPr b="1" lang="en" sz="1700">
                <a:latin typeface="Caveat"/>
                <a:ea typeface="Caveat"/>
                <a:cs typeface="Caveat"/>
                <a:sym typeface="Caveat"/>
              </a:rPr>
              <a:t>Priya Sharma - 19BCY10077</a:t>
            </a:r>
            <a:endParaRPr b="1" sz="17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idx="4294967295" type="ctrTitle"/>
          </p:nvPr>
        </p:nvSpPr>
        <p:spPr>
          <a:xfrm>
            <a:off x="1028475" y="2578825"/>
            <a:ext cx="5220000" cy="1159800"/>
          </a:xfrm>
          <a:prstGeom prst="rect">
            <a:avLst/>
          </a:prstGeom>
          <a:effectLst>
            <a:outerShdw blurRad="57150" rotWithShape="0" algn="bl" dir="6120000" dist="2095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n" sz="5300">
                <a:solidFill>
                  <a:schemeClr val="accent1"/>
                </a:solidFill>
                <a:latin typeface="Pacifico"/>
                <a:ea typeface="Pacifico"/>
                <a:cs typeface="Pacifico"/>
                <a:sym typeface="Pacifico"/>
              </a:rPr>
              <a:t>Introduction</a:t>
            </a:r>
            <a:endParaRPr i="1" sz="5300">
              <a:solidFill>
                <a:schemeClr val="accent1"/>
              </a:solidFill>
              <a:latin typeface="Pacifico"/>
              <a:ea typeface="Pacifico"/>
              <a:cs typeface="Pacifico"/>
              <a:sym typeface="Pacifico"/>
            </a:endParaRPr>
          </a:p>
        </p:txBody>
      </p:sp>
      <p:sp>
        <p:nvSpPr>
          <p:cNvPr id="127" name="Google Shape;127;p1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33" name="Google Shape;133;p17"/>
          <p:cNvSpPr txBox="1"/>
          <p:nvPr/>
        </p:nvSpPr>
        <p:spPr>
          <a:xfrm>
            <a:off x="663025" y="793625"/>
            <a:ext cx="7610100" cy="32511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More and more data records are being lost and stolen everyday. As breaches continue to plague in organization and the impact to individual increase,the need to protect such breaches has increased. </a:t>
            </a:r>
            <a:endParaRPr sz="1800"/>
          </a:p>
          <a:p>
            <a:pPr indent="0" lvl="0" marL="457200" rtl="0" algn="just">
              <a:spcBef>
                <a:spcPts val="0"/>
              </a:spcBef>
              <a:spcAft>
                <a:spcPts val="0"/>
              </a:spcAft>
              <a:buNone/>
            </a:pPr>
            <a:r>
              <a:t/>
            </a:r>
            <a:endParaRPr sz="1800">
              <a:highlight>
                <a:srgbClr val="FFFFFF"/>
              </a:highlight>
            </a:endParaRPr>
          </a:p>
          <a:p>
            <a:pPr indent="-342900" lvl="0" marL="457200" rtl="0" algn="just">
              <a:spcBef>
                <a:spcPts val="0"/>
              </a:spcBef>
              <a:spcAft>
                <a:spcPts val="0"/>
              </a:spcAft>
              <a:buSzPts val="1800"/>
              <a:buChar char="●"/>
            </a:pPr>
            <a:r>
              <a:rPr lang="en" sz="1800">
                <a:highlight>
                  <a:srgbClr val="FFFFFF"/>
                </a:highlight>
              </a:rPr>
              <a:t>if</a:t>
            </a:r>
            <a:r>
              <a:rPr lang="en" sz="1800">
                <a:highlight>
                  <a:srgbClr val="FFFFFF"/>
                </a:highlight>
              </a:rPr>
              <a:t> we work on our project we need to work with files that contain </a:t>
            </a:r>
            <a:r>
              <a:rPr lang="en" sz="1800">
                <a:solidFill>
                  <a:srgbClr val="0000FF"/>
                </a:solidFill>
                <a:highlight>
                  <a:srgbClr val="FFFFFF"/>
                </a:highlight>
              </a:rPr>
              <a:t>privileged information</a:t>
            </a:r>
            <a:r>
              <a:rPr lang="en" sz="1800">
                <a:highlight>
                  <a:srgbClr val="FFFFFF"/>
                </a:highlight>
              </a:rPr>
              <a:t> which is stored in our computer disk and the best way to secure those files is by using encryption tools.</a:t>
            </a:r>
            <a:r>
              <a:rPr lang="en" sz="1800"/>
              <a:t> </a:t>
            </a:r>
            <a:endParaRPr sz="1800"/>
          </a:p>
          <a:p>
            <a:pPr indent="0" lvl="0" marL="91440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Thus need of encryption tools have become very important in today’s world .</a:t>
            </a:r>
            <a:endParaRPr sz="1800"/>
          </a:p>
          <a:p>
            <a:pPr indent="0" lvl="0" marL="914400" rtl="0" algn="just">
              <a:spcBef>
                <a:spcPts val="0"/>
              </a:spcBef>
              <a:spcAft>
                <a:spcPts val="0"/>
              </a:spcAft>
              <a:buNone/>
            </a:pPr>
            <a:r>
              <a:t/>
            </a:r>
            <a:endParaRPr sz="1800"/>
          </a:p>
          <a:p>
            <a:pPr indent="-342900" lvl="0" marL="457200" rtl="0" algn="just">
              <a:spcBef>
                <a:spcPts val="0"/>
              </a:spcBef>
              <a:spcAft>
                <a:spcPts val="0"/>
              </a:spcAft>
              <a:buClr>
                <a:srgbClr val="0D0D0D"/>
              </a:buClr>
              <a:buSzPts val="1800"/>
              <a:buChar char="●"/>
            </a:pPr>
            <a:r>
              <a:rPr lang="en" sz="1800">
                <a:solidFill>
                  <a:srgbClr val="0D0D0D"/>
                </a:solidFill>
              </a:rPr>
              <a:t>Therefore, the aim of this work is to provide tools that </a:t>
            </a:r>
            <a:r>
              <a:rPr lang="en" sz="1800">
                <a:solidFill>
                  <a:srgbClr val="0000FF"/>
                </a:solidFill>
              </a:rPr>
              <a:t>safeguard firm’s integrity.</a:t>
            </a:r>
            <a:endParaRPr sz="18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ctrTitle"/>
          </p:nvPr>
        </p:nvSpPr>
        <p:spPr>
          <a:xfrm>
            <a:off x="1028475" y="2345350"/>
            <a:ext cx="5220000" cy="1159800"/>
          </a:xfrm>
          <a:prstGeom prst="rect">
            <a:avLst/>
          </a:prstGeom>
          <a:effectLst>
            <a:outerShdw blurRad="57150" rotWithShape="0" algn="bl" dir="5400000" dist="1143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i="1" lang="en">
                <a:latin typeface="Pacifico"/>
                <a:ea typeface="Pacifico"/>
                <a:cs typeface="Pacifico"/>
                <a:sym typeface="Pacifico"/>
              </a:rPr>
              <a:t>Literature Review</a:t>
            </a:r>
            <a:endParaRPr i="1">
              <a:latin typeface="Pacifico"/>
              <a:ea typeface="Pacifico"/>
              <a:cs typeface="Pacifico"/>
              <a:sym typeface="Pacif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2" name="Shape 142"/>
        <p:cNvGrpSpPr/>
        <p:nvPr/>
      </p:nvGrpSpPr>
      <p:grpSpPr>
        <a:xfrm>
          <a:off x="0" y="0"/>
          <a:ext cx="0" cy="0"/>
          <a:chOff x="0" y="0"/>
          <a:chExt cx="0" cy="0"/>
        </a:xfrm>
      </p:grpSpPr>
      <p:sp>
        <p:nvSpPr>
          <p:cNvPr id="143" name="Google Shape;143;p1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44" name="Google Shape;144;p19"/>
          <p:cNvSpPr txBox="1"/>
          <p:nvPr/>
        </p:nvSpPr>
        <p:spPr>
          <a:xfrm>
            <a:off x="210975" y="983425"/>
            <a:ext cx="9013200" cy="3654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Advantages of Project</a:t>
            </a:r>
            <a:endParaRPr b="1" sz="1700"/>
          </a:p>
          <a:p>
            <a:pPr indent="-336550" lvl="0" marL="457200" rtl="0" algn="l">
              <a:lnSpc>
                <a:spcPct val="115000"/>
              </a:lnSpc>
              <a:spcBef>
                <a:spcPts val="0"/>
              </a:spcBef>
              <a:spcAft>
                <a:spcPts val="0"/>
              </a:spcAft>
              <a:buSzPts val="1700"/>
              <a:buAutoNum type="arabicPeriod"/>
            </a:pPr>
            <a:r>
              <a:rPr lang="en" sz="1700">
                <a:solidFill>
                  <a:srgbClr val="0000FF"/>
                </a:solidFill>
              </a:rPr>
              <a:t>No severe inherent vulnerabilities</a:t>
            </a:r>
            <a:r>
              <a:rPr lang="en" sz="1700">
                <a:solidFill>
                  <a:srgbClr val="FF9900"/>
                </a:solidFill>
              </a:rPr>
              <a:t> </a:t>
            </a:r>
            <a:r>
              <a:rPr lang="en" sz="1700"/>
              <a:t>have been found in our encryption algorithm.</a:t>
            </a:r>
            <a:endParaRPr sz="1700"/>
          </a:p>
          <a:p>
            <a:pPr indent="-336550" lvl="0" marL="457200" rtl="0" algn="l">
              <a:lnSpc>
                <a:spcPct val="115000"/>
              </a:lnSpc>
              <a:spcBef>
                <a:spcPts val="0"/>
              </a:spcBef>
              <a:spcAft>
                <a:spcPts val="0"/>
              </a:spcAft>
              <a:buSzPts val="1700"/>
              <a:buAutoNum type="arabicPeriod"/>
            </a:pPr>
            <a:r>
              <a:rPr lang="en" sz="1700">
                <a:solidFill>
                  <a:srgbClr val="121212"/>
                </a:solidFill>
              </a:rPr>
              <a:t>Provide </a:t>
            </a:r>
            <a:r>
              <a:rPr lang="en" sz="1700">
                <a:solidFill>
                  <a:srgbClr val="0000FF"/>
                </a:solidFill>
              </a:rPr>
              <a:t>enough evidence</a:t>
            </a:r>
            <a:r>
              <a:rPr lang="en" sz="1700">
                <a:solidFill>
                  <a:srgbClr val="FF9900"/>
                </a:solidFill>
              </a:rPr>
              <a:t> </a:t>
            </a:r>
            <a:r>
              <a:rPr lang="en" sz="1700">
                <a:solidFill>
                  <a:srgbClr val="121212"/>
                </a:solidFill>
              </a:rPr>
              <a:t>to investigators to find the person who tried to open sensitive data.</a:t>
            </a:r>
            <a:endParaRPr sz="1700">
              <a:solidFill>
                <a:srgbClr val="121212"/>
              </a:solidFill>
            </a:endParaRPr>
          </a:p>
          <a:p>
            <a:pPr indent="-336550" lvl="0" marL="457200" rtl="0" algn="l">
              <a:lnSpc>
                <a:spcPct val="115000"/>
              </a:lnSpc>
              <a:spcBef>
                <a:spcPts val="0"/>
              </a:spcBef>
              <a:spcAft>
                <a:spcPts val="0"/>
              </a:spcAft>
              <a:buClr>
                <a:srgbClr val="0000FF"/>
              </a:buClr>
              <a:buSzPts val="1700"/>
              <a:buAutoNum type="arabicPeriod"/>
            </a:pPr>
            <a:r>
              <a:rPr lang="en" sz="1700">
                <a:solidFill>
                  <a:srgbClr val="0000FF"/>
                </a:solidFill>
              </a:rPr>
              <a:t>Implementation is fast.</a:t>
            </a:r>
            <a:endParaRPr sz="1700">
              <a:solidFill>
                <a:srgbClr val="0000FF"/>
              </a:solidFill>
            </a:endParaRPr>
          </a:p>
          <a:p>
            <a:pPr indent="0" lvl="0" marL="457200" rtl="0" algn="l">
              <a:lnSpc>
                <a:spcPct val="115000"/>
              </a:lnSpc>
              <a:spcBef>
                <a:spcPts val="0"/>
              </a:spcBef>
              <a:spcAft>
                <a:spcPts val="0"/>
              </a:spcAft>
              <a:buNone/>
            </a:pPr>
            <a:r>
              <a:t/>
            </a:r>
            <a:endParaRPr b="1" sz="1700">
              <a:solidFill>
                <a:srgbClr val="FF0000"/>
              </a:solidFill>
            </a:endParaRPr>
          </a:p>
          <a:p>
            <a:pPr indent="-336550" lvl="0" marL="457200" rtl="0" algn="l">
              <a:lnSpc>
                <a:spcPct val="115000"/>
              </a:lnSpc>
              <a:spcBef>
                <a:spcPts val="0"/>
              </a:spcBef>
              <a:spcAft>
                <a:spcPts val="0"/>
              </a:spcAft>
              <a:buSzPts val="1700"/>
              <a:buChar char="➔"/>
            </a:pPr>
            <a:r>
              <a:rPr b="1" lang="en" sz="1700"/>
              <a:t>Disadvantages of Project</a:t>
            </a:r>
            <a:endParaRPr b="1" sz="1700"/>
          </a:p>
          <a:p>
            <a:pPr indent="-336550" lvl="0" marL="457200" rtl="0" algn="l">
              <a:lnSpc>
                <a:spcPct val="115000"/>
              </a:lnSpc>
              <a:spcBef>
                <a:spcPts val="0"/>
              </a:spcBef>
              <a:spcAft>
                <a:spcPts val="0"/>
              </a:spcAft>
              <a:buClr>
                <a:srgbClr val="121212"/>
              </a:buClr>
              <a:buSzPts val="1700"/>
              <a:buAutoNum type="arabicPeriod"/>
            </a:pPr>
            <a:r>
              <a:rPr lang="en" sz="1700">
                <a:solidFill>
                  <a:srgbClr val="0000FF"/>
                </a:solidFill>
              </a:rPr>
              <a:t>Forgetting Passwords</a:t>
            </a:r>
            <a:r>
              <a:rPr lang="en" sz="1700">
                <a:solidFill>
                  <a:srgbClr val="121212"/>
                </a:solidFill>
              </a:rPr>
              <a:t> may lead to lost data.</a:t>
            </a:r>
            <a:endParaRPr sz="1700">
              <a:solidFill>
                <a:srgbClr val="121212"/>
              </a:solidFill>
            </a:endParaRPr>
          </a:p>
          <a:p>
            <a:pPr indent="-336550" lvl="0" marL="457200" rtl="0" algn="l">
              <a:lnSpc>
                <a:spcPct val="115000"/>
              </a:lnSpc>
              <a:spcBef>
                <a:spcPts val="0"/>
              </a:spcBef>
              <a:spcAft>
                <a:spcPts val="0"/>
              </a:spcAft>
              <a:buClr>
                <a:srgbClr val="121212"/>
              </a:buClr>
              <a:buSzPts val="1700"/>
              <a:buAutoNum type="arabicPeriod"/>
            </a:pPr>
            <a:r>
              <a:rPr lang="en" sz="1700"/>
              <a:t>RSA algorithm restrict us in many ways like it makes it </a:t>
            </a:r>
            <a:r>
              <a:rPr lang="en" sz="1700">
                <a:solidFill>
                  <a:srgbClr val="0000FF"/>
                </a:solidFill>
              </a:rPr>
              <a:t>difficult to add different features</a:t>
            </a:r>
            <a:r>
              <a:rPr lang="en" sz="1700"/>
              <a:t> to the algorithm to make a full fledge tool.</a:t>
            </a:r>
            <a:endParaRPr sz="1700"/>
          </a:p>
          <a:p>
            <a:pPr indent="-336550" lvl="0" marL="457200" rtl="0" algn="l">
              <a:lnSpc>
                <a:spcPct val="115000"/>
              </a:lnSpc>
              <a:spcBef>
                <a:spcPts val="0"/>
              </a:spcBef>
              <a:spcAft>
                <a:spcPts val="0"/>
              </a:spcAft>
              <a:buClr>
                <a:srgbClr val="0000FF"/>
              </a:buClr>
              <a:buSzPts val="1700"/>
              <a:buAutoNum type="arabicPeriod"/>
            </a:pPr>
            <a:r>
              <a:rPr lang="en" sz="1700">
                <a:solidFill>
                  <a:srgbClr val="0000FF"/>
                </a:solidFill>
              </a:rPr>
              <a:t>A</a:t>
            </a:r>
            <a:r>
              <a:rPr lang="en" sz="1700">
                <a:solidFill>
                  <a:srgbClr val="0000FF"/>
                </a:solidFill>
              </a:rPr>
              <a:t>dding features was making the algorithm v</a:t>
            </a:r>
            <a:r>
              <a:rPr lang="en" sz="1700">
                <a:solidFill>
                  <a:srgbClr val="0000FF"/>
                </a:solidFill>
              </a:rPr>
              <a:t>ulnerable.</a:t>
            </a:r>
            <a:endParaRPr sz="1700">
              <a:solidFill>
                <a:srgbClr val="0000FF"/>
              </a:solidFill>
            </a:endParaRPr>
          </a:p>
          <a:p>
            <a:pPr indent="0" lvl="0" marL="0" rtl="0" algn="l">
              <a:lnSpc>
                <a:spcPct val="115000"/>
              </a:lnSpc>
              <a:spcBef>
                <a:spcPts val="0"/>
              </a:spcBef>
              <a:spcAft>
                <a:spcPts val="0"/>
              </a:spcAft>
              <a:buNone/>
            </a:pPr>
            <a:r>
              <a:t/>
            </a:r>
            <a:endParaRPr b="1" sz="17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50" name="Google Shape;150;p20"/>
          <p:cNvSpPr txBox="1"/>
          <p:nvPr/>
        </p:nvSpPr>
        <p:spPr>
          <a:xfrm>
            <a:off x="1315950" y="1190550"/>
            <a:ext cx="6770700" cy="3527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AutoNum type="arabicPeriod"/>
            </a:pPr>
            <a:r>
              <a:rPr lang="en" sz="1700"/>
              <a:t>While making this tool </a:t>
            </a:r>
            <a:r>
              <a:rPr lang="en" sz="1700">
                <a:solidFill>
                  <a:srgbClr val="0000FF"/>
                </a:solidFill>
              </a:rPr>
              <a:t>implementation speed increased</a:t>
            </a:r>
            <a:r>
              <a:rPr lang="en" sz="1700"/>
              <a:t> rapidly because of adding different features to it thus we identified features which were taking too much time to implement. We, either removed them or tried to make them more efficient .</a:t>
            </a:r>
            <a:endParaRPr sz="1700"/>
          </a:p>
          <a:p>
            <a:pPr indent="0" lvl="0" marL="45720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SzPts val="1700"/>
              <a:buAutoNum type="arabicPeriod"/>
            </a:pPr>
            <a:r>
              <a:rPr lang="en" sz="1700"/>
              <a:t>Being a multifunctional tool  it is </a:t>
            </a:r>
            <a:r>
              <a:rPr lang="en" sz="1700">
                <a:solidFill>
                  <a:srgbClr val="0000FF"/>
                </a:solidFill>
              </a:rPr>
              <a:t>difficult to make the whole tool in one go </a:t>
            </a:r>
            <a:r>
              <a:rPr lang="en" sz="1700"/>
              <a:t>thus we divided the whole project in sub projects and then integrate it at the last.</a:t>
            </a:r>
            <a:endParaRPr sz="1700"/>
          </a:p>
          <a:p>
            <a:pPr indent="0" lvl="0" marL="45720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SzPts val="1700"/>
              <a:buAutoNum type="arabicPeriod"/>
            </a:pPr>
            <a:r>
              <a:rPr lang="en" sz="1700">
                <a:solidFill>
                  <a:srgbClr val="0000FF"/>
                </a:solidFill>
              </a:rPr>
              <a:t>Finding bugs</a:t>
            </a:r>
            <a:r>
              <a:rPr lang="en" sz="1700"/>
              <a:t> in the code was a challenging task , we made many mistakes to give proper input to the program so that it can run .</a:t>
            </a:r>
            <a:endParaRPr/>
          </a:p>
        </p:txBody>
      </p:sp>
      <p:sp>
        <p:nvSpPr>
          <p:cNvPr id="151" name="Google Shape;151;p20"/>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FFF2CC"/>
                </a:solidFill>
                <a:latin typeface="Arial"/>
                <a:ea typeface="Arial"/>
                <a:cs typeface="Arial"/>
                <a:sym typeface="Arial"/>
              </a:rPr>
              <a:t>DIFFICULTIES and MITIGATION 🥴</a:t>
            </a:r>
            <a:endParaRPr sz="3000">
              <a:solidFill>
                <a:srgbClr val="FFF2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55" name="Shape 155"/>
        <p:cNvGrpSpPr/>
        <p:nvPr/>
      </p:nvGrpSpPr>
      <p:grpSpPr>
        <a:xfrm>
          <a:off x="0" y="0"/>
          <a:ext cx="0" cy="0"/>
          <a:chOff x="0" y="0"/>
          <a:chExt cx="0" cy="0"/>
        </a:xfrm>
      </p:grpSpPr>
      <p:sp>
        <p:nvSpPr>
          <p:cNvPr id="156" name="Google Shape;156;p2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 Used</a:t>
            </a:r>
            <a:endParaRPr/>
          </a:p>
        </p:txBody>
      </p:sp>
      <p:sp>
        <p:nvSpPr>
          <p:cNvPr id="157" name="Google Shape;157;p2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58" name="Google Shape;158;p21"/>
          <p:cNvPicPr preferRelativeResize="0"/>
          <p:nvPr/>
        </p:nvPicPr>
        <p:blipFill>
          <a:blip r:embed="rId3">
            <a:alphaModFix/>
          </a:blip>
          <a:stretch>
            <a:fillRect/>
          </a:stretch>
        </p:blipFill>
        <p:spPr>
          <a:xfrm>
            <a:off x="416950" y="1663716"/>
            <a:ext cx="2446550" cy="1642684"/>
          </a:xfrm>
          <a:prstGeom prst="rect">
            <a:avLst/>
          </a:prstGeom>
          <a:noFill/>
          <a:ln>
            <a:noFill/>
          </a:ln>
        </p:spPr>
      </p:pic>
      <p:pic>
        <p:nvPicPr>
          <p:cNvPr id="159" name="Google Shape;159;p21"/>
          <p:cNvPicPr preferRelativeResize="0"/>
          <p:nvPr/>
        </p:nvPicPr>
        <p:blipFill>
          <a:blip r:embed="rId4">
            <a:alphaModFix/>
          </a:blip>
          <a:stretch>
            <a:fillRect/>
          </a:stretch>
        </p:blipFill>
        <p:spPr>
          <a:xfrm>
            <a:off x="3836237" y="1663727"/>
            <a:ext cx="1602900" cy="1602900"/>
          </a:xfrm>
          <a:prstGeom prst="rect">
            <a:avLst/>
          </a:prstGeom>
          <a:noFill/>
          <a:ln>
            <a:noFill/>
          </a:ln>
        </p:spPr>
      </p:pic>
      <p:pic>
        <p:nvPicPr>
          <p:cNvPr id="160" name="Google Shape;160;p21"/>
          <p:cNvPicPr preferRelativeResize="0"/>
          <p:nvPr/>
        </p:nvPicPr>
        <p:blipFill>
          <a:blip r:embed="rId5">
            <a:alphaModFix/>
          </a:blip>
          <a:stretch>
            <a:fillRect/>
          </a:stretch>
        </p:blipFill>
        <p:spPr>
          <a:xfrm>
            <a:off x="6256250" y="1457600"/>
            <a:ext cx="2383725" cy="1991700"/>
          </a:xfrm>
          <a:prstGeom prst="rect">
            <a:avLst/>
          </a:prstGeom>
          <a:noFill/>
          <a:ln>
            <a:noFill/>
          </a:ln>
        </p:spPr>
      </p:pic>
      <p:sp>
        <p:nvSpPr>
          <p:cNvPr id="161" name="Google Shape;161;p21"/>
          <p:cNvSpPr txBox="1"/>
          <p:nvPr/>
        </p:nvSpPr>
        <p:spPr>
          <a:xfrm>
            <a:off x="523625" y="3449300"/>
            <a:ext cx="22332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0000"/>
                </a:solidFill>
                <a:latin typeface="Roboto"/>
                <a:ea typeface="Roboto"/>
                <a:cs typeface="Roboto"/>
                <a:sym typeface="Roboto"/>
              </a:rPr>
              <a:t>Atom</a:t>
            </a:r>
            <a:endParaRPr sz="2400">
              <a:solidFill>
                <a:srgbClr val="FF0000"/>
              </a:solidFill>
              <a:latin typeface="Roboto"/>
              <a:ea typeface="Roboto"/>
              <a:cs typeface="Roboto"/>
              <a:sym typeface="Roboto"/>
            </a:endParaRPr>
          </a:p>
        </p:txBody>
      </p:sp>
      <p:sp>
        <p:nvSpPr>
          <p:cNvPr id="162" name="Google Shape;162;p21"/>
          <p:cNvSpPr txBox="1"/>
          <p:nvPr/>
        </p:nvSpPr>
        <p:spPr>
          <a:xfrm>
            <a:off x="3836225" y="3395450"/>
            <a:ext cx="16029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0000"/>
                </a:solidFill>
                <a:latin typeface="Roboto"/>
                <a:ea typeface="Roboto"/>
                <a:cs typeface="Roboto"/>
                <a:sym typeface="Roboto"/>
              </a:rPr>
              <a:t>Teletype</a:t>
            </a:r>
            <a:endParaRPr sz="2300">
              <a:solidFill>
                <a:srgbClr val="FF0000"/>
              </a:solidFill>
              <a:latin typeface="Roboto"/>
              <a:ea typeface="Roboto"/>
              <a:cs typeface="Roboto"/>
              <a:sym typeface="Roboto"/>
            </a:endParaRPr>
          </a:p>
        </p:txBody>
      </p:sp>
      <p:sp>
        <p:nvSpPr>
          <p:cNvPr id="163" name="Google Shape;163;p21"/>
          <p:cNvSpPr txBox="1"/>
          <p:nvPr/>
        </p:nvSpPr>
        <p:spPr>
          <a:xfrm>
            <a:off x="6418950" y="3395450"/>
            <a:ext cx="2132100" cy="4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0000"/>
                </a:solidFill>
                <a:latin typeface="Roboto"/>
                <a:ea typeface="Roboto"/>
                <a:cs typeface="Roboto"/>
                <a:sym typeface="Roboto"/>
              </a:rPr>
              <a:t>MinGW</a:t>
            </a:r>
            <a:endParaRPr sz="23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