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81" r:id="rId5"/>
    <p:sldId id="282" r:id="rId6"/>
    <p:sldId id="283" r:id="rId7"/>
    <p:sldId id="284" r:id="rId8"/>
    <p:sldId id="285"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581C9B3-55D6-4820-B4AD-7991B91F8CE7}" type="datetimeFigureOut">
              <a:rPr lang="en-IN" smtClean="0"/>
              <a:t>22-02-23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DB4319-945C-4E73-A3EC-F71139F7BB38}" type="slidenum">
              <a:rPr lang="en-IN" smtClean="0"/>
              <a:t>‹#›</a:t>
            </a:fld>
            <a:endParaRPr lang="en-IN"/>
          </a:p>
        </p:txBody>
      </p:sp>
    </p:spTree>
    <p:extLst>
      <p:ext uri="{BB962C8B-B14F-4D97-AF65-F5344CB8AC3E}">
        <p14:creationId xmlns:p14="http://schemas.microsoft.com/office/powerpoint/2010/main" val="1597381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581C9B3-55D6-4820-B4AD-7991B91F8CE7}" type="datetimeFigureOut">
              <a:rPr lang="en-IN" smtClean="0"/>
              <a:t>22-02-23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DB4319-945C-4E73-A3EC-F71139F7BB38}" type="slidenum">
              <a:rPr lang="en-IN" smtClean="0"/>
              <a:t>‹#›</a:t>
            </a:fld>
            <a:endParaRPr lang="en-IN"/>
          </a:p>
        </p:txBody>
      </p:sp>
    </p:spTree>
    <p:extLst>
      <p:ext uri="{BB962C8B-B14F-4D97-AF65-F5344CB8AC3E}">
        <p14:creationId xmlns:p14="http://schemas.microsoft.com/office/powerpoint/2010/main" val="4242652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581C9B3-55D6-4820-B4AD-7991B91F8CE7}" type="datetimeFigureOut">
              <a:rPr lang="en-IN" smtClean="0"/>
              <a:t>22-02-23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DB4319-945C-4E73-A3EC-F71139F7BB38}" type="slidenum">
              <a:rPr lang="en-IN" smtClean="0"/>
              <a:t>‹#›</a:t>
            </a:fld>
            <a:endParaRPr lang="en-IN"/>
          </a:p>
        </p:txBody>
      </p:sp>
    </p:spTree>
    <p:extLst>
      <p:ext uri="{BB962C8B-B14F-4D97-AF65-F5344CB8AC3E}">
        <p14:creationId xmlns:p14="http://schemas.microsoft.com/office/powerpoint/2010/main" val="3492262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581C9B3-55D6-4820-B4AD-7991B91F8CE7}" type="datetimeFigureOut">
              <a:rPr lang="en-IN" smtClean="0"/>
              <a:t>22-02-23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DB4319-945C-4E73-A3EC-F71139F7BB38}" type="slidenum">
              <a:rPr lang="en-IN" smtClean="0"/>
              <a:t>‹#›</a:t>
            </a:fld>
            <a:endParaRPr lang="en-IN"/>
          </a:p>
        </p:txBody>
      </p:sp>
    </p:spTree>
    <p:extLst>
      <p:ext uri="{BB962C8B-B14F-4D97-AF65-F5344CB8AC3E}">
        <p14:creationId xmlns:p14="http://schemas.microsoft.com/office/powerpoint/2010/main" val="181818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81C9B3-55D6-4820-B4AD-7991B91F8CE7}" type="datetimeFigureOut">
              <a:rPr lang="en-IN" smtClean="0"/>
              <a:t>22-02-23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DB4319-945C-4E73-A3EC-F71139F7BB38}" type="slidenum">
              <a:rPr lang="en-IN" smtClean="0"/>
              <a:t>‹#›</a:t>
            </a:fld>
            <a:endParaRPr lang="en-IN"/>
          </a:p>
        </p:txBody>
      </p:sp>
    </p:spTree>
    <p:extLst>
      <p:ext uri="{BB962C8B-B14F-4D97-AF65-F5344CB8AC3E}">
        <p14:creationId xmlns:p14="http://schemas.microsoft.com/office/powerpoint/2010/main" val="385210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581C9B3-55D6-4820-B4AD-7991B91F8CE7}" type="datetimeFigureOut">
              <a:rPr lang="en-IN" smtClean="0"/>
              <a:t>22-02-23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DB4319-945C-4E73-A3EC-F71139F7BB38}" type="slidenum">
              <a:rPr lang="en-IN" smtClean="0"/>
              <a:t>‹#›</a:t>
            </a:fld>
            <a:endParaRPr lang="en-IN"/>
          </a:p>
        </p:txBody>
      </p:sp>
    </p:spTree>
    <p:extLst>
      <p:ext uri="{BB962C8B-B14F-4D97-AF65-F5344CB8AC3E}">
        <p14:creationId xmlns:p14="http://schemas.microsoft.com/office/powerpoint/2010/main" val="1510078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581C9B3-55D6-4820-B4AD-7991B91F8CE7}" type="datetimeFigureOut">
              <a:rPr lang="en-IN" smtClean="0"/>
              <a:t>22-02-23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DB4319-945C-4E73-A3EC-F71139F7BB38}" type="slidenum">
              <a:rPr lang="en-IN" smtClean="0"/>
              <a:t>‹#›</a:t>
            </a:fld>
            <a:endParaRPr lang="en-IN"/>
          </a:p>
        </p:txBody>
      </p:sp>
    </p:spTree>
    <p:extLst>
      <p:ext uri="{BB962C8B-B14F-4D97-AF65-F5344CB8AC3E}">
        <p14:creationId xmlns:p14="http://schemas.microsoft.com/office/powerpoint/2010/main" val="81807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581C9B3-55D6-4820-B4AD-7991B91F8CE7}" type="datetimeFigureOut">
              <a:rPr lang="en-IN" smtClean="0"/>
              <a:t>22-02-23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DB4319-945C-4E73-A3EC-F71139F7BB38}" type="slidenum">
              <a:rPr lang="en-IN" smtClean="0"/>
              <a:t>‹#›</a:t>
            </a:fld>
            <a:endParaRPr lang="en-IN"/>
          </a:p>
        </p:txBody>
      </p:sp>
    </p:spTree>
    <p:extLst>
      <p:ext uri="{BB962C8B-B14F-4D97-AF65-F5344CB8AC3E}">
        <p14:creationId xmlns:p14="http://schemas.microsoft.com/office/powerpoint/2010/main" val="1341436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1C9B3-55D6-4820-B4AD-7991B91F8CE7}" type="datetimeFigureOut">
              <a:rPr lang="en-IN" smtClean="0"/>
              <a:t>22-02-23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DB4319-945C-4E73-A3EC-F71139F7BB38}" type="slidenum">
              <a:rPr lang="en-IN" smtClean="0"/>
              <a:t>‹#›</a:t>
            </a:fld>
            <a:endParaRPr lang="en-IN"/>
          </a:p>
        </p:txBody>
      </p:sp>
    </p:spTree>
    <p:extLst>
      <p:ext uri="{BB962C8B-B14F-4D97-AF65-F5344CB8AC3E}">
        <p14:creationId xmlns:p14="http://schemas.microsoft.com/office/powerpoint/2010/main" val="2474628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81C9B3-55D6-4820-B4AD-7991B91F8CE7}" type="datetimeFigureOut">
              <a:rPr lang="en-IN" smtClean="0"/>
              <a:t>22-02-23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DB4319-945C-4E73-A3EC-F71139F7BB38}" type="slidenum">
              <a:rPr lang="en-IN" smtClean="0"/>
              <a:t>‹#›</a:t>
            </a:fld>
            <a:endParaRPr lang="en-IN"/>
          </a:p>
        </p:txBody>
      </p:sp>
    </p:spTree>
    <p:extLst>
      <p:ext uri="{BB962C8B-B14F-4D97-AF65-F5344CB8AC3E}">
        <p14:creationId xmlns:p14="http://schemas.microsoft.com/office/powerpoint/2010/main" val="8753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81C9B3-55D6-4820-B4AD-7991B91F8CE7}" type="datetimeFigureOut">
              <a:rPr lang="en-IN" smtClean="0"/>
              <a:t>22-02-23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DB4319-945C-4E73-A3EC-F71139F7BB38}" type="slidenum">
              <a:rPr lang="en-IN" smtClean="0"/>
              <a:t>‹#›</a:t>
            </a:fld>
            <a:endParaRPr lang="en-IN"/>
          </a:p>
        </p:txBody>
      </p:sp>
    </p:spTree>
    <p:extLst>
      <p:ext uri="{BB962C8B-B14F-4D97-AF65-F5344CB8AC3E}">
        <p14:creationId xmlns:p14="http://schemas.microsoft.com/office/powerpoint/2010/main" val="1251879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81C9B3-55D6-4820-B4AD-7991B91F8CE7}" type="datetimeFigureOut">
              <a:rPr lang="en-IN" smtClean="0"/>
              <a:t>22-02-23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B4319-945C-4E73-A3EC-F71139F7BB38}" type="slidenum">
              <a:rPr lang="en-IN" smtClean="0"/>
              <a:t>‹#›</a:t>
            </a:fld>
            <a:endParaRPr lang="en-IN"/>
          </a:p>
        </p:txBody>
      </p:sp>
    </p:spTree>
    <p:extLst>
      <p:ext uri="{BB962C8B-B14F-4D97-AF65-F5344CB8AC3E}">
        <p14:creationId xmlns:p14="http://schemas.microsoft.com/office/powerpoint/2010/main" val="1488984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flair.training/blogs/linux-commands-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flair.training/blogs/java-class-and-object/" TargetMode="External"/><Relationship Id="rId2" Type="http://schemas.openxmlformats.org/officeDocument/2006/relationships/hyperlink" Target="https://data-flair.training/blogs/java-virtual-machine-jv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7672"/>
            <a:ext cx="9144000" cy="2387600"/>
          </a:xfrm>
        </p:spPr>
        <p:txBody>
          <a:bodyPr/>
          <a:lstStyle/>
          <a:p>
            <a:r>
              <a:rPr lang="en-IN" b="1" dirty="0" smtClean="0">
                <a:solidFill>
                  <a:srgbClr val="FF0000"/>
                </a:solidFill>
              </a:rPr>
              <a:t>Mobile Application and Development </a:t>
            </a:r>
            <a:endParaRPr lang="en-IN" b="1" dirty="0">
              <a:solidFill>
                <a:srgbClr val="FF0000"/>
              </a:solidFill>
            </a:endParaRPr>
          </a:p>
        </p:txBody>
      </p:sp>
      <p:sp>
        <p:nvSpPr>
          <p:cNvPr id="3" name="Subtitle 2"/>
          <p:cNvSpPr>
            <a:spLocks noGrp="1"/>
          </p:cNvSpPr>
          <p:nvPr>
            <p:ph type="subTitle" idx="1"/>
          </p:nvPr>
        </p:nvSpPr>
        <p:spPr/>
        <p:txBody>
          <a:bodyPr>
            <a:normAutofit lnSpcReduction="10000"/>
          </a:bodyPr>
          <a:lstStyle/>
          <a:p>
            <a:r>
              <a:rPr lang="en-IN" i="1" dirty="0" smtClean="0"/>
              <a:t>Presented By:</a:t>
            </a:r>
          </a:p>
          <a:p>
            <a:r>
              <a:rPr lang="en-IN" dirty="0" smtClean="0"/>
              <a:t>Mr. </a:t>
            </a:r>
            <a:r>
              <a:rPr lang="en-IN" dirty="0" err="1" smtClean="0"/>
              <a:t>Nitesh</a:t>
            </a:r>
            <a:r>
              <a:rPr lang="en-IN" dirty="0" smtClean="0"/>
              <a:t> </a:t>
            </a:r>
            <a:r>
              <a:rPr lang="en-IN" dirty="0" err="1" smtClean="0"/>
              <a:t>Ghodichor</a:t>
            </a:r>
            <a:endParaRPr lang="en-IN" dirty="0" smtClean="0"/>
          </a:p>
          <a:p>
            <a:r>
              <a:rPr lang="en-IN" dirty="0" smtClean="0"/>
              <a:t>Assistant Processor</a:t>
            </a:r>
          </a:p>
          <a:p>
            <a:r>
              <a:rPr lang="en-IN" dirty="0" smtClean="0"/>
              <a:t>Department of Computer Technology, PCE, Nagpur</a:t>
            </a:r>
            <a:endParaRPr lang="en-IN" dirty="0"/>
          </a:p>
        </p:txBody>
      </p:sp>
    </p:spTree>
    <p:extLst>
      <p:ext uri="{BB962C8B-B14F-4D97-AF65-F5344CB8AC3E}">
        <p14:creationId xmlns:p14="http://schemas.microsoft.com/office/powerpoint/2010/main" val="122461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6148"/>
          </a:xfrm>
        </p:spPr>
        <p:txBody>
          <a:bodyPr>
            <a:normAutofit fontScale="90000"/>
          </a:bodyPr>
          <a:lstStyle/>
          <a:p>
            <a:r>
              <a:rPr lang="en-IN" sz="3100" b="1" dirty="0">
                <a:solidFill>
                  <a:srgbClr val="FF0000"/>
                </a:solidFill>
              </a:rPr>
              <a:t>Creating an Android Virtual Device (AVD) for Your Snake </a:t>
            </a:r>
            <a:r>
              <a:rPr lang="en-IN" sz="3100" b="1" dirty="0" smtClean="0">
                <a:solidFill>
                  <a:srgbClr val="FF0000"/>
                </a:solidFill>
              </a:rPr>
              <a:t>Project</a:t>
            </a:r>
            <a:endParaRPr lang="en-IN" b="1" dirty="0">
              <a:solidFill>
                <a:srgbClr val="FF0000"/>
              </a:solidFill>
            </a:endParaRPr>
          </a:p>
        </p:txBody>
      </p:sp>
      <p:sp>
        <p:nvSpPr>
          <p:cNvPr id="3" name="Content Placeholder 2"/>
          <p:cNvSpPr>
            <a:spLocks noGrp="1"/>
          </p:cNvSpPr>
          <p:nvPr>
            <p:ph idx="1"/>
          </p:nvPr>
        </p:nvSpPr>
        <p:spPr>
          <a:xfrm>
            <a:off x="838200" y="1136073"/>
            <a:ext cx="10515600" cy="5040890"/>
          </a:xfrm>
        </p:spPr>
        <p:txBody>
          <a:bodyPr>
            <a:normAutofit fontScale="85000" lnSpcReduction="20000"/>
          </a:bodyPr>
          <a:lstStyle/>
          <a:p>
            <a:pPr marL="0" indent="0" algn="just">
              <a:lnSpc>
                <a:spcPct val="150000"/>
              </a:lnSpc>
              <a:buNone/>
            </a:pPr>
            <a:r>
              <a:rPr lang="en-IN" sz="2600" dirty="0" smtClean="0"/>
              <a:t>The </a:t>
            </a:r>
            <a:r>
              <a:rPr lang="en-IN" sz="2600" dirty="0"/>
              <a:t>next step is to create an AVD that describes what type of device you want </a:t>
            </a:r>
            <a:r>
              <a:rPr lang="en-IN" sz="2600" dirty="0" smtClean="0"/>
              <a:t>to emulate </a:t>
            </a:r>
            <a:r>
              <a:rPr lang="en-IN" sz="2600" dirty="0"/>
              <a:t>when running the Snake application. This AVD profile describes </a:t>
            </a:r>
            <a:r>
              <a:rPr lang="en-IN" sz="2600" dirty="0" smtClean="0"/>
              <a:t>what type </a:t>
            </a:r>
            <a:r>
              <a:rPr lang="en-IN" sz="2600" dirty="0"/>
              <a:t>of device you want the emulator to simulate, including which </a:t>
            </a:r>
            <a:r>
              <a:rPr lang="en-IN" sz="2600" dirty="0" smtClean="0"/>
              <a:t>Android platform </a:t>
            </a:r>
            <a:r>
              <a:rPr lang="en-IN" sz="2600" dirty="0"/>
              <a:t>to support. You do not need to create new AVDs for each application</a:t>
            </a:r>
            <a:r>
              <a:rPr lang="en-IN" sz="2600" dirty="0" smtClean="0"/>
              <a:t>, only </a:t>
            </a:r>
            <a:r>
              <a:rPr lang="en-IN" sz="2600" dirty="0"/>
              <a:t>for each device you want to emulate</a:t>
            </a:r>
            <a:r>
              <a:rPr lang="en-IN" sz="2600" dirty="0" smtClean="0"/>
              <a:t>.</a:t>
            </a:r>
          </a:p>
          <a:p>
            <a:pPr marL="0" indent="0">
              <a:lnSpc>
                <a:spcPct val="150000"/>
              </a:lnSpc>
              <a:buNone/>
            </a:pPr>
            <a:r>
              <a:rPr lang="en-IN" sz="2600" dirty="0"/>
              <a:t>1. Launch the Android Virtual Device Manager from within Eclipse by </a:t>
            </a:r>
            <a:r>
              <a:rPr lang="en-IN" sz="2600" dirty="0" smtClean="0"/>
              <a:t>clicking the </a:t>
            </a:r>
            <a:r>
              <a:rPr lang="en-IN" sz="2600" dirty="0"/>
              <a:t>little Android device icon on the toolbar ( ). If you cannot find the </a:t>
            </a:r>
            <a:r>
              <a:rPr lang="en-IN" sz="2600" dirty="0" smtClean="0"/>
              <a:t>icon, you </a:t>
            </a:r>
            <a:r>
              <a:rPr lang="en-IN" sz="2600" dirty="0"/>
              <a:t>can also launch the manager through the Window menu of Eclipse.</a:t>
            </a:r>
          </a:p>
          <a:p>
            <a:pPr marL="0" indent="0">
              <a:lnSpc>
                <a:spcPct val="150000"/>
              </a:lnSpc>
              <a:buNone/>
            </a:pPr>
            <a:r>
              <a:rPr lang="en-IN" sz="2600" dirty="0"/>
              <a:t>2. Click the New button.</a:t>
            </a:r>
          </a:p>
          <a:p>
            <a:pPr marL="0" indent="0">
              <a:lnSpc>
                <a:spcPct val="150000"/>
              </a:lnSpc>
              <a:buNone/>
            </a:pPr>
            <a:r>
              <a:rPr lang="en-IN" sz="2600" dirty="0"/>
              <a:t>3. Choose a name for your AVD. Because we are going to take all the </a:t>
            </a:r>
            <a:r>
              <a:rPr lang="en-IN" sz="2600" dirty="0" smtClean="0"/>
              <a:t>defaults, give </a:t>
            </a:r>
            <a:r>
              <a:rPr lang="en-IN" sz="2600" dirty="0"/>
              <a:t>this AVD a name of Android_Vanilla4.0.</a:t>
            </a:r>
          </a:p>
        </p:txBody>
      </p:sp>
    </p:spTree>
    <p:extLst>
      <p:ext uri="{BB962C8B-B14F-4D97-AF65-F5344CB8AC3E}">
        <p14:creationId xmlns:p14="http://schemas.microsoft.com/office/powerpoint/2010/main" val="2421843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0839"/>
          </a:xfrm>
        </p:spPr>
        <p:txBody>
          <a:bodyPr>
            <a:normAutofit fontScale="90000"/>
          </a:bodyPr>
          <a:lstStyle/>
          <a:p>
            <a:pPr algn="ctr"/>
            <a:r>
              <a:rPr lang="en-IN" b="1" dirty="0">
                <a:solidFill>
                  <a:srgbClr val="FF0000"/>
                </a:solidFill>
              </a:rPr>
              <a:t>Here are the steps to create a basic AVD:</a:t>
            </a:r>
          </a:p>
        </p:txBody>
      </p:sp>
      <p:sp>
        <p:nvSpPr>
          <p:cNvPr id="3" name="Content Placeholder 2"/>
          <p:cNvSpPr>
            <a:spLocks noGrp="1"/>
          </p:cNvSpPr>
          <p:nvPr>
            <p:ph idx="1"/>
          </p:nvPr>
        </p:nvSpPr>
        <p:spPr>
          <a:xfrm>
            <a:off x="838200" y="1105178"/>
            <a:ext cx="10515600" cy="5392603"/>
          </a:xfrm>
        </p:spPr>
        <p:txBody>
          <a:bodyPr>
            <a:normAutofit fontScale="70000" lnSpcReduction="20000"/>
          </a:bodyPr>
          <a:lstStyle/>
          <a:p>
            <a:pPr marL="0" indent="0" algn="just">
              <a:lnSpc>
                <a:spcPct val="160000"/>
              </a:lnSpc>
              <a:buNone/>
            </a:pPr>
            <a:r>
              <a:rPr lang="en-IN" dirty="0">
                <a:latin typeface="Verdana" panose="020B0604030504040204" pitchFamily="34" charset="0"/>
                <a:ea typeface="Verdana" panose="020B0604030504040204" pitchFamily="34" charset="0"/>
              </a:rPr>
              <a:t>1. Launch the Android Virtual Device Manager from within Eclipse by </a:t>
            </a:r>
            <a:r>
              <a:rPr lang="en-IN" dirty="0" smtClean="0">
                <a:latin typeface="Verdana" panose="020B0604030504040204" pitchFamily="34" charset="0"/>
                <a:ea typeface="Verdana" panose="020B0604030504040204" pitchFamily="34" charset="0"/>
              </a:rPr>
              <a:t>clicking the </a:t>
            </a:r>
            <a:r>
              <a:rPr lang="en-IN" dirty="0">
                <a:latin typeface="Verdana" panose="020B0604030504040204" pitchFamily="34" charset="0"/>
                <a:ea typeface="Verdana" panose="020B0604030504040204" pitchFamily="34" charset="0"/>
              </a:rPr>
              <a:t>little Android device icon on the toolbar ( ). </a:t>
            </a:r>
            <a:r>
              <a:rPr lang="en-IN" i="1" dirty="0">
                <a:solidFill>
                  <a:srgbClr val="0070C0"/>
                </a:solidFill>
                <a:latin typeface="Verdana" panose="020B0604030504040204" pitchFamily="34" charset="0"/>
                <a:ea typeface="Verdana" panose="020B0604030504040204" pitchFamily="34" charset="0"/>
              </a:rPr>
              <a:t>If you cannot find the icon</a:t>
            </a:r>
            <a:r>
              <a:rPr lang="en-IN" i="1" dirty="0" smtClean="0">
                <a:solidFill>
                  <a:srgbClr val="0070C0"/>
                </a:solidFill>
                <a:latin typeface="Verdana" panose="020B0604030504040204" pitchFamily="34" charset="0"/>
                <a:ea typeface="Verdana" panose="020B0604030504040204" pitchFamily="34" charset="0"/>
              </a:rPr>
              <a:t>, you </a:t>
            </a:r>
            <a:r>
              <a:rPr lang="en-IN" i="1" dirty="0">
                <a:solidFill>
                  <a:srgbClr val="0070C0"/>
                </a:solidFill>
                <a:latin typeface="Verdana" panose="020B0604030504040204" pitchFamily="34" charset="0"/>
                <a:ea typeface="Verdana" panose="020B0604030504040204" pitchFamily="34" charset="0"/>
              </a:rPr>
              <a:t>can also launch the manager through the Window menu of Eclipse.</a:t>
            </a:r>
          </a:p>
          <a:p>
            <a:pPr marL="0" indent="0" algn="just">
              <a:lnSpc>
                <a:spcPct val="160000"/>
              </a:lnSpc>
              <a:buNone/>
            </a:pPr>
            <a:r>
              <a:rPr lang="en-IN" dirty="0">
                <a:latin typeface="Verdana" panose="020B0604030504040204" pitchFamily="34" charset="0"/>
                <a:ea typeface="Verdana" panose="020B0604030504040204" pitchFamily="34" charset="0"/>
              </a:rPr>
              <a:t>2. Click the New button.</a:t>
            </a:r>
          </a:p>
          <a:p>
            <a:pPr marL="0" indent="0" algn="just">
              <a:lnSpc>
                <a:spcPct val="160000"/>
              </a:lnSpc>
              <a:buNone/>
            </a:pPr>
            <a:r>
              <a:rPr lang="en-IN" dirty="0">
                <a:latin typeface="Verdana" panose="020B0604030504040204" pitchFamily="34" charset="0"/>
                <a:ea typeface="Verdana" panose="020B0604030504040204" pitchFamily="34" charset="0"/>
              </a:rPr>
              <a:t>3. Choose a name for your AVD. </a:t>
            </a:r>
            <a:r>
              <a:rPr lang="en-IN" i="1" dirty="0">
                <a:solidFill>
                  <a:srgbClr val="0070C0"/>
                </a:solidFill>
                <a:latin typeface="Verdana" panose="020B0604030504040204" pitchFamily="34" charset="0"/>
                <a:ea typeface="Verdana" panose="020B0604030504040204" pitchFamily="34" charset="0"/>
              </a:rPr>
              <a:t>Because we are going to take all the defaults</a:t>
            </a:r>
            <a:r>
              <a:rPr lang="en-IN" i="1" dirty="0" smtClean="0">
                <a:solidFill>
                  <a:srgbClr val="0070C0"/>
                </a:solidFill>
                <a:latin typeface="Verdana" panose="020B0604030504040204" pitchFamily="34" charset="0"/>
                <a:ea typeface="Verdana" panose="020B0604030504040204" pitchFamily="34" charset="0"/>
              </a:rPr>
              <a:t>, give </a:t>
            </a:r>
            <a:r>
              <a:rPr lang="en-IN" i="1" dirty="0">
                <a:solidFill>
                  <a:srgbClr val="0070C0"/>
                </a:solidFill>
                <a:latin typeface="Verdana" panose="020B0604030504040204" pitchFamily="34" charset="0"/>
                <a:ea typeface="Verdana" panose="020B0604030504040204" pitchFamily="34" charset="0"/>
              </a:rPr>
              <a:t>this AVD a name of Android_Vanilla4.0.</a:t>
            </a:r>
          </a:p>
          <a:p>
            <a:pPr marL="0" indent="0" algn="just">
              <a:lnSpc>
                <a:spcPct val="160000"/>
              </a:lnSpc>
              <a:buNone/>
            </a:pPr>
            <a:r>
              <a:rPr lang="en-IN" dirty="0">
                <a:latin typeface="Verdana" panose="020B0604030504040204" pitchFamily="34" charset="0"/>
                <a:ea typeface="Verdana" panose="020B0604030504040204" pitchFamily="34" charset="0"/>
              </a:rPr>
              <a:t>4. Choose a build target. </a:t>
            </a:r>
            <a:r>
              <a:rPr lang="en-IN" i="1" dirty="0">
                <a:solidFill>
                  <a:srgbClr val="0070C0"/>
                </a:solidFill>
                <a:latin typeface="Verdana" panose="020B0604030504040204" pitchFamily="34" charset="0"/>
                <a:ea typeface="Verdana" panose="020B0604030504040204" pitchFamily="34" charset="0"/>
              </a:rPr>
              <a:t>We want a typical Android 4.0 device</a:t>
            </a:r>
            <a:r>
              <a:rPr lang="en-IN" dirty="0">
                <a:latin typeface="Verdana" panose="020B0604030504040204" pitchFamily="34" charset="0"/>
                <a:ea typeface="Verdana" panose="020B0604030504040204" pitchFamily="34" charset="0"/>
              </a:rPr>
              <a:t>, </a:t>
            </a:r>
            <a:r>
              <a:rPr lang="en-IN" dirty="0" smtClean="0">
                <a:latin typeface="Verdana" panose="020B0604030504040204" pitchFamily="34" charset="0"/>
                <a:ea typeface="Verdana" panose="020B0604030504040204" pitchFamily="34" charset="0"/>
              </a:rPr>
              <a:t>so choose Google APIs (Google Inc.) – API Level 14 from the drop-down menu. This will include the Google Android applications, such as the Maps application, as part of the platform image.</a:t>
            </a:r>
          </a:p>
          <a:p>
            <a:pPr marL="0" indent="0" algn="just">
              <a:lnSpc>
                <a:spcPct val="160000"/>
              </a:lnSpc>
              <a:buNone/>
            </a:pPr>
            <a:r>
              <a:rPr lang="en-IN" dirty="0" smtClean="0">
                <a:latin typeface="Verdana" panose="020B0604030504040204" pitchFamily="34" charset="0"/>
                <a:ea typeface="Verdana" panose="020B0604030504040204" pitchFamily="34" charset="0"/>
              </a:rPr>
              <a:t>5. Choose an SD card capacity, </a:t>
            </a:r>
            <a:r>
              <a:rPr lang="en-IN" i="1" dirty="0" smtClean="0">
                <a:solidFill>
                  <a:srgbClr val="0070C0"/>
                </a:solidFill>
                <a:latin typeface="Verdana" panose="020B0604030504040204" pitchFamily="34" charset="0"/>
                <a:ea typeface="Verdana" panose="020B0604030504040204" pitchFamily="34" charset="0"/>
              </a:rPr>
              <a:t>in either </a:t>
            </a:r>
            <a:r>
              <a:rPr lang="en-IN" i="1" dirty="0" err="1" smtClean="0">
                <a:solidFill>
                  <a:srgbClr val="0070C0"/>
                </a:solidFill>
                <a:latin typeface="Verdana" panose="020B0604030504040204" pitchFamily="34" charset="0"/>
                <a:ea typeface="Verdana" panose="020B0604030504040204" pitchFamily="34" charset="0"/>
              </a:rPr>
              <a:t>kibibytes</a:t>
            </a:r>
            <a:r>
              <a:rPr lang="en-IN" i="1" dirty="0" smtClean="0">
                <a:solidFill>
                  <a:srgbClr val="0070C0"/>
                </a:solidFill>
                <a:latin typeface="Verdana" panose="020B0604030504040204" pitchFamily="34" charset="0"/>
                <a:ea typeface="Verdana" panose="020B0604030504040204" pitchFamily="34" charset="0"/>
              </a:rPr>
              <a:t> or </a:t>
            </a:r>
            <a:r>
              <a:rPr lang="en-IN" i="1" dirty="0" err="1" smtClean="0">
                <a:solidFill>
                  <a:srgbClr val="0070C0"/>
                </a:solidFill>
                <a:latin typeface="Verdana" panose="020B0604030504040204" pitchFamily="34" charset="0"/>
                <a:ea typeface="Verdana" panose="020B0604030504040204" pitchFamily="34" charset="0"/>
              </a:rPr>
              <a:t>mibibytes</a:t>
            </a:r>
            <a:r>
              <a:rPr lang="en-IN" i="1" dirty="0" smtClean="0">
                <a:solidFill>
                  <a:srgbClr val="0070C0"/>
                </a:solidFill>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1555194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6692"/>
            <a:ext cx="10515600" cy="5290272"/>
          </a:xfrm>
        </p:spPr>
        <p:txBody>
          <a:bodyPr>
            <a:normAutofit fontScale="92500"/>
          </a:bodyPr>
          <a:lstStyle/>
          <a:p>
            <a:pPr marL="0" indent="0" algn="just">
              <a:lnSpc>
                <a:spcPct val="160000"/>
              </a:lnSpc>
              <a:buNone/>
            </a:pPr>
            <a:r>
              <a:rPr lang="en-IN" dirty="0">
                <a:latin typeface="Verdana" panose="020B0604030504040204" pitchFamily="34" charset="0"/>
                <a:ea typeface="Verdana" panose="020B0604030504040204" pitchFamily="34" charset="0"/>
              </a:rPr>
              <a:t>6. Seriously consider enabling the Snapshot feature. </a:t>
            </a:r>
            <a:r>
              <a:rPr lang="en-IN" i="1" dirty="0">
                <a:solidFill>
                  <a:srgbClr val="0070C0"/>
                </a:solidFill>
                <a:latin typeface="Verdana" panose="020B0604030504040204" pitchFamily="34" charset="0"/>
                <a:ea typeface="Verdana" panose="020B0604030504040204" pitchFamily="34" charset="0"/>
              </a:rPr>
              <a:t>This feature greatly improves emulator start-up performance</a:t>
            </a:r>
          </a:p>
          <a:p>
            <a:pPr marL="0" indent="0" algn="just">
              <a:lnSpc>
                <a:spcPct val="160000"/>
              </a:lnSpc>
              <a:buNone/>
            </a:pPr>
            <a:r>
              <a:rPr lang="en-IN" sz="2700" dirty="0">
                <a:latin typeface="Verdana" panose="020B0604030504040204" pitchFamily="34" charset="0"/>
                <a:ea typeface="Verdana" panose="020B0604030504040204" pitchFamily="34" charset="0"/>
              </a:rPr>
              <a:t>7. Choose a skin. </a:t>
            </a:r>
            <a:r>
              <a:rPr lang="en-IN" sz="2700" i="1" dirty="0">
                <a:solidFill>
                  <a:srgbClr val="0070C0"/>
                </a:solidFill>
                <a:latin typeface="Verdana" panose="020B0604030504040204" pitchFamily="34" charset="0"/>
                <a:ea typeface="Verdana" panose="020B0604030504040204" pitchFamily="34" charset="0"/>
              </a:rPr>
              <a:t>This option controls the different resolutions of the emulator.</a:t>
            </a:r>
          </a:p>
          <a:p>
            <a:r>
              <a:rPr lang="en-IN" dirty="0"/>
              <a:t>8. Click the Create AVD button and then wait for the operation to complete.</a:t>
            </a:r>
          </a:p>
          <a:p>
            <a:r>
              <a:rPr lang="en-IN" dirty="0"/>
              <a:t>9. Click Finish. Because the AVD manager formats the memory allocated for</a:t>
            </a:r>
          </a:p>
          <a:p>
            <a:r>
              <a:rPr lang="en-IN" dirty="0"/>
              <a:t>SD card images, creating AVDs with SD cards could take a few moments</a:t>
            </a:r>
            <a:r>
              <a:rPr lang="en-IN" dirty="0" smtClean="0"/>
              <a:t>.</a:t>
            </a:r>
          </a:p>
          <a:p>
            <a:pPr marL="0" indent="0">
              <a:buNone/>
            </a:pPr>
            <a:r>
              <a:rPr lang="en-IN" b="1" dirty="0">
                <a:solidFill>
                  <a:srgbClr val="FF0000"/>
                </a:solidFill>
              </a:rPr>
              <a:t>Creating a Launch Configuration for Your Snake Project</a:t>
            </a:r>
            <a:endParaRPr lang="en-IN" dirty="0">
              <a:solidFill>
                <a:srgbClr val="FF0000"/>
              </a:solidFill>
            </a:endParaRPr>
          </a:p>
        </p:txBody>
      </p:sp>
    </p:spTree>
    <p:extLst>
      <p:ext uri="{BB962C8B-B14F-4D97-AF65-F5344CB8AC3E}">
        <p14:creationId xmlns:p14="http://schemas.microsoft.com/office/powerpoint/2010/main" val="351493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normAutofit/>
          </a:bodyPr>
          <a:lstStyle/>
          <a:p>
            <a:pPr algn="ctr"/>
            <a:r>
              <a:rPr lang="en-IN" sz="3200" b="1" dirty="0">
                <a:solidFill>
                  <a:srgbClr val="FF0000"/>
                </a:solidFill>
              </a:rPr>
              <a:t>Creating a Launch Configuration for Your Snake Project</a:t>
            </a:r>
          </a:p>
        </p:txBody>
      </p:sp>
      <p:sp>
        <p:nvSpPr>
          <p:cNvPr id="3" name="Content Placeholder 2"/>
          <p:cNvSpPr>
            <a:spLocks noGrp="1"/>
          </p:cNvSpPr>
          <p:nvPr>
            <p:ph idx="1"/>
          </p:nvPr>
        </p:nvSpPr>
        <p:spPr>
          <a:xfrm>
            <a:off x="838200" y="1330036"/>
            <a:ext cx="10515600" cy="4846927"/>
          </a:xfrm>
        </p:spPr>
        <p:txBody>
          <a:bodyPr>
            <a:noAutofit/>
          </a:bodyPr>
          <a:lstStyle/>
          <a:p>
            <a:pPr>
              <a:lnSpc>
                <a:spcPct val="170000"/>
              </a:lnSpc>
            </a:pPr>
            <a:r>
              <a:rPr lang="en-IN" sz="2000" dirty="0"/>
              <a:t>Next, you must create a launch configuration in Eclipse to configure under </a:t>
            </a:r>
            <a:r>
              <a:rPr lang="en-IN" sz="2000" dirty="0" smtClean="0"/>
              <a:t>what circumstances </a:t>
            </a:r>
            <a:r>
              <a:rPr lang="en-IN" sz="2000" dirty="0"/>
              <a:t>the Snake application builds and launches. The </a:t>
            </a:r>
            <a:r>
              <a:rPr lang="en-IN" sz="2000" dirty="0" smtClean="0"/>
              <a:t>launch configuration </a:t>
            </a:r>
            <a:r>
              <a:rPr lang="en-IN" sz="2000" dirty="0"/>
              <a:t>is where you configure the emulator options to use and the </a:t>
            </a:r>
            <a:r>
              <a:rPr lang="en-IN" sz="2000" dirty="0" smtClean="0"/>
              <a:t>entry point </a:t>
            </a:r>
            <a:r>
              <a:rPr lang="en-IN" sz="2000" dirty="0"/>
              <a:t>for your application</a:t>
            </a:r>
            <a:r>
              <a:rPr lang="en-IN" sz="2000" dirty="0" smtClean="0"/>
              <a:t>.</a:t>
            </a:r>
          </a:p>
          <a:p>
            <a:pPr>
              <a:lnSpc>
                <a:spcPct val="170000"/>
              </a:lnSpc>
            </a:pPr>
            <a:r>
              <a:rPr lang="en-IN" sz="2000" dirty="0"/>
              <a:t>You can create Run configurations and Debug configurations separately, </a:t>
            </a:r>
            <a:r>
              <a:rPr lang="en-IN" sz="2000" dirty="0" smtClean="0"/>
              <a:t>each with </a:t>
            </a:r>
            <a:r>
              <a:rPr lang="en-IN" sz="2000" dirty="0"/>
              <a:t>different options. These configurations are created under the Run menu </a:t>
            </a:r>
            <a:r>
              <a:rPr lang="en-IN" sz="2000" dirty="0" smtClean="0"/>
              <a:t>in Eclipse </a:t>
            </a:r>
            <a:r>
              <a:rPr lang="en-IN" sz="2000" dirty="0"/>
              <a:t>(Run, Run Configurations and Run, Debug Configurations). </a:t>
            </a:r>
            <a:r>
              <a:rPr lang="en-IN" sz="2000" dirty="0" smtClean="0"/>
              <a:t>Follow these </a:t>
            </a:r>
            <a:r>
              <a:rPr lang="en-IN" sz="2000" dirty="0"/>
              <a:t>steps to create a basic Debug </a:t>
            </a:r>
            <a:r>
              <a:rPr lang="en-IN" sz="2000" dirty="0">
                <a:solidFill>
                  <a:srgbClr val="FF0000"/>
                </a:solidFill>
              </a:rPr>
              <a:t>configuration for the Snake </a:t>
            </a:r>
            <a:r>
              <a:rPr lang="en-IN" sz="2000" dirty="0" smtClean="0">
                <a:solidFill>
                  <a:srgbClr val="FF0000"/>
                </a:solidFill>
              </a:rPr>
              <a:t>application</a:t>
            </a:r>
            <a:endParaRPr lang="en-IN" sz="2000" dirty="0"/>
          </a:p>
        </p:txBody>
      </p:sp>
    </p:spTree>
    <p:extLst>
      <p:ext uri="{BB962C8B-B14F-4D97-AF65-F5344CB8AC3E}">
        <p14:creationId xmlns:p14="http://schemas.microsoft.com/office/powerpoint/2010/main" val="9280529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normAutofit/>
          </a:bodyPr>
          <a:lstStyle/>
          <a:p>
            <a:pPr algn="ctr"/>
            <a:r>
              <a:rPr lang="en-IN" sz="2800" b="1" dirty="0">
                <a:solidFill>
                  <a:srgbClr val="FF0000"/>
                </a:solidFill>
              </a:rPr>
              <a:t>configuration for the Snake application</a:t>
            </a:r>
          </a:p>
        </p:txBody>
      </p:sp>
      <p:sp>
        <p:nvSpPr>
          <p:cNvPr id="3" name="Content Placeholder 2"/>
          <p:cNvSpPr>
            <a:spLocks noGrp="1"/>
          </p:cNvSpPr>
          <p:nvPr>
            <p:ph idx="1"/>
          </p:nvPr>
        </p:nvSpPr>
        <p:spPr>
          <a:xfrm>
            <a:off x="838200" y="1274618"/>
            <a:ext cx="10515600" cy="4902345"/>
          </a:xfrm>
        </p:spPr>
        <p:txBody>
          <a:bodyPr>
            <a:normAutofit fontScale="70000" lnSpcReduction="20000"/>
          </a:bodyPr>
          <a:lstStyle/>
          <a:p>
            <a:pPr marL="0" indent="0">
              <a:lnSpc>
                <a:spcPct val="170000"/>
              </a:lnSpc>
              <a:buNone/>
            </a:pPr>
            <a:r>
              <a:rPr lang="en-IN" sz="3100" dirty="0"/>
              <a:t>1. Choose Run, Debug Configurations.</a:t>
            </a:r>
          </a:p>
          <a:p>
            <a:pPr marL="0" indent="0">
              <a:lnSpc>
                <a:spcPct val="170000"/>
              </a:lnSpc>
              <a:buNone/>
            </a:pPr>
            <a:r>
              <a:rPr lang="en-IN" sz="3100" dirty="0"/>
              <a:t>2. Double-click Android Application to create a new configuration.</a:t>
            </a:r>
          </a:p>
          <a:p>
            <a:pPr marL="0" indent="0">
              <a:lnSpc>
                <a:spcPct val="170000"/>
              </a:lnSpc>
              <a:buNone/>
            </a:pPr>
            <a:r>
              <a:rPr lang="en-IN" sz="3100" dirty="0"/>
              <a:t>3. Name your Debug configuration </a:t>
            </a:r>
            <a:r>
              <a:rPr lang="en-IN" sz="3100" dirty="0" err="1"/>
              <a:t>SnakeDebugConfiguration</a:t>
            </a:r>
            <a:r>
              <a:rPr lang="en-IN" sz="3100" dirty="0"/>
              <a:t>.</a:t>
            </a:r>
          </a:p>
          <a:p>
            <a:pPr marL="0" indent="0">
              <a:lnSpc>
                <a:spcPct val="170000"/>
              </a:lnSpc>
              <a:buNone/>
            </a:pPr>
            <a:r>
              <a:rPr lang="en-IN" sz="3100" dirty="0"/>
              <a:t>4. Choose the project by clicking the Browse button and choosing the Snake project.</a:t>
            </a:r>
          </a:p>
          <a:p>
            <a:pPr marL="0" indent="0">
              <a:lnSpc>
                <a:spcPct val="170000"/>
              </a:lnSpc>
              <a:buNone/>
            </a:pPr>
            <a:r>
              <a:rPr lang="en-IN" sz="3100" dirty="0"/>
              <a:t>5. Switch to the Target tab and, from the preferred AVD list, choose the</a:t>
            </a:r>
          </a:p>
          <a:p>
            <a:pPr marL="0" indent="0">
              <a:lnSpc>
                <a:spcPct val="170000"/>
              </a:lnSpc>
              <a:buNone/>
            </a:pPr>
            <a:r>
              <a:rPr lang="en-IN" sz="3100" dirty="0"/>
              <a:t>Android_Vanilla4.0 AVD created earlier, as shown in Figure 3.6</a:t>
            </a:r>
            <a:r>
              <a:rPr lang="en-IN" sz="3100" dirty="0" smtClean="0"/>
              <a:t>.</a:t>
            </a:r>
          </a:p>
          <a:p>
            <a:pPr marL="0" indent="0">
              <a:lnSpc>
                <a:spcPct val="170000"/>
              </a:lnSpc>
              <a:buNone/>
            </a:pPr>
            <a:r>
              <a:rPr lang="en-IN" b="1" dirty="0">
                <a:solidFill>
                  <a:srgbClr val="FF0000"/>
                </a:solidFill>
              </a:rPr>
              <a:t>Running the Snake Application in the Android Emulator</a:t>
            </a:r>
            <a:endParaRPr lang="en-IN" dirty="0">
              <a:solidFill>
                <a:srgbClr val="FF0000"/>
              </a:solidFill>
            </a:endParaRPr>
          </a:p>
          <a:p>
            <a:endParaRPr lang="en-IN" dirty="0"/>
          </a:p>
        </p:txBody>
      </p:sp>
    </p:spTree>
    <p:extLst>
      <p:ext uri="{BB962C8B-B14F-4D97-AF65-F5344CB8AC3E}">
        <p14:creationId xmlns:p14="http://schemas.microsoft.com/office/powerpoint/2010/main" val="2895152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3130"/>
          </a:xfrm>
        </p:spPr>
        <p:txBody>
          <a:bodyPr>
            <a:normAutofit/>
          </a:bodyPr>
          <a:lstStyle/>
          <a:p>
            <a:pPr algn="ctr"/>
            <a:r>
              <a:rPr lang="en-IN" sz="2800" b="1" dirty="0">
                <a:solidFill>
                  <a:srgbClr val="FF0000"/>
                </a:solidFill>
              </a:rPr>
              <a:t>Running the Snake Application in the Android Emulator</a:t>
            </a:r>
            <a:endParaRPr lang="en-IN" sz="2800" dirty="0">
              <a:solidFill>
                <a:srgbClr val="FF0000"/>
              </a:solidFill>
            </a:endParaRPr>
          </a:p>
        </p:txBody>
      </p:sp>
      <p:sp>
        <p:nvSpPr>
          <p:cNvPr id="3" name="Content Placeholder 2"/>
          <p:cNvSpPr>
            <a:spLocks noGrp="1"/>
          </p:cNvSpPr>
          <p:nvPr>
            <p:ph idx="1"/>
          </p:nvPr>
        </p:nvSpPr>
        <p:spPr>
          <a:xfrm>
            <a:off x="838200" y="1108364"/>
            <a:ext cx="10515600" cy="5068599"/>
          </a:xfrm>
        </p:spPr>
        <p:txBody>
          <a:bodyPr>
            <a:normAutofit fontScale="85000" lnSpcReduction="10000"/>
          </a:bodyPr>
          <a:lstStyle/>
          <a:p>
            <a:pPr marL="0" indent="0" algn="just">
              <a:lnSpc>
                <a:spcPct val="150000"/>
              </a:lnSpc>
              <a:buNone/>
            </a:pPr>
            <a:r>
              <a:rPr lang="en-IN" sz="2400" dirty="0"/>
              <a:t>Now you can run the Snake application using the following steps:</a:t>
            </a:r>
          </a:p>
          <a:p>
            <a:pPr marL="0" indent="0" algn="just">
              <a:lnSpc>
                <a:spcPct val="150000"/>
              </a:lnSpc>
              <a:buNone/>
            </a:pPr>
            <a:r>
              <a:rPr lang="en-IN" sz="2400" dirty="0"/>
              <a:t>1. Choose the Debug As icon drop-down menu on the toolbar ( </a:t>
            </a:r>
            <a:r>
              <a:rPr lang="en-IN" sz="2400" dirty="0" smtClean="0"/>
              <a:t>).</a:t>
            </a:r>
          </a:p>
          <a:p>
            <a:pPr marL="0" indent="0" algn="just">
              <a:lnSpc>
                <a:spcPct val="150000"/>
              </a:lnSpc>
              <a:buNone/>
            </a:pPr>
            <a:r>
              <a:rPr lang="en-IN" sz="2400" dirty="0"/>
              <a:t>2. Pull the drop-down menu and choose the </a:t>
            </a:r>
            <a:r>
              <a:rPr lang="en-IN" sz="2400" dirty="0" err="1"/>
              <a:t>SnakeDebugConfiguration</a:t>
            </a:r>
            <a:r>
              <a:rPr lang="en-IN" sz="2400" dirty="0"/>
              <a:t> you created. </a:t>
            </a:r>
            <a:r>
              <a:rPr lang="en-IN" sz="2400" dirty="0" smtClean="0"/>
              <a:t>If you </a:t>
            </a:r>
            <a:r>
              <a:rPr lang="en-IN" sz="2400" dirty="0"/>
              <a:t>do not see your new configuration listed, find it in the </a:t>
            </a:r>
            <a:r>
              <a:rPr lang="en-IN" sz="2400" dirty="0" smtClean="0"/>
              <a:t>Debug Configurations </a:t>
            </a:r>
            <a:r>
              <a:rPr lang="en-IN" sz="2400" dirty="0"/>
              <a:t>listing and click the Debug button. Subsequent launches </a:t>
            </a:r>
            <a:r>
              <a:rPr lang="en-IN" sz="2400" dirty="0" smtClean="0"/>
              <a:t>can be </a:t>
            </a:r>
            <a:r>
              <a:rPr lang="en-IN" sz="2400" dirty="0"/>
              <a:t>initiated from the little bug drop-down.</a:t>
            </a:r>
          </a:p>
          <a:p>
            <a:pPr marL="0" indent="0" algn="just">
              <a:lnSpc>
                <a:spcPct val="150000"/>
              </a:lnSpc>
              <a:buNone/>
            </a:pPr>
            <a:r>
              <a:rPr lang="en-IN" sz="2400" dirty="0"/>
              <a:t>3. The Android emulator starts up; this might take a few moments to </a:t>
            </a:r>
            <a:r>
              <a:rPr lang="en-IN" sz="2400" dirty="0" smtClean="0"/>
              <a:t>initialize. Then </a:t>
            </a:r>
            <a:r>
              <a:rPr lang="en-IN" sz="2400" dirty="0"/>
              <a:t>the application will be installed or reinstalled onto the emulator</a:t>
            </a:r>
            <a:r>
              <a:rPr lang="en-IN" sz="2400" dirty="0" smtClean="0"/>
              <a:t>.</a:t>
            </a:r>
          </a:p>
          <a:p>
            <a:pPr marL="0" indent="0" algn="just">
              <a:lnSpc>
                <a:spcPct val="150000"/>
              </a:lnSpc>
              <a:buNone/>
            </a:pPr>
            <a:r>
              <a:rPr lang="en-IN" sz="2400" dirty="0"/>
              <a:t>4. If necessary, swipe the screen from left to right to unlock the emulator, </a:t>
            </a:r>
            <a:r>
              <a:rPr lang="en-IN" sz="2400" dirty="0" smtClean="0"/>
              <a:t>as shown </a:t>
            </a:r>
            <a:r>
              <a:rPr lang="en-IN" sz="2400" dirty="0"/>
              <a:t>in Figure 3.8</a:t>
            </a:r>
            <a:r>
              <a:rPr lang="en-IN" sz="2400" dirty="0" smtClean="0"/>
              <a:t>.</a:t>
            </a:r>
          </a:p>
          <a:p>
            <a:pPr marL="0" indent="0" algn="just">
              <a:lnSpc>
                <a:spcPct val="150000"/>
              </a:lnSpc>
              <a:buNone/>
            </a:pPr>
            <a:r>
              <a:rPr lang="en-IN" sz="2400" dirty="0"/>
              <a:t>5. The Snake application starts and you can play the game, as shown in </a:t>
            </a:r>
            <a:r>
              <a:rPr lang="en-IN" sz="2400" dirty="0" smtClean="0"/>
              <a:t>Figure 3.9</a:t>
            </a:r>
            <a:r>
              <a:rPr lang="en-IN" sz="2400" dirty="0"/>
              <a:t>.</a:t>
            </a:r>
          </a:p>
        </p:txBody>
      </p:sp>
    </p:spTree>
    <p:extLst>
      <p:ext uri="{BB962C8B-B14F-4D97-AF65-F5344CB8AC3E}">
        <p14:creationId xmlns:p14="http://schemas.microsoft.com/office/powerpoint/2010/main" val="4106402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0948"/>
          </a:xfrm>
        </p:spPr>
        <p:txBody>
          <a:bodyPr>
            <a:normAutofit/>
          </a:bodyPr>
          <a:lstStyle/>
          <a:p>
            <a:pPr algn="ctr"/>
            <a:r>
              <a:rPr lang="en-IN" sz="2800" b="1" dirty="0">
                <a:solidFill>
                  <a:srgbClr val="FF0000"/>
                </a:solidFill>
              </a:rPr>
              <a:t>Building Your First Android Application</a:t>
            </a:r>
          </a:p>
        </p:txBody>
      </p:sp>
      <p:sp>
        <p:nvSpPr>
          <p:cNvPr id="3" name="Content Placeholder 2"/>
          <p:cNvSpPr>
            <a:spLocks noGrp="1"/>
          </p:cNvSpPr>
          <p:nvPr>
            <p:ph idx="1"/>
          </p:nvPr>
        </p:nvSpPr>
        <p:spPr>
          <a:xfrm>
            <a:off x="838200" y="1357744"/>
            <a:ext cx="10515600" cy="4932220"/>
          </a:xfrm>
        </p:spPr>
        <p:txBody>
          <a:bodyPr>
            <a:normAutofit fontScale="70000" lnSpcReduction="20000"/>
          </a:bodyPr>
          <a:lstStyle/>
          <a:p>
            <a:pPr>
              <a:lnSpc>
                <a:spcPct val="160000"/>
              </a:lnSpc>
            </a:pPr>
            <a:r>
              <a:rPr lang="en-IN" dirty="0"/>
              <a:t>Now it’s time to write your first Android application from scratch. To get </a:t>
            </a:r>
            <a:r>
              <a:rPr lang="en-IN" dirty="0" smtClean="0"/>
              <a:t>your feet </a:t>
            </a:r>
            <a:r>
              <a:rPr lang="en-IN" dirty="0"/>
              <a:t>wet, you will start with a simple “Hello World” application and build </a:t>
            </a:r>
            <a:r>
              <a:rPr lang="en-IN" dirty="0" smtClean="0"/>
              <a:t>upon it </a:t>
            </a:r>
            <a:r>
              <a:rPr lang="en-IN" dirty="0"/>
              <a:t>to explore some of the features of the Android platform in more detail</a:t>
            </a:r>
            <a:r>
              <a:rPr lang="en-IN" dirty="0" smtClean="0"/>
              <a:t>.</a:t>
            </a:r>
          </a:p>
          <a:p>
            <a:pPr marL="0" indent="0">
              <a:lnSpc>
                <a:spcPct val="160000"/>
              </a:lnSpc>
              <a:buNone/>
            </a:pPr>
            <a:r>
              <a:rPr lang="en-IN" b="1" dirty="0" smtClean="0"/>
              <a:t>Creating </a:t>
            </a:r>
            <a:r>
              <a:rPr lang="en-IN" b="1" dirty="0"/>
              <a:t>and Configuring a New Android </a:t>
            </a:r>
            <a:r>
              <a:rPr lang="en-IN" b="1" dirty="0" smtClean="0"/>
              <a:t>Project</a:t>
            </a:r>
          </a:p>
          <a:p>
            <a:pPr>
              <a:lnSpc>
                <a:spcPct val="160000"/>
              </a:lnSpc>
            </a:pPr>
            <a:r>
              <a:rPr lang="en-IN" dirty="0"/>
              <a:t>You can create a new Android application in much the same way as when </a:t>
            </a:r>
            <a:r>
              <a:rPr lang="en-IN" dirty="0" smtClean="0"/>
              <a:t>you added </a:t>
            </a:r>
            <a:r>
              <a:rPr lang="en-IN" dirty="0"/>
              <a:t>the Snake application to your Eclipse workspace.</a:t>
            </a:r>
          </a:p>
          <a:p>
            <a:pPr>
              <a:lnSpc>
                <a:spcPct val="160000"/>
              </a:lnSpc>
            </a:pPr>
            <a:r>
              <a:rPr lang="en-IN" dirty="0"/>
              <a:t>The first thing you need to do is create a new project in your Eclipse workspace.</a:t>
            </a:r>
          </a:p>
          <a:p>
            <a:pPr>
              <a:lnSpc>
                <a:spcPct val="160000"/>
              </a:lnSpc>
            </a:pPr>
            <a:r>
              <a:rPr lang="en-IN" dirty="0"/>
              <a:t>The Android Project Wizard creates all the required files for an </a:t>
            </a:r>
            <a:r>
              <a:rPr lang="en-IN" dirty="0" smtClean="0"/>
              <a:t>Android application</a:t>
            </a:r>
            <a:r>
              <a:rPr lang="en-IN" dirty="0"/>
              <a:t>. </a:t>
            </a:r>
            <a:endParaRPr lang="en-IN" dirty="0" smtClean="0"/>
          </a:p>
          <a:p>
            <a:pPr marL="0" indent="0">
              <a:lnSpc>
                <a:spcPct val="160000"/>
              </a:lnSpc>
              <a:buNone/>
            </a:pPr>
            <a:r>
              <a:rPr lang="en-IN" b="1" dirty="0">
                <a:solidFill>
                  <a:srgbClr val="FF0000"/>
                </a:solidFill>
              </a:rPr>
              <a:t>F</a:t>
            </a:r>
            <a:r>
              <a:rPr lang="en-IN" b="1" dirty="0" smtClean="0">
                <a:solidFill>
                  <a:srgbClr val="FF0000"/>
                </a:solidFill>
              </a:rPr>
              <a:t>ollow </a:t>
            </a:r>
            <a:r>
              <a:rPr lang="en-IN" b="1" dirty="0">
                <a:solidFill>
                  <a:srgbClr val="FF0000"/>
                </a:solidFill>
              </a:rPr>
              <a:t>these steps within Eclipse to create a new </a:t>
            </a:r>
            <a:r>
              <a:rPr lang="en-IN" b="1" dirty="0" smtClean="0">
                <a:solidFill>
                  <a:srgbClr val="FF0000"/>
                </a:solidFill>
              </a:rPr>
              <a:t>project:</a:t>
            </a:r>
            <a:endParaRPr lang="en-IN" b="1" dirty="0">
              <a:solidFill>
                <a:srgbClr val="FF0000"/>
              </a:solidFill>
            </a:endParaRPr>
          </a:p>
        </p:txBody>
      </p:sp>
    </p:spTree>
    <p:extLst>
      <p:ext uri="{BB962C8B-B14F-4D97-AF65-F5344CB8AC3E}">
        <p14:creationId xmlns:p14="http://schemas.microsoft.com/office/powerpoint/2010/main" val="21327413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a:bodyPr>
          <a:lstStyle/>
          <a:p>
            <a:pPr algn="ctr"/>
            <a:r>
              <a:rPr lang="en-IN" sz="2800" b="1" dirty="0">
                <a:solidFill>
                  <a:srgbClr val="FF0000"/>
                </a:solidFill>
              </a:rPr>
              <a:t>Follow these steps within Eclipse to create a new project</a:t>
            </a:r>
            <a:r>
              <a:rPr lang="en-IN" sz="2800" b="1" dirty="0" smtClean="0">
                <a:solidFill>
                  <a:srgbClr val="FF0000"/>
                </a:solidFill>
              </a:rPr>
              <a:t>:</a:t>
            </a:r>
            <a:endParaRPr lang="en-IN" sz="2800" b="1" dirty="0"/>
          </a:p>
        </p:txBody>
      </p:sp>
      <p:sp>
        <p:nvSpPr>
          <p:cNvPr id="3" name="Content Placeholder 2"/>
          <p:cNvSpPr>
            <a:spLocks noGrp="1"/>
          </p:cNvSpPr>
          <p:nvPr>
            <p:ph idx="1"/>
          </p:nvPr>
        </p:nvSpPr>
        <p:spPr>
          <a:xfrm>
            <a:off x="838200" y="1160607"/>
            <a:ext cx="10515600" cy="4949248"/>
          </a:xfrm>
        </p:spPr>
        <p:txBody>
          <a:bodyPr>
            <a:noAutofit/>
          </a:bodyPr>
          <a:lstStyle/>
          <a:p>
            <a:pPr marL="0" indent="0" algn="just">
              <a:lnSpc>
                <a:spcPct val="120000"/>
              </a:lnSpc>
              <a:spcBef>
                <a:spcPts val="0"/>
              </a:spcBef>
              <a:buNone/>
            </a:pPr>
            <a:r>
              <a:rPr lang="en-IN" sz="2000" dirty="0"/>
              <a:t>1. </a:t>
            </a:r>
            <a:r>
              <a:rPr lang="en-IN" sz="2000" b="1" dirty="0" smtClean="0"/>
              <a:t>Choose File, New, Android Project</a:t>
            </a:r>
            <a:r>
              <a:rPr lang="en-IN" sz="2000" dirty="0" smtClean="0"/>
              <a:t>, or choose the Android Project creator icon, which looks like a folder ( ), on the Eclipse toolbar.</a:t>
            </a:r>
          </a:p>
          <a:p>
            <a:pPr marL="0" indent="0" algn="just">
              <a:lnSpc>
                <a:spcPct val="120000"/>
              </a:lnSpc>
              <a:spcBef>
                <a:spcPts val="0"/>
              </a:spcBef>
              <a:buNone/>
            </a:pPr>
            <a:r>
              <a:rPr lang="en-IN" sz="2000" dirty="0" smtClean="0"/>
              <a:t>2. </a:t>
            </a:r>
            <a:r>
              <a:rPr lang="en-IN" sz="2000" b="1" dirty="0" smtClean="0"/>
              <a:t>Choose a project name</a:t>
            </a:r>
            <a:r>
              <a:rPr lang="en-IN" sz="2000" dirty="0" smtClean="0"/>
              <a:t>, as shown in Figure 3.10. In this case, name the project </a:t>
            </a:r>
            <a:r>
              <a:rPr lang="en-IN" sz="2000" dirty="0" err="1" smtClean="0"/>
              <a:t>MyFirstAndroidApp</a:t>
            </a:r>
            <a:r>
              <a:rPr lang="en-IN" sz="2000" dirty="0" smtClean="0"/>
              <a:t>.</a:t>
            </a:r>
          </a:p>
          <a:p>
            <a:pPr marL="0" indent="0" algn="just">
              <a:lnSpc>
                <a:spcPct val="120000"/>
              </a:lnSpc>
              <a:spcBef>
                <a:spcPts val="0"/>
              </a:spcBef>
              <a:buNone/>
            </a:pPr>
            <a:r>
              <a:rPr lang="en-IN" sz="2000" dirty="0" smtClean="0"/>
              <a:t>3. </a:t>
            </a:r>
            <a:r>
              <a:rPr lang="en-IN" sz="2000" b="1" dirty="0" smtClean="0"/>
              <a:t>Choose a location for the project files</a:t>
            </a:r>
            <a:r>
              <a:rPr lang="en-IN" sz="2000" dirty="0" smtClean="0"/>
              <a:t>. Because this is a new project, select the Create New Project in Workspace radio button. Check the Use Default Location check box or change the directory to wherever you want to store the source files. Click Next.</a:t>
            </a:r>
          </a:p>
          <a:p>
            <a:pPr marL="0" indent="0" algn="just">
              <a:lnSpc>
                <a:spcPct val="120000"/>
              </a:lnSpc>
              <a:spcBef>
                <a:spcPts val="0"/>
              </a:spcBef>
              <a:buNone/>
            </a:pPr>
            <a:r>
              <a:rPr lang="en-IN" sz="2000" dirty="0" smtClean="0"/>
              <a:t>4. </a:t>
            </a:r>
            <a:r>
              <a:rPr lang="en-IN" sz="2000" b="1" dirty="0" smtClean="0"/>
              <a:t>Select a build target for your application</a:t>
            </a:r>
            <a:r>
              <a:rPr lang="en-IN" sz="2000" dirty="0" smtClean="0"/>
              <a:t>, as shown in Figure 3.11.  choose a target that is compatible with the Android devices you have in your possession. For this example, you might use the Android 2.3.3 target or, for Ice Cream Sandwich devices, Android 4.0 (API Level 14). Click Next.</a:t>
            </a:r>
          </a:p>
          <a:p>
            <a:pPr marL="0" indent="0" algn="just">
              <a:lnSpc>
                <a:spcPct val="120000"/>
              </a:lnSpc>
              <a:spcBef>
                <a:spcPts val="0"/>
              </a:spcBef>
              <a:buNone/>
            </a:pPr>
            <a:r>
              <a:rPr lang="en-IN" sz="2000" dirty="0" smtClean="0"/>
              <a:t>5. </a:t>
            </a:r>
            <a:r>
              <a:rPr lang="en-IN" sz="2000" b="1" dirty="0" smtClean="0"/>
              <a:t>Configure your application information</a:t>
            </a:r>
            <a:r>
              <a:rPr lang="en-IN" sz="2000" dirty="0" smtClean="0"/>
              <a:t>. Choose an application name. The application name is the “friendly” name of the application and the name shown with the icon on the application launcher. In this case, the application name is “My First Android App.”</a:t>
            </a:r>
            <a:endParaRPr lang="en-IN" sz="2000" dirty="0"/>
          </a:p>
        </p:txBody>
      </p:sp>
    </p:spTree>
    <p:extLst>
      <p:ext uri="{BB962C8B-B14F-4D97-AF65-F5344CB8AC3E}">
        <p14:creationId xmlns:p14="http://schemas.microsoft.com/office/powerpoint/2010/main" val="41487133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054" y="471054"/>
            <a:ext cx="10515600" cy="5777346"/>
          </a:xfrm>
        </p:spPr>
        <p:txBody>
          <a:bodyPr>
            <a:normAutofit fontScale="85000" lnSpcReduction="20000"/>
          </a:bodyPr>
          <a:lstStyle/>
          <a:p>
            <a:pPr marL="0" indent="0" algn="just">
              <a:lnSpc>
                <a:spcPct val="150000"/>
              </a:lnSpc>
              <a:buNone/>
            </a:pPr>
            <a:r>
              <a:rPr lang="en-IN" sz="2400" dirty="0"/>
              <a:t>6. </a:t>
            </a:r>
            <a:r>
              <a:rPr lang="en-IN" sz="2400" b="1" dirty="0"/>
              <a:t>Choose a package name</a:t>
            </a:r>
            <a:r>
              <a:rPr lang="en-IN" sz="2400" dirty="0"/>
              <a:t>. Here you should follow standard </a:t>
            </a:r>
            <a:r>
              <a:rPr lang="en-IN" sz="2400" dirty="0" smtClean="0"/>
              <a:t>package namespace </a:t>
            </a:r>
            <a:r>
              <a:rPr lang="en-IN" sz="2400" dirty="0"/>
              <a:t>conventions for Java. Because all our code examples in this </a:t>
            </a:r>
            <a:r>
              <a:rPr lang="en-IN" sz="2400" dirty="0" smtClean="0"/>
              <a:t>book fall </a:t>
            </a:r>
            <a:r>
              <a:rPr lang="en-IN" sz="2400" dirty="0"/>
              <a:t>under the com.androidbook.* namespace, we will use the package </a:t>
            </a:r>
            <a:r>
              <a:rPr lang="en-IN" sz="2400" dirty="0" smtClean="0"/>
              <a:t>name </a:t>
            </a:r>
            <a:r>
              <a:rPr lang="en-IN" sz="2400" dirty="0" err="1" smtClean="0"/>
              <a:t>com.androidbook.myfirstandroidapp</a:t>
            </a:r>
            <a:r>
              <a:rPr lang="en-IN" sz="2400" dirty="0"/>
              <a:t>, but you are free to choose your own </a:t>
            </a:r>
            <a:r>
              <a:rPr lang="en-IN" sz="2400" dirty="0" smtClean="0"/>
              <a:t>package name</a:t>
            </a:r>
            <a:r>
              <a:rPr lang="en-IN" sz="2400" dirty="0"/>
              <a:t>.</a:t>
            </a:r>
          </a:p>
          <a:p>
            <a:pPr marL="0" indent="0" algn="just">
              <a:lnSpc>
                <a:spcPct val="150000"/>
              </a:lnSpc>
              <a:buNone/>
            </a:pPr>
            <a:r>
              <a:rPr lang="en-IN" sz="2400" dirty="0"/>
              <a:t>7. </a:t>
            </a:r>
            <a:r>
              <a:rPr lang="en-IN" sz="2400" b="1" dirty="0"/>
              <a:t>Check the Create Activity check box</a:t>
            </a:r>
            <a:r>
              <a:rPr lang="en-IN" sz="2400" dirty="0"/>
              <a:t>. This instructs the wizard to create </a:t>
            </a:r>
            <a:r>
              <a:rPr lang="en-IN" sz="2400" dirty="0" smtClean="0"/>
              <a:t>a default </a:t>
            </a:r>
            <a:r>
              <a:rPr lang="en-IN" sz="2400" dirty="0"/>
              <a:t>launch activity for the application. Call this Activity </a:t>
            </a:r>
            <a:r>
              <a:rPr lang="en-IN" sz="2400" dirty="0" smtClean="0"/>
              <a:t>class </a:t>
            </a:r>
            <a:r>
              <a:rPr lang="en-IN" sz="2400" dirty="0" err="1" smtClean="0"/>
              <a:t>MyFirstAndroidAppActivity</a:t>
            </a:r>
            <a:r>
              <a:rPr lang="en-IN" sz="2400" dirty="0"/>
              <a:t>.</a:t>
            </a:r>
          </a:p>
          <a:p>
            <a:pPr marL="0" indent="0" algn="just">
              <a:lnSpc>
                <a:spcPct val="150000"/>
              </a:lnSpc>
              <a:buNone/>
            </a:pPr>
            <a:r>
              <a:rPr lang="en-IN" sz="2400" dirty="0"/>
              <a:t>8. </a:t>
            </a:r>
            <a:r>
              <a:rPr lang="en-IN" sz="2400" b="1" dirty="0"/>
              <a:t>Set the minimum SDK version</a:t>
            </a:r>
            <a:r>
              <a:rPr lang="en-IN" sz="2400" dirty="0"/>
              <a:t>. This value should be the same or lower </a:t>
            </a:r>
            <a:r>
              <a:rPr lang="en-IN" sz="2400" dirty="0" smtClean="0"/>
              <a:t>than the </a:t>
            </a:r>
            <a:r>
              <a:rPr lang="en-IN" sz="2400" dirty="0"/>
              <a:t>target SDK API level. Because our application will be compatible </a:t>
            </a:r>
            <a:r>
              <a:rPr lang="en-IN" sz="2400" dirty="0" smtClean="0"/>
              <a:t>with just </a:t>
            </a:r>
            <a:r>
              <a:rPr lang="en-IN" sz="2400" dirty="0"/>
              <a:t>about any Android device, you can set this number low (like to 4 </a:t>
            </a:r>
            <a:r>
              <a:rPr lang="en-IN" sz="2400" dirty="0" smtClean="0"/>
              <a:t>to represent </a:t>
            </a:r>
            <a:r>
              <a:rPr lang="en-IN" sz="2400" dirty="0"/>
              <a:t>Android 1.6) or at the target API level to avoid annoying </a:t>
            </a:r>
            <a:r>
              <a:rPr lang="en-IN" sz="2400" dirty="0" smtClean="0"/>
              <a:t>warnings in </a:t>
            </a:r>
            <a:r>
              <a:rPr lang="en-IN" sz="2400" dirty="0"/>
              <a:t>Eclipse. Make sure you set the minimum SDK version to encompass </a:t>
            </a:r>
            <a:r>
              <a:rPr lang="en-IN" sz="2400" dirty="0" smtClean="0"/>
              <a:t>any test </a:t>
            </a:r>
            <a:r>
              <a:rPr lang="en-IN" sz="2400" dirty="0"/>
              <a:t>devices you have available so you can successfully install the </a:t>
            </a:r>
            <a:r>
              <a:rPr lang="en-IN" sz="2400" dirty="0" smtClean="0"/>
              <a:t>application on </a:t>
            </a:r>
            <a:r>
              <a:rPr lang="en-IN" sz="2400" dirty="0"/>
              <a:t>them</a:t>
            </a:r>
            <a:r>
              <a:rPr lang="en-IN" sz="2400" dirty="0" smtClean="0"/>
              <a:t>.</a:t>
            </a:r>
          </a:p>
          <a:p>
            <a:pPr marL="0" indent="0" algn="just">
              <a:lnSpc>
                <a:spcPct val="150000"/>
              </a:lnSpc>
              <a:buNone/>
            </a:pPr>
            <a:r>
              <a:rPr lang="en-IN" sz="2500" dirty="0"/>
              <a:t>9. </a:t>
            </a:r>
            <a:r>
              <a:rPr lang="en-IN" sz="2500" b="1" dirty="0"/>
              <a:t>Finally, click the Finish button</a:t>
            </a:r>
            <a:r>
              <a:rPr lang="en-IN" sz="2500" dirty="0"/>
              <a:t>.</a:t>
            </a:r>
          </a:p>
          <a:p>
            <a:pPr marL="0" indent="0" algn="just">
              <a:lnSpc>
                <a:spcPct val="150000"/>
              </a:lnSpc>
              <a:buNone/>
            </a:pPr>
            <a:r>
              <a:rPr lang="en-IN" sz="2400" b="1" dirty="0">
                <a:solidFill>
                  <a:srgbClr val="FF0000"/>
                </a:solidFill>
              </a:rPr>
              <a:t>Your project settings should look like Figure 3.12.</a:t>
            </a:r>
          </a:p>
        </p:txBody>
      </p:sp>
    </p:spTree>
    <p:extLst>
      <p:ext uri="{BB962C8B-B14F-4D97-AF65-F5344CB8AC3E}">
        <p14:creationId xmlns:p14="http://schemas.microsoft.com/office/powerpoint/2010/main" val="2313507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0839"/>
          </a:xfrm>
        </p:spPr>
        <p:txBody>
          <a:bodyPr>
            <a:normAutofit/>
          </a:bodyPr>
          <a:lstStyle/>
          <a:p>
            <a:pPr algn="ctr"/>
            <a:r>
              <a:rPr lang="en-IN" sz="2800" b="1" dirty="0">
                <a:solidFill>
                  <a:srgbClr val="FF0000"/>
                </a:solidFill>
              </a:rPr>
              <a:t>Core Files and Directories of the Android Application</a:t>
            </a:r>
          </a:p>
        </p:txBody>
      </p:sp>
      <p:sp>
        <p:nvSpPr>
          <p:cNvPr id="3" name="Content Placeholder 2"/>
          <p:cNvSpPr>
            <a:spLocks noGrp="1"/>
          </p:cNvSpPr>
          <p:nvPr>
            <p:ph idx="1"/>
          </p:nvPr>
        </p:nvSpPr>
        <p:spPr>
          <a:xfrm>
            <a:off x="838200" y="1163782"/>
            <a:ext cx="10515600" cy="5013181"/>
          </a:xfrm>
        </p:spPr>
        <p:txBody>
          <a:bodyPr>
            <a:noAutofit/>
          </a:bodyPr>
          <a:lstStyle/>
          <a:p>
            <a:pPr algn="just">
              <a:lnSpc>
                <a:spcPct val="150000"/>
              </a:lnSpc>
              <a:spcBef>
                <a:spcPts val="0"/>
              </a:spcBef>
            </a:pPr>
            <a:r>
              <a:rPr lang="en-IN" sz="1800" b="1" dirty="0"/>
              <a:t>AndroidManifest.xml</a:t>
            </a:r>
            <a:r>
              <a:rPr lang="en-IN" sz="1800" dirty="0"/>
              <a:t>—The central configuration file for the application. </a:t>
            </a:r>
            <a:r>
              <a:rPr lang="en-IN" sz="1800" dirty="0" smtClean="0"/>
              <a:t>It defines </a:t>
            </a:r>
            <a:r>
              <a:rPr lang="en-IN" sz="1800" dirty="0"/>
              <a:t>your application’s capabilities and permissions as well as how it runs</a:t>
            </a:r>
            <a:r>
              <a:rPr lang="en-IN" sz="1800" dirty="0" smtClean="0"/>
              <a:t>.</a:t>
            </a:r>
          </a:p>
          <a:p>
            <a:pPr algn="just">
              <a:lnSpc>
                <a:spcPct val="150000"/>
              </a:lnSpc>
              <a:spcBef>
                <a:spcPts val="0"/>
              </a:spcBef>
            </a:pPr>
            <a:r>
              <a:rPr lang="en-IN" sz="1800" b="1" dirty="0" err="1" smtClean="0"/>
              <a:t>project.properties</a:t>
            </a:r>
            <a:r>
              <a:rPr lang="en-IN" sz="1800" dirty="0" smtClean="0"/>
              <a:t>—A </a:t>
            </a:r>
            <a:r>
              <a:rPr lang="en-IN" sz="1800" dirty="0"/>
              <a:t>generated build file used by Eclipse and the </a:t>
            </a:r>
            <a:r>
              <a:rPr lang="en-IN" sz="1800" dirty="0" smtClean="0"/>
              <a:t>Android ADT </a:t>
            </a:r>
            <a:r>
              <a:rPr lang="en-IN" sz="1800" dirty="0"/>
              <a:t>plug-in. It defines your application’s build target and other build </a:t>
            </a:r>
            <a:r>
              <a:rPr lang="en-IN" sz="1800" dirty="0" smtClean="0"/>
              <a:t>system options</a:t>
            </a:r>
            <a:r>
              <a:rPr lang="en-IN" sz="1800" dirty="0"/>
              <a:t>, as required. Do not edit this file</a:t>
            </a:r>
            <a:r>
              <a:rPr lang="en-IN" sz="1800" dirty="0" smtClean="0"/>
              <a:t>.</a:t>
            </a:r>
          </a:p>
          <a:p>
            <a:pPr algn="just">
              <a:lnSpc>
                <a:spcPct val="150000"/>
              </a:lnSpc>
              <a:spcBef>
                <a:spcPts val="0"/>
              </a:spcBef>
            </a:pPr>
            <a:r>
              <a:rPr lang="en-IN" sz="1800" b="1" dirty="0" err="1" smtClean="0"/>
              <a:t>proguard.cfg</a:t>
            </a:r>
            <a:r>
              <a:rPr lang="en-IN" sz="1800" dirty="0" smtClean="0"/>
              <a:t>—A </a:t>
            </a:r>
            <a:r>
              <a:rPr lang="en-IN" sz="1800" dirty="0"/>
              <a:t>generated build file used by Eclipse, </a:t>
            </a:r>
            <a:r>
              <a:rPr lang="en-IN" sz="1800" dirty="0" err="1"/>
              <a:t>ProGuard</a:t>
            </a:r>
            <a:r>
              <a:rPr lang="en-IN" sz="1800" dirty="0"/>
              <a:t>, and </a:t>
            </a:r>
            <a:r>
              <a:rPr lang="en-IN" sz="1800" dirty="0" smtClean="0"/>
              <a:t>the Android </a:t>
            </a:r>
            <a:r>
              <a:rPr lang="en-IN" sz="1800" dirty="0"/>
              <a:t>ADT plug-in. Edit this file to configure your </a:t>
            </a:r>
            <a:r>
              <a:rPr lang="en-IN" sz="1800" dirty="0" smtClean="0"/>
              <a:t>code optimization and obfuscation </a:t>
            </a:r>
            <a:r>
              <a:rPr lang="en-IN" sz="1800" dirty="0"/>
              <a:t>settings for release builds.</a:t>
            </a:r>
          </a:p>
          <a:p>
            <a:pPr algn="just">
              <a:lnSpc>
                <a:spcPct val="150000"/>
              </a:lnSpc>
              <a:spcBef>
                <a:spcPts val="0"/>
              </a:spcBef>
            </a:pPr>
            <a:r>
              <a:rPr lang="en-IN" sz="1800" b="1" dirty="0" smtClean="0"/>
              <a:t>/</a:t>
            </a:r>
            <a:r>
              <a:rPr lang="en-IN" sz="1800" b="1" dirty="0" err="1"/>
              <a:t>src</a:t>
            </a:r>
            <a:r>
              <a:rPr lang="en-IN" sz="1800" b="1" dirty="0"/>
              <a:t> folder</a:t>
            </a:r>
            <a:r>
              <a:rPr lang="en-IN" sz="1800" dirty="0"/>
              <a:t>—Required folder for all source code</a:t>
            </a:r>
            <a:r>
              <a:rPr lang="en-IN" sz="1800" dirty="0" smtClean="0"/>
              <a:t>.</a:t>
            </a:r>
          </a:p>
          <a:p>
            <a:pPr algn="just">
              <a:lnSpc>
                <a:spcPct val="150000"/>
              </a:lnSpc>
              <a:spcBef>
                <a:spcPts val="0"/>
              </a:spcBef>
            </a:pPr>
            <a:r>
              <a:rPr lang="en-IN" sz="1800" b="1" dirty="0" smtClean="0"/>
              <a:t>/</a:t>
            </a:r>
            <a:r>
              <a:rPr lang="en-IN" sz="1800" b="1" dirty="0" err="1"/>
              <a:t>src</a:t>
            </a:r>
            <a:r>
              <a:rPr lang="en-IN" sz="1800" b="1" dirty="0"/>
              <a:t>/com/</a:t>
            </a:r>
            <a:r>
              <a:rPr lang="en-IN" sz="1800" b="1" dirty="0" err="1"/>
              <a:t>androidbook</a:t>
            </a:r>
            <a:r>
              <a:rPr lang="en-IN" sz="1800" b="1" dirty="0"/>
              <a:t>/</a:t>
            </a:r>
            <a:r>
              <a:rPr lang="en-IN" sz="1800" b="1" dirty="0" err="1"/>
              <a:t>myfirstandroidapp</a:t>
            </a:r>
            <a:r>
              <a:rPr lang="en-IN" sz="1800" b="1" dirty="0"/>
              <a:t>/MyFirstAndroidAppActivity.java</a:t>
            </a:r>
            <a:r>
              <a:rPr lang="en-IN" sz="1800" dirty="0"/>
              <a:t>—Main </a:t>
            </a:r>
            <a:r>
              <a:rPr lang="en-IN" sz="1800" dirty="0" smtClean="0"/>
              <a:t>entry point </a:t>
            </a:r>
            <a:r>
              <a:rPr lang="en-IN" sz="1800" dirty="0"/>
              <a:t>to this application, named </a:t>
            </a:r>
            <a:r>
              <a:rPr lang="en-IN" sz="1800" dirty="0" err="1"/>
              <a:t>MyFirstAndroidAppActivity</a:t>
            </a:r>
            <a:r>
              <a:rPr lang="en-IN" sz="1800" dirty="0"/>
              <a:t>. This activity has </a:t>
            </a:r>
            <a:r>
              <a:rPr lang="en-IN" sz="1800" dirty="0" smtClean="0"/>
              <a:t>been defined </a:t>
            </a:r>
            <a:r>
              <a:rPr lang="en-IN" sz="1800" dirty="0"/>
              <a:t>as the default launch activity in the Android manifest file.</a:t>
            </a:r>
          </a:p>
          <a:p>
            <a:pPr algn="just">
              <a:lnSpc>
                <a:spcPct val="150000"/>
              </a:lnSpc>
              <a:spcBef>
                <a:spcPts val="0"/>
              </a:spcBef>
            </a:pPr>
            <a:r>
              <a:rPr lang="en-IN" sz="1800" b="1" i="1" dirty="0" err="1" smtClean="0"/>
              <a:t>gen</a:t>
            </a:r>
            <a:r>
              <a:rPr lang="en-IN" sz="1800" b="1" dirty="0" err="1" smtClean="0"/>
              <a:t>com</a:t>
            </a:r>
            <a:r>
              <a:rPr lang="en-IN" sz="1800" b="1" dirty="0" smtClean="0"/>
              <a:t>/</a:t>
            </a:r>
            <a:r>
              <a:rPr lang="en-IN" sz="1800" b="1" dirty="0" err="1" smtClean="0"/>
              <a:t>androidbook</a:t>
            </a:r>
            <a:r>
              <a:rPr lang="en-IN" sz="1800" b="1" dirty="0" smtClean="0"/>
              <a:t>/</a:t>
            </a:r>
            <a:r>
              <a:rPr lang="en-IN" sz="1800" b="1" dirty="0" err="1" smtClean="0"/>
              <a:t>myfirstandroidapp</a:t>
            </a:r>
            <a:r>
              <a:rPr lang="en-IN" sz="1800" b="1" dirty="0" smtClean="0"/>
              <a:t>/R.java</a:t>
            </a:r>
            <a:r>
              <a:rPr lang="en-IN" sz="1800" dirty="0" smtClean="0"/>
              <a:t>—A </a:t>
            </a:r>
            <a:r>
              <a:rPr lang="en-IN" sz="1800" dirty="0"/>
              <a:t>generated resource </a:t>
            </a:r>
            <a:r>
              <a:rPr lang="en-IN" sz="1800" dirty="0" smtClean="0"/>
              <a:t>management source </a:t>
            </a:r>
            <a:r>
              <a:rPr lang="en-IN" sz="1800" dirty="0"/>
              <a:t>file. Do not edit this file</a:t>
            </a:r>
            <a:r>
              <a:rPr lang="en-IN" sz="1800" dirty="0" smtClean="0"/>
              <a:t>.</a:t>
            </a:r>
          </a:p>
        </p:txBody>
      </p:sp>
    </p:spTree>
    <p:extLst>
      <p:ext uri="{BB962C8B-B14F-4D97-AF65-F5344CB8AC3E}">
        <p14:creationId xmlns:p14="http://schemas.microsoft.com/office/powerpoint/2010/main" val="3677264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MAD</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Building your first android application</a:t>
            </a:r>
          </a:p>
          <a:p>
            <a:r>
              <a:rPr lang="en-IN" dirty="0" smtClean="0"/>
              <a:t>Understanding anatomy of android application</a:t>
            </a:r>
          </a:p>
          <a:p>
            <a:r>
              <a:rPr lang="en-IN" dirty="0" smtClean="0"/>
              <a:t>Android Manifest file</a:t>
            </a:r>
          </a:p>
          <a:p>
            <a:pPr marL="0" indent="0">
              <a:buNone/>
            </a:pPr>
            <a:r>
              <a:rPr lang="en-IN" dirty="0" smtClean="0"/>
              <a:t>UNIT-2</a:t>
            </a:r>
          </a:p>
          <a:p>
            <a:r>
              <a:rPr lang="en-IN" dirty="0" smtClean="0"/>
              <a:t>Android Application Design Essential</a:t>
            </a:r>
          </a:p>
          <a:p>
            <a:r>
              <a:rPr lang="en-IN" dirty="0" smtClean="0"/>
              <a:t>anatomy of an android application</a:t>
            </a:r>
          </a:p>
          <a:p>
            <a:r>
              <a:rPr lang="en-IN" dirty="0" smtClean="0"/>
              <a:t>Android terminology</a:t>
            </a:r>
          </a:p>
          <a:p>
            <a:r>
              <a:rPr lang="en-IN" dirty="0" smtClean="0"/>
              <a:t>Application Context, Activities, Services, Intents, </a:t>
            </a:r>
            <a:r>
              <a:rPr lang="en-IN" dirty="0" err="1" smtClean="0"/>
              <a:t>Receiveing</a:t>
            </a:r>
            <a:r>
              <a:rPr lang="en-IN" dirty="0" smtClean="0"/>
              <a:t> and Broadcasting Intents, Android Manifest file and its common setting , </a:t>
            </a:r>
          </a:p>
          <a:p>
            <a:r>
              <a:rPr lang="en-IN" dirty="0" smtClean="0"/>
              <a:t>Using intent, filter, permission.</a:t>
            </a:r>
          </a:p>
          <a:p>
            <a:endParaRPr lang="en-IN" dirty="0"/>
          </a:p>
        </p:txBody>
      </p:sp>
    </p:spTree>
    <p:extLst>
      <p:ext uri="{BB962C8B-B14F-4D97-AF65-F5344CB8AC3E}">
        <p14:creationId xmlns:p14="http://schemas.microsoft.com/office/powerpoint/2010/main" val="1452125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normAutofit/>
          </a:bodyPr>
          <a:lstStyle/>
          <a:p>
            <a:pPr algn="ctr"/>
            <a:r>
              <a:rPr lang="en-IN" sz="2800" b="1" dirty="0">
                <a:solidFill>
                  <a:srgbClr val="FF0000"/>
                </a:solidFill>
              </a:rPr>
              <a:t>Core Files and Directories of the Android Application</a:t>
            </a:r>
            <a:endParaRPr lang="en-IN" sz="2800" dirty="0"/>
          </a:p>
        </p:txBody>
      </p:sp>
      <p:sp>
        <p:nvSpPr>
          <p:cNvPr id="3" name="Content Placeholder 2"/>
          <p:cNvSpPr>
            <a:spLocks noGrp="1"/>
          </p:cNvSpPr>
          <p:nvPr>
            <p:ph idx="1"/>
          </p:nvPr>
        </p:nvSpPr>
        <p:spPr>
          <a:xfrm>
            <a:off x="838200" y="1080656"/>
            <a:ext cx="10515600" cy="5278580"/>
          </a:xfrm>
        </p:spPr>
        <p:txBody>
          <a:bodyPr>
            <a:noAutofit/>
          </a:bodyPr>
          <a:lstStyle/>
          <a:p>
            <a:pPr algn="just">
              <a:lnSpc>
                <a:spcPct val="130000"/>
              </a:lnSpc>
              <a:spcBef>
                <a:spcPts val="0"/>
              </a:spcBef>
            </a:pPr>
            <a:r>
              <a:rPr lang="en-IN" sz="2000" b="1" dirty="0"/>
              <a:t>/assets folder</a:t>
            </a:r>
            <a:r>
              <a:rPr lang="en-IN" sz="2000" dirty="0"/>
              <a:t>—Required folder where </a:t>
            </a:r>
            <a:r>
              <a:rPr lang="en-IN" sz="2000" dirty="0" err="1"/>
              <a:t>uncompiled</a:t>
            </a:r>
            <a:r>
              <a:rPr lang="en-IN" sz="2000" dirty="0"/>
              <a:t> file resources can be included in the project. Application assets are pieces of application data (files, directories) that you do not want managed as application resources.</a:t>
            </a:r>
          </a:p>
          <a:p>
            <a:pPr algn="just">
              <a:lnSpc>
                <a:spcPct val="130000"/>
              </a:lnSpc>
              <a:spcBef>
                <a:spcPts val="0"/>
              </a:spcBef>
            </a:pPr>
            <a:r>
              <a:rPr lang="en-IN" sz="2000" b="1" dirty="0" smtClean="0"/>
              <a:t>/</a:t>
            </a:r>
            <a:r>
              <a:rPr lang="en-IN" sz="2000" b="1" dirty="0"/>
              <a:t>res folder</a:t>
            </a:r>
            <a:r>
              <a:rPr lang="en-IN" sz="2000" dirty="0"/>
              <a:t>—Required folder where all application resources are managed. Application resources include animations, </a:t>
            </a:r>
            <a:r>
              <a:rPr lang="en-IN" sz="2000" dirty="0" err="1"/>
              <a:t>drawable</a:t>
            </a:r>
            <a:r>
              <a:rPr lang="en-IN" sz="2000" dirty="0"/>
              <a:t> graphics, layout files, data-like strings and numbers, and raw files</a:t>
            </a:r>
            <a:r>
              <a:rPr lang="en-IN" sz="2000" dirty="0" smtClean="0"/>
              <a:t>.</a:t>
            </a:r>
          </a:p>
          <a:p>
            <a:pPr algn="just">
              <a:lnSpc>
                <a:spcPct val="130000"/>
              </a:lnSpc>
              <a:spcBef>
                <a:spcPts val="0"/>
              </a:spcBef>
            </a:pPr>
            <a:r>
              <a:rPr lang="en-IN" sz="2000" b="1" i="1" dirty="0" err="1" smtClean="0"/>
              <a:t>res</a:t>
            </a:r>
            <a:r>
              <a:rPr lang="en-IN" sz="2000" b="1" dirty="0" err="1" smtClean="0"/>
              <a:t>drawable</a:t>
            </a:r>
            <a:r>
              <a:rPr lang="en-IN" sz="2000" b="1" dirty="0" smtClean="0"/>
              <a:t>-</a:t>
            </a:r>
            <a:r>
              <a:rPr lang="en-IN" sz="2000" b="1" dirty="0"/>
              <a:t>*</a:t>
            </a:r>
            <a:r>
              <a:rPr lang="en-IN" sz="2000" dirty="0"/>
              <a:t>—Application icon graphic resources are included in several </a:t>
            </a:r>
            <a:r>
              <a:rPr lang="en-IN" sz="2000" dirty="0" smtClean="0"/>
              <a:t>sizes for </a:t>
            </a:r>
            <a:r>
              <a:rPr lang="en-IN" sz="2000" dirty="0"/>
              <a:t>different device screen resolutions.</a:t>
            </a:r>
          </a:p>
          <a:p>
            <a:pPr algn="just">
              <a:lnSpc>
                <a:spcPct val="130000"/>
              </a:lnSpc>
              <a:spcBef>
                <a:spcPts val="0"/>
              </a:spcBef>
            </a:pPr>
            <a:r>
              <a:rPr lang="en-IN" sz="2000" b="1" i="1" dirty="0" err="1" smtClean="0"/>
              <a:t>res</a:t>
            </a:r>
            <a:r>
              <a:rPr lang="en-IN" sz="2000" b="1" dirty="0" err="1" smtClean="0"/>
              <a:t>layout</a:t>
            </a:r>
            <a:r>
              <a:rPr lang="en-IN" sz="2000" b="1" dirty="0" smtClean="0"/>
              <a:t>/main.xml</a:t>
            </a:r>
            <a:r>
              <a:rPr lang="en-IN" sz="2000" dirty="0" smtClean="0"/>
              <a:t>—Layout </a:t>
            </a:r>
            <a:r>
              <a:rPr lang="en-IN" sz="2000" dirty="0"/>
              <a:t>resource file used by </a:t>
            </a:r>
            <a:r>
              <a:rPr lang="en-IN" sz="2000" dirty="0" err="1"/>
              <a:t>MyFirstAndroidAppActivity</a:t>
            </a:r>
            <a:r>
              <a:rPr lang="en-IN" sz="2000" dirty="0"/>
              <a:t> </a:t>
            </a:r>
            <a:r>
              <a:rPr lang="en-IN" sz="2000" dirty="0" smtClean="0"/>
              <a:t>to organize </a:t>
            </a:r>
            <a:r>
              <a:rPr lang="en-IN" sz="2000" dirty="0"/>
              <a:t>controls on the main application screen.</a:t>
            </a:r>
          </a:p>
          <a:p>
            <a:pPr algn="just">
              <a:lnSpc>
                <a:spcPct val="130000"/>
              </a:lnSpc>
              <a:spcBef>
                <a:spcPts val="0"/>
              </a:spcBef>
            </a:pPr>
            <a:r>
              <a:rPr lang="en-IN" sz="2000" b="1" i="1" dirty="0" err="1" smtClean="0"/>
              <a:t>res</a:t>
            </a:r>
            <a:r>
              <a:rPr lang="en-IN" sz="2000" b="1" dirty="0" err="1" smtClean="0"/>
              <a:t>values</a:t>
            </a:r>
            <a:r>
              <a:rPr lang="en-IN" sz="2000" b="1" dirty="0" smtClean="0"/>
              <a:t>/strings.xml</a:t>
            </a:r>
            <a:r>
              <a:rPr lang="en-IN" sz="2000" dirty="0" smtClean="0"/>
              <a:t>—The </a:t>
            </a:r>
            <a:r>
              <a:rPr lang="en-IN" sz="2000" dirty="0"/>
              <a:t>resource file where string resources are defined</a:t>
            </a:r>
            <a:r>
              <a:rPr lang="en-IN" sz="2000" dirty="0" smtClean="0"/>
              <a:t>. A </a:t>
            </a:r>
            <a:r>
              <a:rPr lang="en-IN" sz="2000" dirty="0"/>
              <a:t>number of other files are saved on disk as part of the Eclipse project in </a:t>
            </a:r>
            <a:r>
              <a:rPr lang="en-IN" sz="2000" dirty="0" smtClean="0"/>
              <a:t>the workspace</a:t>
            </a:r>
            <a:r>
              <a:rPr lang="en-IN" sz="2000" dirty="0"/>
              <a:t>. However, the files and resource directories included in the list </a:t>
            </a:r>
            <a:r>
              <a:rPr lang="en-IN" sz="2000" dirty="0" smtClean="0"/>
              <a:t>here are </a:t>
            </a:r>
            <a:r>
              <a:rPr lang="en-IN" sz="2000" dirty="0"/>
              <a:t>the important project files you will use on a regular basis.</a:t>
            </a:r>
          </a:p>
        </p:txBody>
      </p:sp>
    </p:spTree>
    <p:extLst>
      <p:ext uri="{BB962C8B-B14F-4D97-AF65-F5344CB8AC3E}">
        <p14:creationId xmlns:p14="http://schemas.microsoft.com/office/powerpoint/2010/main" val="6366033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5529"/>
          </a:xfrm>
        </p:spPr>
        <p:txBody>
          <a:bodyPr>
            <a:normAutofit/>
          </a:bodyPr>
          <a:lstStyle/>
          <a:p>
            <a:pPr algn="ctr"/>
            <a:r>
              <a:rPr lang="en-IN" sz="2800" b="1" dirty="0">
                <a:solidFill>
                  <a:srgbClr val="FF0000"/>
                </a:solidFill>
              </a:rPr>
              <a:t>Running Your Android Application in the Emulator</a:t>
            </a:r>
            <a:endParaRPr lang="en-IN" sz="2800" dirty="0">
              <a:solidFill>
                <a:srgbClr val="FF0000"/>
              </a:solidFill>
            </a:endParaRPr>
          </a:p>
        </p:txBody>
      </p:sp>
      <p:sp>
        <p:nvSpPr>
          <p:cNvPr id="3" name="Content Placeholder 2"/>
          <p:cNvSpPr>
            <a:spLocks noGrp="1"/>
          </p:cNvSpPr>
          <p:nvPr>
            <p:ph idx="1"/>
          </p:nvPr>
        </p:nvSpPr>
        <p:spPr>
          <a:xfrm>
            <a:off x="838200" y="1177636"/>
            <a:ext cx="10515600" cy="5430982"/>
          </a:xfrm>
        </p:spPr>
        <p:txBody>
          <a:bodyPr>
            <a:normAutofit fontScale="92500" lnSpcReduction="20000"/>
          </a:bodyPr>
          <a:lstStyle/>
          <a:p>
            <a:pPr marL="0" indent="0" algn="just">
              <a:lnSpc>
                <a:spcPct val="150000"/>
              </a:lnSpc>
              <a:buNone/>
            </a:pPr>
            <a:r>
              <a:rPr lang="en-IN" sz="2400" dirty="0" err="1"/>
              <a:t>MyFirstAndroidApp</a:t>
            </a:r>
            <a:r>
              <a:rPr lang="en-IN" sz="2400" dirty="0"/>
              <a:t> </a:t>
            </a:r>
            <a:r>
              <a:rPr lang="en-IN" sz="2400" dirty="0" smtClean="0"/>
              <a:t>application </a:t>
            </a:r>
            <a:r>
              <a:rPr lang="en-IN" sz="2400" dirty="0"/>
              <a:t>using the following steps</a:t>
            </a:r>
            <a:r>
              <a:rPr lang="en-IN" sz="2400" dirty="0" smtClean="0"/>
              <a:t>:</a:t>
            </a:r>
          </a:p>
          <a:p>
            <a:pPr marL="0" indent="0" algn="just">
              <a:lnSpc>
                <a:spcPct val="150000"/>
              </a:lnSpc>
              <a:buNone/>
            </a:pPr>
            <a:r>
              <a:rPr lang="en-IN" sz="2400" dirty="0"/>
              <a:t>1. </a:t>
            </a:r>
            <a:r>
              <a:rPr lang="en-IN" sz="2400" b="1" dirty="0"/>
              <a:t>Choose</a:t>
            </a:r>
            <a:r>
              <a:rPr lang="en-IN" sz="2400" dirty="0"/>
              <a:t> the Run As icon drop-down menu on the toolbar ( ).</a:t>
            </a:r>
          </a:p>
          <a:p>
            <a:pPr marL="0" indent="0" algn="just">
              <a:lnSpc>
                <a:spcPct val="150000"/>
              </a:lnSpc>
              <a:buNone/>
            </a:pPr>
            <a:r>
              <a:rPr lang="en-IN" sz="2400" dirty="0"/>
              <a:t>2. </a:t>
            </a:r>
            <a:r>
              <a:rPr lang="en-IN" sz="2400" b="1" dirty="0"/>
              <a:t>Pull the drop-down </a:t>
            </a:r>
            <a:r>
              <a:rPr lang="en-IN" sz="2400" dirty="0"/>
              <a:t>menu and choose the Run configuration you created. (</a:t>
            </a:r>
            <a:r>
              <a:rPr lang="en-IN" sz="2400" dirty="0" smtClean="0"/>
              <a:t>If you </a:t>
            </a:r>
            <a:r>
              <a:rPr lang="en-IN" sz="2400" dirty="0"/>
              <a:t>do not see it listed, choose the Run Configurations... item and select </a:t>
            </a:r>
            <a:r>
              <a:rPr lang="en-IN" sz="2400" dirty="0" smtClean="0"/>
              <a:t>the appropriate </a:t>
            </a:r>
            <a:r>
              <a:rPr lang="en-IN" sz="2400" dirty="0"/>
              <a:t>configuration. The Run configuration shows up on this </a:t>
            </a:r>
            <a:r>
              <a:rPr lang="en-IN" sz="2400" dirty="0" smtClean="0"/>
              <a:t>dropdown list </a:t>
            </a:r>
            <a:r>
              <a:rPr lang="en-IN" sz="2400" dirty="0"/>
              <a:t>the next time you run the configuration.)</a:t>
            </a:r>
          </a:p>
          <a:p>
            <a:pPr marL="0" indent="0" algn="just">
              <a:lnSpc>
                <a:spcPct val="150000"/>
              </a:lnSpc>
              <a:buNone/>
            </a:pPr>
            <a:r>
              <a:rPr lang="en-IN" sz="2400" dirty="0"/>
              <a:t>3. Because you </a:t>
            </a:r>
            <a:r>
              <a:rPr lang="en-IN" sz="2400" b="1" dirty="0"/>
              <a:t>chose the Manual Target Selection mode</a:t>
            </a:r>
            <a:r>
              <a:rPr lang="en-IN" sz="2400" dirty="0"/>
              <a:t>, you are </a:t>
            </a:r>
            <a:r>
              <a:rPr lang="en-IN" sz="2400" dirty="0" smtClean="0"/>
              <a:t>now prompted </a:t>
            </a:r>
            <a:r>
              <a:rPr lang="en-IN" sz="2400" dirty="0"/>
              <a:t>for your emulator instance. Change the selection to Launch a </a:t>
            </a:r>
            <a:r>
              <a:rPr lang="en-IN" sz="2400" dirty="0" smtClean="0"/>
              <a:t>New Android </a:t>
            </a:r>
            <a:r>
              <a:rPr lang="en-IN" sz="2400" dirty="0"/>
              <a:t>Virtual Device and then select the AVD you created, as shown </a:t>
            </a:r>
            <a:r>
              <a:rPr lang="en-IN" sz="2400" dirty="0" smtClean="0"/>
              <a:t>in Figure </a:t>
            </a:r>
            <a:r>
              <a:rPr lang="en-IN" sz="2400" dirty="0"/>
              <a:t>3.13. Here you can choose from an already-running emulator </a:t>
            </a:r>
            <a:r>
              <a:rPr lang="en-IN" sz="2400" dirty="0" smtClean="0"/>
              <a:t>or launch </a:t>
            </a:r>
            <a:r>
              <a:rPr lang="en-IN" sz="2400" dirty="0"/>
              <a:t>a new instance with an AVD that is compatible with the </a:t>
            </a:r>
            <a:r>
              <a:rPr lang="en-IN" sz="2400" dirty="0" smtClean="0"/>
              <a:t>application settings</a:t>
            </a:r>
            <a:endParaRPr lang="en-IN" sz="2400" dirty="0"/>
          </a:p>
        </p:txBody>
      </p:sp>
    </p:spTree>
    <p:extLst>
      <p:ext uri="{BB962C8B-B14F-4D97-AF65-F5344CB8AC3E}">
        <p14:creationId xmlns:p14="http://schemas.microsoft.com/office/powerpoint/2010/main" val="523451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a:bodyPr>
          <a:lstStyle/>
          <a:p>
            <a:pPr algn="ctr"/>
            <a:r>
              <a:rPr lang="en-IN" sz="2800" b="1" dirty="0">
                <a:solidFill>
                  <a:srgbClr val="FF0000"/>
                </a:solidFill>
              </a:rPr>
              <a:t>Running Your Android Application in the Emulator</a:t>
            </a:r>
            <a:endParaRPr lang="en-IN" sz="2800" dirty="0"/>
          </a:p>
        </p:txBody>
      </p:sp>
      <p:sp>
        <p:nvSpPr>
          <p:cNvPr id="3" name="Content Placeholder 2"/>
          <p:cNvSpPr>
            <a:spLocks noGrp="1"/>
          </p:cNvSpPr>
          <p:nvPr>
            <p:ph idx="1"/>
          </p:nvPr>
        </p:nvSpPr>
        <p:spPr>
          <a:xfrm>
            <a:off x="838200" y="1219200"/>
            <a:ext cx="10515600" cy="4957763"/>
          </a:xfrm>
        </p:spPr>
        <p:txBody>
          <a:bodyPr>
            <a:normAutofit fontScale="85000" lnSpcReduction="10000"/>
          </a:bodyPr>
          <a:lstStyle/>
          <a:p>
            <a:pPr marL="0" indent="0" algn="just">
              <a:lnSpc>
                <a:spcPct val="150000"/>
              </a:lnSpc>
              <a:buNone/>
            </a:pPr>
            <a:r>
              <a:rPr lang="en-IN" dirty="0"/>
              <a:t>4. </a:t>
            </a:r>
            <a:r>
              <a:rPr lang="en-IN" b="1" dirty="0"/>
              <a:t>The Android emulator starts up</a:t>
            </a:r>
            <a:r>
              <a:rPr lang="en-IN" dirty="0"/>
              <a:t>, which might take a moment.</a:t>
            </a:r>
          </a:p>
          <a:p>
            <a:pPr marL="0" indent="0" algn="just">
              <a:lnSpc>
                <a:spcPct val="150000"/>
              </a:lnSpc>
              <a:buNone/>
            </a:pPr>
            <a:r>
              <a:rPr lang="en-IN" dirty="0"/>
              <a:t>5. </a:t>
            </a:r>
            <a:r>
              <a:rPr lang="en-IN" b="1" dirty="0"/>
              <a:t>Click the Menu button </a:t>
            </a:r>
            <a:r>
              <a:rPr lang="en-IN" dirty="0"/>
              <a:t>or push the slider to the right to unlock the emulator.</a:t>
            </a:r>
          </a:p>
          <a:p>
            <a:pPr marL="0" indent="0" algn="just">
              <a:lnSpc>
                <a:spcPct val="150000"/>
              </a:lnSpc>
              <a:buNone/>
            </a:pPr>
            <a:r>
              <a:rPr lang="en-IN" dirty="0"/>
              <a:t>6. </a:t>
            </a:r>
            <a:r>
              <a:rPr lang="en-IN" b="1" dirty="0"/>
              <a:t>The application starts</a:t>
            </a:r>
            <a:r>
              <a:rPr lang="en-IN" dirty="0"/>
              <a:t>, as shown in Figure 3.14</a:t>
            </a:r>
            <a:r>
              <a:rPr lang="en-IN" dirty="0" smtClean="0"/>
              <a:t>.</a:t>
            </a:r>
          </a:p>
          <a:p>
            <a:pPr marL="0" indent="0" algn="just">
              <a:lnSpc>
                <a:spcPct val="150000"/>
              </a:lnSpc>
              <a:buNone/>
            </a:pPr>
            <a:r>
              <a:rPr lang="en-IN" dirty="0"/>
              <a:t>7. </a:t>
            </a:r>
            <a:r>
              <a:rPr lang="en-IN" b="1" dirty="0"/>
              <a:t>Click the Back button </a:t>
            </a:r>
            <a:r>
              <a:rPr lang="en-IN" dirty="0"/>
              <a:t>in the Emulator to end the game or click Home </a:t>
            </a:r>
            <a:r>
              <a:rPr lang="en-IN" dirty="0" smtClean="0"/>
              <a:t>to suspend </a:t>
            </a:r>
            <a:r>
              <a:rPr lang="en-IN" dirty="0"/>
              <a:t>it.</a:t>
            </a:r>
          </a:p>
          <a:p>
            <a:pPr marL="0" indent="0" algn="just">
              <a:lnSpc>
                <a:spcPct val="150000"/>
              </a:lnSpc>
              <a:buNone/>
            </a:pPr>
            <a:r>
              <a:rPr lang="en-IN" dirty="0"/>
              <a:t>8. </a:t>
            </a:r>
            <a:r>
              <a:rPr lang="en-IN" b="1" dirty="0"/>
              <a:t>Click the grid button </a:t>
            </a:r>
            <a:r>
              <a:rPr lang="en-IN" dirty="0"/>
              <a:t>to browse all installed applications. Your screen </a:t>
            </a:r>
            <a:r>
              <a:rPr lang="en-IN" dirty="0" smtClean="0"/>
              <a:t>looks something </a:t>
            </a:r>
            <a:r>
              <a:rPr lang="en-IN" dirty="0"/>
              <a:t>like Figure 3.15</a:t>
            </a:r>
            <a:r>
              <a:rPr lang="en-IN" dirty="0" smtClean="0"/>
              <a:t>.</a:t>
            </a:r>
          </a:p>
          <a:p>
            <a:pPr marL="0" indent="0" algn="just">
              <a:lnSpc>
                <a:spcPct val="150000"/>
              </a:lnSpc>
              <a:buNone/>
            </a:pPr>
            <a:r>
              <a:rPr lang="en-IN" dirty="0"/>
              <a:t>9</a:t>
            </a:r>
            <a:r>
              <a:rPr lang="en-IN" b="1" dirty="0"/>
              <a:t>. Click the My First Android Application </a:t>
            </a:r>
            <a:r>
              <a:rPr lang="en-IN" dirty="0"/>
              <a:t>icon to launch the application again.</a:t>
            </a:r>
          </a:p>
        </p:txBody>
      </p:sp>
    </p:spTree>
    <p:extLst>
      <p:ext uri="{BB962C8B-B14F-4D97-AF65-F5344CB8AC3E}">
        <p14:creationId xmlns:p14="http://schemas.microsoft.com/office/powerpoint/2010/main" val="1340223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802"/>
          </a:xfrm>
        </p:spPr>
        <p:txBody>
          <a:bodyPr/>
          <a:lstStyle/>
          <a:p>
            <a:pPr algn="ctr"/>
            <a:r>
              <a:rPr lang="en-IN" b="1" dirty="0">
                <a:solidFill>
                  <a:srgbClr val="FF0000"/>
                </a:solidFill>
              </a:rPr>
              <a:t>Android </a:t>
            </a:r>
            <a:r>
              <a:rPr lang="en-IN" b="1" dirty="0" smtClean="0">
                <a:solidFill>
                  <a:srgbClr val="FF0000"/>
                </a:solidFill>
              </a:rPr>
              <a:t>Architecture</a:t>
            </a:r>
            <a:endParaRPr lang="en-IN" b="1" dirty="0">
              <a:solidFill>
                <a:srgbClr val="FF0000"/>
              </a:solidFill>
            </a:endParaRPr>
          </a:p>
        </p:txBody>
      </p:sp>
      <p:sp>
        <p:nvSpPr>
          <p:cNvPr id="3" name="Content Placeholder 2"/>
          <p:cNvSpPr>
            <a:spLocks noGrp="1"/>
          </p:cNvSpPr>
          <p:nvPr>
            <p:ph idx="1"/>
          </p:nvPr>
        </p:nvSpPr>
        <p:spPr>
          <a:xfrm>
            <a:off x="838200" y="1288473"/>
            <a:ext cx="10515600" cy="4888490"/>
          </a:xfrm>
        </p:spPr>
        <p:txBody>
          <a:bodyPr/>
          <a:lstStyle/>
          <a:p>
            <a:pPr marL="0" indent="0">
              <a:buNone/>
            </a:pPr>
            <a:r>
              <a:rPr lang="en-IN" b="1" i="1" dirty="0"/>
              <a:t>What is Android Architecture?</a:t>
            </a:r>
          </a:p>
          <a:p>
            <a:pPr fontAlgn="base"/>
            <a:r>
              <a:rPr lang="en-IN" dirty="0"/>
              <a:t>Android is a mobile operating system that has an open-source framework and is based on </a:t>
            </a:r>
            <a:r>
              <a:rPr lang="en-IN" b="1" u="sng" dirty="0">
                <a:hlinkClick r:id="rId2"/>
              </a:rPr>
              <a:t>Linux</a:t>
            </a:r>
            <a:r>
              <a:rPr lang="en-IN" dirty="0"/>
              <a:t> which helps us to develop advanced and user-friendly applications.</a:t>
            </a:r>
          </a:p>
          <a:p>
            <a:pPr marL="0" indent="0" fontAlgn="base">
              <a:buNone/>
            </a:pPr>
            <a:r>
              <a:rPr lang="en-IN" i="1" dirty="0" smtClean="0"/>
              <a:t>It comprises </a:t>
            </a:r>
            <a:r>
              <a:rPr lang="en-IN" i="1" dirty="0"/>
              <a:t>of five levels, which are </a:t>
            </a:r>
            <a:r>
              <a:rPr lang="en-IN" i="1" dirty="0" smtClean="0"/>
              <a:t>:</a:t>
            </a:r>
          </a:p>
          <a:p>
            <a:pPr fontAlgn="base"/>
            <a:r>
              <a:rPr lang="en-IN" sz="2400" dirty="0" smtClean="0"/>
              <a:t>the </a:t>
            </a:r>
            <a:r>
              <a:rPr lang="en-IN" sz="2400" dirty="0"/>
              <a:t>Linux kernel</a:t>
            </a:r>
            <a:r>
              <a:rPr lang="en-IN" sz="2400" dirty="0" smtClean="0"/>
              <a:t>,</a:t>
            </a:r>
          </a:p>
          <a:p>
            <a:pPr fontAlgn="base"/>
            <a:r>
              <a:rPr lang="en-IN" sz="2400" dirty="0" smtClean="0"/>
              <a:t>Libraries,</a:t>
            </a:r>
          </a:p>
          <a:p>
            <a:pPr fontAlgn="base"/>
            <a:r>
              <a:rPr lang="en-IN" sz="2400" dirty="0" smtClean="0"/>
              <a:t>Application framework,</a:t>
            </a:r>
          </a:p>
          <a:p>
            <a:pPr fontAlgn="base"/>
            <a:r>
              <a:rPr lang="en-IN" sz="2400" dirty="0" smtClean="0"/>
              <a:t>Android </a:t>
            </a:r>
            <a:r>
              <a:rPr lang="en-IN" sz="2400" dirty="0"/>
              <a:t>runtime, </a:t>
            </a:r>
            <a:r>
              <a:rPr lang="en-IN" sz="2400" dirty="0" smtClean="0"/>
              <a:t>and</a:t>
            </a:r>
          </a:p>
          <a:p>
            <a:pPr fontAlgn="base"/>
            <a:r>
              <a:rPr lang="en-IN" sz="2400" dirty="0" smtClean="0"/>
              <a:t>System </a:t>
            </a:r>
            <a:r>
              <a:rPr lang="en-IN" sz="2400" dirty="0"/>
              <a:t>applications.</a:t>
            </a:r>
          </a:p>
          <a:p>
            <a:endParaRPr lang="en-IN" dirty="0"/>
          </a:p>
        </p:txBody>
      </p:sp>
    </p:spTree>
    <p:extLst>
      <p:ext uri="{BB962C8B-B14F-4D97-AF65-F5344CB8AC3E}">
        <p14:creationId xmlns:p14="http://schemas.microsoft.com/office/powerpoint/2010/main" val="691707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pPr algn="ctr"/>
            <a:r>
              <a:rPr lang="en-IN" b="1" dirty="0">
                <a:solidFill>
                  <a:srgbClr val="FF0000"/>
                </a:solidFill>
              </a:rPr>
              <a:t>5 Components of Android </a:t>
            </a:r>
            <a:r>
              <a:rPr lang="en-IN" b="1" dirty="0" smtClean="0">
                <a:solidFill>
                  <a:srgbClr val="FF0000"/>
                </a:solidFill>
              </a:rPr>
              <a:t>Architecture</a:t>
            </a:r>
            <a:endParaRPr lang="en-IN" b="1" dirty="0">
              <a:solidFill>
                <a:srgbClr val="FF0000"/>
              </a:solidFill>
            </a:endParaRPr>
          </a:p>
        </p:txBody>
      </p:sp>
      <p:sp>
        <p:nvSpPr>
          <p:cNvPr id="3" name="Content Placeholder 2"/>
          <p:cNvSpPr>
            <a:spLocks noGrp="1"/>
          </p:cNvSpPr>
          <p:nvPr>
            <p:ph idx="1"/>
          </p:nvPr>
        </p:nvSpPr>
        <p:spPr>
          <a:xfrm>
            <a:off x="838200" y="1191491"/>
            <a:ext cx="10515600" cy="4985472"/>
          </a:xfrm>
        </p:spPr>
        <p:txBody>
          <a:bodyPr>
            <a:normAutofit fontScale="92500" lnSpcReduction="10000"/>
          </a:bodyPr>
          <a:lstStyle/>
          <a:p>
            <a:pPr marL="0" indent="0" fontAlgn="base">
              <a:buNone/>
            </a:pPr>
            <a:r>
              <a:rPr lang="en-IN" b="1" dirty="0" smtClean="0"/>
              <a:t>Linux </a:t>
            </a:r>
            <a:r>
              <a:rPr lang="en-IN" b="1" dirty="0"/>
              <a:t>Kernel</a:t>
            </a:r>
          </a:p>
          <a:p>
            <a:pPr fontAlgn="base"/>
            <a:r>
              <a:rPr lang="en-IN" dirty="0"/>
              <a:t>Linux kernel is the bottom-most and important layer of the Android architecture and it is the core part of Android architecture.</a:t>
            </a:r>
          </a:p>
          <a:p>
            <a:pPr marL="0" indent="0" fontAlgn="base">
              <a:buNone/>
            </a:pPr>
            <a:r>
              <a:rPr lang="en-IN" i="1" dirty="0"/>
              <a:t>It provides features such as:</a:t>
            </a:r>
          </a:p>
          <a:p>
            <a:pPr fontAlgn="base"/>
            <a:r>
              <a:rPr lang="en-IN" dirty="0"/>
              <a:t>Security</a:t>
            </a:r>
          </a:p>
          <a:p>
            <a:pPr fontAlgn="base"/>
            <a:r>
              <a:rPr lang="en-IN" dirty="0"/>
              <a:t>Process management</a:t>
            </a:r>
          </a:p>
          <a:p>
            <a:pPr fontAlgn="base"/>
            <a:r>
              <a:rPr lang="en-IN" dirty="0"/>
              <a:t>Memory management</a:t>
            </a:r>
          </a:p>
          <a:p>
            <a:pPr fontAlgn="base"/>
            <a:r>
              <a:rPr lang="en-IN" dirty="0"/>
              <a:t>Device management</a:t>
            </a:r>
          </a:p>
          <a:p>
            <a:pPr fontAlgn="base"/>
            <a:r>
              <a:rPr lang="en-IN" dirty="0"/>
              <a:t>Multitasking</a:t>
            </a:r>
          </a:p>
          <a:p>
            <a:pPr marL="0" indent="0" fontAlgn="base">
              <a:buNone/>
            </a:pPr>
            <a:r>
              <a:rPr lang="en-IN" dirty="0"/>
              <a:t>It is also responsible for a level of abstraction between device hardware and upper layers of Android architecture. It consists of device drivers like camera, flash memory, Display, keypad, </a:t>
            </a:r>
            <a:r>
              <a:rPr lang="en-IN" dirty="0" err="1"/>
              <a:t>Wifi</a:t>
            </a:r>
            <a:r>
              <a:rPr lang="en-IN" dirty="0"/>
              <a:t> etc.</a:t>
            </a:r>
          </a:p>
          <a:p>
            <a:endParaRPr lang="en-IN" dirty="0"/>
          </a:p>
        </p:txBody>
      </p:sp>
    </p:spTree>
    <p:extLst>
      <p:ext uri="{BB962C8B-B14F-4D97-AF65-F5344CB8AC3E}">
        <p14:creationId xmlns:p14="http://schemas.microsoft.com/office/powerpoint/2010/main" val="3478872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8764"/>
            <a:ext cx="4565073" cy="5678199"/>
          </a:xfrm>
        </p:spPr>
        <p:txBody>
          <a:bodyPr>
            <a:normAutofit fontScale="92500" lnSpcReduction="10000"/>
          </a:bodyPr>
          <a:lstStyle/>
          <a:p>
            <a:pPr marL="0" indent="0" fontAlgn="base">
              <a:buNone/>
            </a:pPr>
            <a:r>
              <a:rPr lang="en-IN" b="1" dirty="0" smtClean="0"/>
              <a:t>Libraries</a:t>
            </a:r>
            <a:endParaRPr lang="en-IN" b="1" dirty="0"/>
          </a:p>
          <a:p>
            <a:pPr algn="just" fontAlgn="base"/>
            <a:r>
              <a:rPr lang="en-IN" dirty="0"/>
              <a:t>This layer consists of a set of Libraries and Android Runtime. The Android component is built using </a:t>
            </a:r>
            <a:r>
              <a:rPr lang="en-IN" b="1" dirty="0"/>
              <a:t>native codes</a:t>
            </a:r>
            <a:r>
              <a:rPr lang="en-IN" dirty="0"/>
              <a:t> and require </a:t>
            </a:r>
            <a:r>
              <a:rPr lang="en-IN" b="1" dirty="0"/>
              <a:t>native libraries</a:t>
            </a:r>
            <a:r>
              <a:rPr lang="en-IN" dirty="0"/>
              <a:t>, which are written in C/C++ and most of the libraries are open source libraries. Also, this layer handles data that is specific to the hardware. Some of the native libraries are SSL, SQLite, </a:t>
            </a:r>
            <a:r>
              <a:rPr lang="en-IN" dirty="0" err="1"/>
              <a:t>Libc</a:t>
            </a:r>
            <a:r>
              <a:rPr lang="en-IN" dirty="0"/>
              <a:t>, OpenGL, media framework, </a:t>
            </a:r>
            <a:r>
              <a:rPr lang="en-IN" dirty="0" err="1"/>
              <a:t>FreeType</a:t>
            </a:r>
            <a:r>
              <a:rPr lang="en-IN" dirty="0"/>
              <a:t> and Surface Manager.</a:t>
            </a:r>
          </a:p>
          <a:p>
            <a:endParaRPr lang="en-IN" dirty="0"/>
          </a:p>
        </p:txBody>
      </p:sp>
      <p:pic>
        <p:nvPicPr>
          <p:cNvPr id="1026" name="Picture 2" descr="Components of Android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9527" y="264030"/>
            <a:ext cx="6147665" cy="6147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686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5018"/>
            <a:ext cx="10515600" cy="5511945"/>
          </a:xfrm>
        </p:spPr>
        <p:txBody>
          <a:bodyPr>
            <a:normAutofit/>
          </a:bodyPr>
          <a:lstStyle/>
          <a:p>
            <a:pPr marL="0" indent="0" fontAlgn="base">
              <a:buNone/>
            </a:pPr>
            <a:r>
              <a:rPr lang="en-IN" b="1" dirty="0" smtClean="0"/>
              <a:t>Android </a:t>
            </a:r>
            <a:r>
              <a:rPr lang="en-IN" b="1" dirty="0"/>
              <a:t>Runtime</a:t>
            </a:r>
          </a:p>
          <a:p>
            <a:pPr algn="just" fontAlgn="base"/>
            <a:r>
              <a:rPr lang="en-IN" dirty="0"/>
              <a:t>It comprises of DVM (</a:t>
            </a:r>
            <a:r>
              <a:rPr lang="en-IN" dirty="0" err="1"/>
              <a:t>Dalvik</a:t>
            </a:r>
            <a:r>
              <a:rPr lang="en-IN" dirty="0"/>
              <a:t> Virtual Machine). Just like</a:t>
            </a:r>
            <a:r>
              <a:rPr lang="en-IN" b="1" dirty="0"/>
              <a:t> </a:t>
            </a:r>
            <a:r>
              <a:rPr lang="en-IN" b="1" u="sng" dirty="0">
                <a:hlinkClick r:id="rId2"/>
              </a:rPr>
              <a:t>JAVA uses JVM</a:t>
            </a:r>
            <a:r>
              <a:rPr lang="en-IN" dirty="0"/>
              <a:t>, Android uses DVM to optimize battery life, memory and performance. The byte code generated by the</a:t>
            </a:r>
            <a:r>
              <a:rPr lang="en-IN" b="1" dirty="0"/>
              <a:t> Java compiler</a:t>
            </a:r>
            <a:r>
              <a:rPr lang="en-IN" dirty="0"/>
              <a:t> has to be converted to .</a:t>
            </a:r>
            <a:r>
              <a:rPr lang="en-IN" dirty="0" err="1"/>
              <a:t>dex</a:t>
            </a:r>
            <a:r>
              <a:rPr lang="en-IN" dirty="0"/>
              <a:t> file by DVM, as it has its own byte code. Also, multiple class files are created as one .</a:t>
            </a:r>
            <a:r>
              <a:rPr lang="en-IN" dirty="0" err="1"/>
              <a:t>dex</a:t>
            </a:r>
            <a:r>
              <a:rPr lang="en-IN" dirty="0"/>
              <a:t> file and the compressed .jar file is greater than the uncompressed .</a:t>
            </a:r>
            <a:r>
              <a:rPr lang="en-IN" dirty="0" err="1"/>
              <a:t>dex</a:t>
            </a:r>
            <a:r>
              <a:rPr lang="en-IN" dirty="0"/>
              <a:t> file.</a:t>
            </a:r>
          </a:p>
          <a:p>
            <a:pPr marL="0" indent="0" algn="just" fontAlgn="base">
              <a:buNone/>
            </a:pPr>
            <a:r>
              <a:rPr lang="en-IN" b="1" dirty="0" smtClean="0"/>
              <a:t>Application </a:t>
            </a:r>
            <a:r>
              <a:rPr lang="en-IN" b="1" dirty="0"/>
              <a:t>Framework</a:t>
            </a:r>
          </a:p>
          <a:p>
            <a:pPr algn="just" fontAlgn="base"/>
            <a:r>
              <a:rPr lang="en-IN" dirty="0"/>
              <a:t>The application framework built on top of the native library layer provides us with Application programming interface and higher-level services. Also, the features of the Android operating system are available to us through API’s written in form of </a:t>
            </a:r>
            <a:r>
              <a:rPr lang="en-IN" b="1" u="sng" dirty="0">
                <a:hlinkClick r:id="rId3"/>
              </a:rPr>
              <a:t>JAVA classes</a:t>
            </a:r>
            <a:r>
              <a:rPr lang="en-IN" dirty="0"/>
              <a:t>.  And, Android developers use these high-level services to build applications.</a:t>
            </a:r>
          </a:p>
          <a:p>
            <a:endParaRPr lang="en-IN" dirty="0"/>
          </a:p>
        </p:txBody>
      </p:sp>
    </p:spTree>
    <p:extLst>
      <p:ext uri="{BB962C8B-B14F-4D97-AF65-F5344CB8AC3E}">
        <p14:creationId xmlns:p14="http://schemas.microsoft.com/office/powerpoint/2010/main" val="2385738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9491"/>
            <a:ext cx="10515600" cy="5747472"/>
          </a:xfrm>
        </p:spPr>
        <p:txBody>
          <a:bodyPr>
            <a:normAutofit fontScale="92500" lnSpcReduction="10000"/>
          </a:bodyPr>
          <a:lstStyle/>
          <a:p>
            <a:pPr algn="just" fontAlgn="base"/>
            <a:r>
              <a:rPr lang="en-IN" dirty="0"/>
              <a:t>It also consists of an Android </a:t>
            </a:r>
            <a:r>
              <a:rPr lang="en-IN" b="1" dirty="0"/>
              <a:t>Hardware Abstraction Layer (HAL)</a:t>
            </a:r>
            <a:r>
              <a:rPr lang="en-IN" dirty="0"/>
              <a:t> that allows the Android Application framework to communicate with hardware-specific device drivers. It acts as an interface for hardware vendors to implement. An android application uses HAL APIs to get commands from different hardware devices.</a:t>
            </a:r>
          </a:p>
          <a:p>
            <a:pPr marL="0" indent="0" algn="just" fontAlgn="base">
              <a:buNone/>
            </a:pPr>
            <a:r>
              <a:rPr lang="en-IN" b="1" dirty="0"/>
              <a:t>The application framework consists of following key services:</a:t>
            </a:r>
          </a:p>
          <a:p>
            <a:pPr algn="just" fontAlgn="base"/>
            <a:r>
              <a:rPr lang="en-IN" b="1" dirty="0"/>
              <a:t>Activity Manager:</a:t>
            </a:r>
            <a:r>
              <a:rPr lang="en-IN" dirty="0"/>
              <a:t> The method in this class uses testing and debugging methods.</a:t>
            </a:r>
          </a:p>
          <a:p>
            <a:pPr algn="just" fontAlgn="base"/>
            <a:r>
              <a:rPr lang="en-IN" b="1" dirty="0"/>
              <a:t>Content provider:</a:t>
            </a:r>
            <a:r>
              <a:rPr lang="en-IN" dirty="0"/>
              <a:t> It provides data from application to other layers.</a:t>
            </a:r>
          </a:p>
          <a:p>
            <a:pPr algn="just" fontAlgn="base"/>
            <a:r>
              <a:rPr lang="en-IN" b="1" dirty="0"/>
              <a:t>Resource Manager:</a:t>
            </a:r>
            <a:r>
              <a:rPr lang="en-IN" dirty="0"/>
              <a:t> It provides access to non-code resources.</a:t>
            </a:r>
          </a:p>
          <a:p>
            <a:pPr algn="just" fontAlgn="base"/>
            <a:r>
              <a:rPr lang="en-IN" b="1" dirty="0"/>
              <a:t>Notification Manager:</a:t>
            </a:r>
            <a:r>
              <a:rPr lang="en-IN" dirty="0"/>
              <a:t> The users get notification about all the actions happening in the background.</a:t>
            </a:r>
          </a:p>
          <a:p>
            <a:pPr algn="just" fontAlgn="base"/>
            <a:r>
              <a:rPr lang="en-IN" b="1" dirty="0"/>
              <a:t>View System:</a:t>
            </a:r>
            <a:r>
              <a:rPr lang="en-IN" dirty="0"/>
              <a:t> It acts as a base class for widgets and is responsible for event handling.</a:t>
            </a:r>
          </a:p>
          <a:p>
            <a:endParaRPr lang="en-IN" dirty="0"/>
          </a:p>
        </p:txBody>
      </p:sp>
    </p:spTree>
    <p:extLst>
      <p:ext uri="{BB962C8B-B14F-4D97-AF65-F5344CB8AC3E}">
        <p14:creationId xmlns:p14="http://schemas.microsoft.com/office/powerpoint/2010/main" val="1566911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164"/>
            <a:ext cx="10515600" cy="5525799"/>
          </a:xfrm>
        </p:spPr>
        <p:txBody>
          <a:bodyPr/>
          <a:lstStyle/>
          <a:p>
            <a:pPr marL="0" indent="0" fontAlgn="base">
              <a:buNone/>
            </a:pPr>
            <a:r>
              <a:rPr lang="en-IN" b="1" dirty="0" smtClean="0"/>
              <a:t>Applications</a:t>
            </a:r>
            <a:endParaRPr lang="en-IN" b="1" dirty="0"/>
          </a:p>
          <a:p>
            <a:pPr fontAlgn="base"/>
            <a:r>
              <a:rPr lang="en-IN" dirty="0"/>
              <a:t>It is the top-most layer of Android architecture. This layer consists of native Android applications and third-party installed apps. They are bundled in an Android package and all the applications that are to be installed are written in this layer only such as contacts, games, settings, and messages.</a:t>
            </a:r>
          </a:p>
          <a:p>
            <a:endParaRPr lang="en-IN" dirty="0"/>
          </a:p>
        </p:txBody>
      </p:sp>
    </p:spTree>
    <p:extLst>
      <p:ext uri="{BB962C8B-B14F-4D97-AF65-F5344CB8AC3E}">
        <p14:creationId xmlns:p14="http://schemas.microsoft.com/office/powerpoint/2010/main" val="1520031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7202"/>
          </a:xfrm>
        </p:spPr>
        <p:txBody>
          <a:bodyPr>
            <a:normAutofit/>
          </a:bodyPr>
          <a:lstStyle/>
          <a:p>
            <a:pPr algn="ctr"/>
            <a:r>
              <a:rPr lang="en-IN" sz="4000" b="1" dirty="0">
                <a:solidFill>
                  <a:srgbClr val="FF0000"/>
                </a:solidFill>
              </a:rPr>
              <a:t>Writing Your First Android Application</a:t>
            </a:r>
          </a:p>
        </p:txBody>
      </p:sp>
      <p:sp>
        <p:nvSpPr>
          <p:cNvPr id="3" name="Content Placeholder 2"/>
          <p:cNvSpPr>
            <a:spLocks noGrp="1"/>
          </p:cNvSpPr>
          <p:nvPr>
            <p:ph idx="1"/>
          </p:nvPr>
        </p:nvSpPr>
        <p:spPr>
          <a:xfrm>
            <a:off x="838200" y="1690688"/>
            <a:ext cx="10515600" cy="4486275"/>
          </a:xfrm>
        </p:spPr>
        <p:txBody>
          <a:bodyPr>
            <a:normAutofit fontScale="70000" lnSpcReduction="20000"/>
          </a:bodyPr>
          <a:lstStyle/>
          <a:p>
            <a:pPr marL="0" indent="0" algn="just">
              <a:lnSpc>
                <a:spcPct val="160000"/>
              </a:lnSpc>
              <a:buNone/>
            </a:pPr>
            <a:r>
              <a:rPr lang="en-IN" dirty="0"/>
              <a:t>1. Choose File, New, Other</a:t>
            </a:r>
            <a:r>
              <a:rPr lang="en-IN" dirty="0" smtClean="0"/>
              <a:t>....</a:t>
            </a:r>
          </a:p>
          <a:p>
            <a:pPr marL="0" indent="0" algn="just">
              <a:lnSpc>
                <a:spcPct val="160000"/>
              </a:lnSpc>
              <a:buNone/>
            </a:pPr>
            <a:r>
              <a:rPr lang="en-IN" dirty="0"/>
              <a:t>2. Choose Android, Android Sample Project (see Figure 3.1). Click Next.</a:t>
            </a:r>
          </a:p>
          <a:p>
            <a:pPr marL="0" indent="0" algn="just">
              <a:lnSpc>
                <a:spcPct val="160000"/>
              </a:lnSpc>
              <a:buNone/>
            </a:pPr>
            <a:r>
              <a:rPr lang="en-IN" dirty="0"/>
              <a:t>3. Choose your build target (see Figure 3.2). In this case, we’ve picked </a:t>
            </a:r>
            <a:r>
              <a:rPr lang="en-IN" dirty="0" smtClean="0"/>
              <a:t>Android 4.0</a:t>
            </a:r>
            <a:r>
              <a:rPr lang="en-IN" dirty="0"/>
              <a:t>, API Level </a:t>
            </a:r>
            <a:r>
              <a:rPr lang="en-IN" dirty="0" smtClean="0"/>
              <a:t>14, from </a:t>
            </a:r>
            <a:r>
              <a:rPr lang="en-IN" dirty="0"/>
              <a:t>the Android Open Source Project. Click Next. </a:t>
            </a:r>
            <a:r>
              <a:rPr lang="en-IN" dirty="0" smtClean="0"/>
              <a:t>Next</a:t>
            </a:r>
            <a:r>
              <a:rPr lang="en-IN" dirty="0"/>
              <a:t>, </a:t>
            </a:r>
            <a:endParaRPr lang="en-IN" dirty="0" smtClean="0"/>
          </a:p>
          <a:p>
            <a:pPr marL="0" indent="0" algn="just">
              <a:lnSpc>
                <a:spcPct val="160000"/>
              </a:lnSpc>
              <a:buNone/>
            </a:pPr>
            <a:r>
              <a:rPr lang="en-IN" dirty="0" smtClean="0"/>
              <a:t>4</a:t>
            </a:r>
            <a:r>
              <a:rPr lang="en-IN" dirty="0"/>
              <a:t>. Next, select which sample you want to create (see Figure 3.3). Choose Snake</a:t>
            </a:r>
            <a:r>
              <a:rPr lang="en-IN" dirty="0" smtClean="0"/>
              <a:t>.</a:t>
            </a:r>
          </a:p>
          <a:p>
            <a:pPr marL="0" indent="0" algn="just">
              <a:lnSpc>
                <a:spcPct val="160000"/>
              </a:lnSpc>
              <a:buNone/>
            </a:pPr>
            <a:r>
              <a:rPr lang="en-IN" dirty="0"/>
              <a:t>5. Click Finish. You now see the Snake project files in your workspace (</a:t>
            </a:r>
            <a:r>
              <a:rPr lang="en-IN" dirty="0" smtClean="0"/>
              <a:t>see Figure </a:t>
            </a:r>
            <a:r>
              <a:rPr lang="en-IN" dirty="0"/>
              <a:t>3.4</a:t>
            </a:r>
            <a:r>
              <a:rPr lang="en-IN" dirty="0" smtClean="0"/>
              <a:t>).</a:t>
            </a:r>
          </a:p>
          <a:p>
            <a:pPr marL="0" indent="0" algn="just">
              <a:lnSpc>
                <a:spcPct val="160000"/>
              </a:lnSpc>
              <a:buNone/>
            </a:pPr>
            <a:endParaRPr lang="en-IN" dirty="0" smtClean="0"/>
          </a:p>
          <a:p>
            <a:pPr marL="0" indent="0" algn="just">
              <a:lnSpc>
                <a:spcPct val="160000"/>
              </a:lnSpc>
              <a:buNone/>
            </a:pPr>
            <a:r>
              <a:rPr lang="en-IN" b="1" dirty="0">
                <a:solidFill>
                  <a:srgbClr val="FF0000"/>
                </a:solidFill>
              </a:rPr>
              <a:t>Creating an Android Virtual Device (AVD) for Your Snake Project</a:t>
            </a:r>
            <a:endParaRPr lang="en-IN" dirty="0">
              <a:solidFill>
                <a:srgbClr val="FF0000"/>
              </a:solidFill>
            </a:endParaRPr>
          </a:p>
        </p:txBody>
      </p:sp>
    </p:spTree>
    <p:extLst>
      <p:ext uri="{BB962C8B-B14F-4D97-AF65-F5344CB8AC3E}">
        <p14:creationId xmlns:p14="http://schemas.microsoft.com/office/powerpoint/2010/main" val="1058153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2215</Words>
  <Application>Microsoft Office PowerPoint</Application>
  <PresentationFormat>Widescreen</PresentationFormat>
  <Paragraphs>135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Verdana</vt:lpstr>
      <vt:lpstr>Office Theme</vt:lpstr>
      <vt:lpstr>Mobile Application and Development </vt:lpstr>
      <vt:lpstr>MAD</vt:lpstr>
      <vt:lpstr>Android Architecture</vt:lpstr>
      <vt:lpstr>5 Components of Android Architecture</vt:lpstr>
      <vt:lpstr>PowerPoint Presentation</vt:lpstr>
      <vt:lpstr>PowerPoint Presentation</vt:lpstr>
      <vt:lpstr>PowerPoint Presentation</vt:lpstr>
      <vt:lpstr>PowerPoint Presentation</vt:lpstr>
      <vt:lpstr>Writing Your First Android Application</vt:lpstr>
      <vt:lpstr>Creating an Android Virtual Device (AVD) for Your Snake Project</vt:lpstr>
      <vt:lpstr>Here are the steps to create a basic AVD:</vt:lpstr>
      <vt:lpstr>PowerPoint Presentation</vt:lpstr>
      <vt:lpstr>Creating a Launch Configuration for Your Snake Project</vt:lpstr>
      <vt:lpstr>configuration for the Snake application</vt:lpstr>
      <vt:lpstr>Running the Snake Application in the Android Emulator</vt:lpstr>
      <vt:lpstr>Building Your First Android Application</vt:lpstr>
      <vt:lpstr>Follow these steps within Eclipse to create a new project:</vt:lpstr>
      <vt:lpstr>PowerPoint Presentation</vt:lpstr>
      <vt:lpstr>Core Files and Directories of the Android Application</vt:lpstr>
      <vt:lpstr>Core Files and Directories of the Android Application</vt:lpstr>
      <vt:lpstr>Running Your Android Application in the Emulator</vt:lpstr>
      <vt:lpstr>Running Your Android Application in the Emulator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36</cp:revision>
  <dcterms:created xsi:type="dcterms:W3CDTF">2023-02-20T10:45:24Z</dcterms:created>
  <dcterms:modified xsi:type="dcterms:W3CDTF">2023-02-22T09:50:37Z</dcterms:modified>
</cp:coreProperties>
</file>