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43" r:id="rId1"/>
  </p:sldMasterIdLst>
  <p:notesMasterIdLst>
    <p:notesMasterId r:id="rId18"/>
  </p:notesMasterIdLst>
  <p:sldIdLst>
    <p:sldId id="256" r:id="rId2"/>
    <p:sldId id="274" r:id="rId3"/>
    <p:sldId id="269" r:id="rId4"/>
    <p:sldId id="257" r:id="rId5"/>
    <p:sldId id="258" r:id="rId6"/>
    <p:sldId id="259" r:id="rId7"/>
    <p:sldId id="265" r:id="rId8"/>
    <p:sldId id="268" r:id="rId9"/>
    <p:sldId id="272" r:id="rId10"/>
    <p:sldId id="263" r:id="rId11"/>
    <p:sldId id="273" r:id="rId12"/>
    <p:sldId id="270" r:id="rId13"/>
    <p:sldId id="264" r:id="rId14"/>
    <p:sldId id="26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36"/>
    <a:srgbClr val="F3F3F2"/>
    <a:srgbClr val="8682F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A4F13-D017-4C8E-A241-BBD591DEF52C}" v="743" dt="2022-05-05T04:15:19.654"/>
    <p1510:client id="{036FABD4-F031-4ED4-AB44-89D633B1F191}" v="12" dt="2022-05-05T16:12:35.569"/>
    <p1510:client id="{1F85D16A-95FE-4190-8C76-E73B63CEF036}" v="173" dt="2022-05-05T14:20:08.679"/>
    <p1510:client id="{23546CF1-8D64-4400-8475-C359B6F23985}" v="15" dt="2022-05-05T15:13:01.779"/>
    <p1510:client id="{2E3396C5-BC09-445A-9825-DC6247989AE4}" v="143" dt="2022-05-05T15:08:10.075"/>
    <p1510:client id="{2FD3294A-4A5D-47B6-A56D-5D8AE90A4C97}" v="16" dt="2022-05-04T19:32:31.084"/>
    <p1510:client id="{331A4420-B716-439A-ABDD-FA9305AE4411}" v="12" dt="2022-05-03T18:40:23.976"/>
    <p1510:client id="{3E11BE2A-6A43-4231-8F28-535A9F69EEC9}" v="24" dt="2022-05-04T19:18:46.683"/>
    <p1510:client id="{536495E0-DF9D-47F0-B6E0-93FFAD6A6EA2}" v="114" dt="2022-05-04T14:20:29.661"/>
    <p1510:client id="{547307DF-96DB-40BA-BFF5-E06C534692CF}" v="443" dt="2022-05-03T15:52:52.250"/>
    <p1510:client id="{77B58105-9DAE-4026-B4D3-F79739637ED1}" v="10" dt="2022-05-05T14:15:26.804"/>
    <p1510:client id="{87840F81-C095-415F-AA52-C3A498FD71AA}" v="1010" dt="2022-05-03T15:39:57.274"/>
    <p1510:client id="{968F3397-4CA0-4A12-8693-C301025FCAE5}" v="52" dt="2022-05-04T20:08:38.725"/>
    <p1510:client id="{B704BDE9-464E-45DA-A087-ADF939A77CD1}" v="42" dt="2022-05-04T14:53:03.633"/>
    <p1510:client id="{E3A66321-B9D9-4A9F-8F8F-54B5AFFF49A7}" v="169" dt="2022-05-03T15:53:18.666"/>
    <p1510:client id="{FD4737E5-59A3-47BA-A229-A06308875B03}" v="67" dt="2022-05-05T14:16:44.569"/>
    <p1510:client id="{FFC83E6A-D9F3-430C-B687-A58F04155895}" v="56" dt="2022-05-04T15:05:06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9"/>
    <p:restoredTop sz="84084"/>
  </p:normalViewPr>
  <p:slideViewPr>
    <p:cSldViewPr>
      <p:cViewPr varScale="1">
        <p:scale>
          <a:sx n="141" d="100"/>
          <a:sy n="141" d="100"/>
        </p:scale>
        <p:origin x="109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750820" y="630938"/>
            <a:ext cx="6973824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2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8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5882" y="382386"/>
            <a:ext cx="2362573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299" y="382386"/>
            <a:ext cx="7746023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81463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90"/>
            <a:ext cx="8187071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3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874382" y="0"/>
            <a:ext cx="164623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63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115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5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9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381002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76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776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18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9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2"/>
          </a:xfrm>
        </p:spPr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04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</p:spPr>
        <p:txBody>
          <a:bodyPr/>
          <a:lstStyle/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74871" y="6375679"/>
            <a:ext cx="1263280" cy="345796"/>
          </a:xfrm>
        </p:spPr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7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3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2" y="0"/>
            <a:ext cx="905453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532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92" userDrawn="1">
          <p15:clr>
            <a:srgbClr val="F26B43"/>
          </p15:clr>
        </p15:guide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2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alsamiq.com/wirefra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Prototyping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session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9D3EA3-EBEA-EDF2-052A-C1A6D6C631C2}"/>
              </a:ext>
            </a:extLst>
          </p:cNvPr>
          <p:cNvGrpSpPr/>
          <p:nvPr/>
        </p:nvGrpSpPr>
        <p:grpSpPr>
          <a:xfrm>
            <a:off x="5105397" y="381000"/>
            <a:ext cx="1981206" cy="670892"/>
            <a:chOff x="2706168" y="1183076"/>
            <a:chExt cx="1575178" cy="533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C7B2B35-0945-BBC7-3783-B2CFF45590AB}"/>
                </a:ext>
              </a:extLst>
            </p:cNvPr>
            <p:cNvSpPr/>
            <p:nvPr/>
          </p:nvSpPr>
          <p:spPr>
            <a:xfrm>
              <a:off x="2706168" y="1183076"/>
              <a:ext cx="1575178" cy="533400"/>
            </a:xfrm>
            <a:prstGeom prst="roundRect">
              <a:avLst/>
            </a:prstGeom>
            <a:solidFill>
              <a:srgbClr val="460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B8658D7-6623-8391-00FA-ACA5FE561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72054" y="1298922"/>
              <a:ext cx="1243406" cy="301709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60F9D-7233-059A-DD1C-33A222579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2409" y="4390769"/>
            <a:ext cx="5071956" cy="2996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Canvas sizes available for different devices.</a:t>
            </a:r>
          </a:p>
          <a:p>
            <a:r>
              <a:rPr lang="en-US" dirty="0"/>
              <a:t>Drag-and-drop to fill object placeholders with images.</a:t>
            </a:r>
          </a:p>
          <a:p>
            <a:r>
              <a:rPr lang="en-US" dirty="0"/>
              <a:t>Repeat grid.</a:t>
            </a:r>
          </a:p>
          <a:p>
            <a:r>
              <a:rPr lang="en-US" dirty="0"/>
              <a:t>No additional plug-ins needed to create a high-fidelity prototype.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ADAE8A-E4E4-4013-3FBB-6971D6A3C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0131" y="4369602"/>
            <a:ext cx="4170257" cy="2996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Prototype live preview for smartphone works only with Mac.</a:t>
            </a:r>
          </a:p>
          <a:p>
            <a:r>
              <a:rPr lang="en-US" dirty="0"/>
              <a:t>Real-time collaboration not possible.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2511D-17B8-DDE0-DADC-A26B91F30AD6}"/>
              </a:ext>
            </a:extLst>
          </p:cNvPr>
          <p:cNvSpPr txBox="1"/>
          <p:nvPr/>
        </p:nvSpPr>
        <p:spPr>
          <a:xfrm>
            <a:off x="2192398" y="1051580"/>
            <a:ext cx="8264922" cy="4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3A3A3A"/>
                </a:solidFill>
                <a:latin typeface="system-ui"/>
                <a:ea typeface="system-ui"/>
                <a:cs typeface="system-ui"/>
              </a:rPr>
              <a:t>High-fidelity prototyping tool that is useful for designing interfaces</a:t>
            </a:r>
            <a:endParaRPr lang="en-US" sz="1800" dirty="0">
              <a:solidFill>
                <a:srgbClr val="3A3A3A"/>
              </a:solidFill>
              <a:latin typeface="system-ui"/>
              <a:cs typeface="Helvetica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D4F8A8B5-0968-9B5E-1005-3A09F337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33" y="1765324"/>
            <a:ext cx="2499784" cy="1972689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6A067402-BF4C-EB80-5181-1923C963B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233" y="1802381"/>
            <a:ext cx="4119033" cy="17080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A05C2B-3F04-EAF5-AEB8-72493E443FE6}"/>
              </a:ext>
            </a:extLst>
          </p:cNvPr>
          <p:cNvSpPr txBox="1"/>
          <p:nvPr/>
        </p:nvSpPr>
        <p:spPr>
          <a:xfrm>
            <a:off x="1766730" y="3908895"/>
            <a:ext cx="2570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Highlights ✅ </a:t>
            </a:r>
            <a:endParaRPr lang="en-US" sz="2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6D1EE-EED8-6746-4457-5F920A0D3AD5}"/>
              </a:ext>
            </a:extLst>
          </p:cNvPr>
          <p:cNvSpPr txBox="1"/>
          <p:nvPr/>
        </p:nvSpPr>
        <p:spPr>
          <a:xfrm>
            <a:off x="7079525" y="3901398"/>
            <a:ext cx="300912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Drawbacks ❌</a:t>
            </a:r>
            <a:endParaRPr lang="en-US" sz="2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8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F15E-CC24-6730-23B0-0086832A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593" y="1789968"/>
            <a:ext cx="9109407" cy="1492132"/>
          </a:xfrm>
        </p:spPr>
        <p:txBody>
          <a:bodyPr/>
          <a:lstStyle/>
          <a:p>
            <a:r>
              <a:rPr lang="en-US" dirty="0"/>
              <a:t>Getting a License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DF2E2-335C-6775-6A41-A44B7AA0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510" y="2889252"/>
            <a:ext cx="9183490" cy="3254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IBM Approved software – available at PC@IBM Store and </a:t>
            </a:r>
            <a:r>
              <a:rPr lang="en-US" dirty="0" err="1"/>
              <a:t>Mac@IBM</a:t>
            </a:r>
            <a:r>
              <a:rPr lang="en-US" dirty="0"/>
              <a:t> Store.</a:t>
            </a:r>
          </a:p>
          <a:p>
            <a:r>
              <a:rPr lang="en-US" dirty="0"/>
              <a:t>2 – 3 business days to get approval.</a:t>
            </a:r>
          </a:p>
          <a:p>
            <a:r>
              <a:rPr lang="en-US" dirty="0"/>
              <a:t>Free version also available.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B387E3-6B71-B6FE-FDAD-78498ECF9BA0}"/>
              </a:ext>
            </a:extLst>
          </p:cNvPr>
          <p:cNvGrpSpPr/>
          <p:nvPr/>
        </p:nvGrpSpPr>
        <p:grpSpPr>
          <a:xfrm>
            <a:off x="5105397" y="379942"/>
            <a:ext cx="1981206" cy="670892"/>
            <a:chOff x="2706168" y="1183076"/>
            <a:chExt cx="1575178" cy="533400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ED59A28F-5A60-7125-A2AD-8829B42BAD9F}"/>
                </a:ext>
              </a:extLst>
            </p:cNvPr>
            <p:cNvSpPr/>
            <p:nvPr/>
          </p:nvSpPr>
          <p:spPr>
            <a:xfrm>
              <a:off x="2706168" y="1183076"/>
              <a:ext cx="1575178" cy="533400"/>
            </a:xfrm>
            <a:prstGeom prst="roundRect">
              <a:avLst/>
            </a:prstGeom>
            <a:solidFill>
              <a:srgbClr val="460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BE59325-D394-DCE6-460E-82374925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72054" y="1298922"/>
              <a:ext cx="1243406" cy="30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82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DF2E2-335C-6775-6A41-A44B7AA0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05" y="5175253"/>
            <a:ext cx="9183490" cy="1498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Focus on components and their states</a:t>
            </a:r>
          </a:p>
          <a:p>
            <a:r>
              <a:rPr lang="en-US" dirty="0"/>
              <a:t>Able to use various triggers and inputs to simulate user interaction</a:t>
            </a:r>
          </a:p>
          <a:p>
            <a:r>
              <a:rPr lang="en-US" dirty="0"/>
              <a:t>Can create scroll groups and anchor links for project animations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B387E3-6B71-B6FE-FDAD-78498ECF9BA0}"/>
              </a:ext>
            </a:extLst>
          </p:cNvPr>
          <p:cNvGrpSpPr/>
          <p:nvPr/>
        </p:nvGrpSpPr>
        <p:grpSpPr>
          <a:xfrm>
            <a:off x="5105397" y="379942"/>
            <a:ext cx="1981206" cy="670892"/>
            <a:chOff x="2706168" y="1183076"/>
            <a:chExt cx="1575178" cy="533400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ED59A28F-5A60-7125-A2AD-8829B42BAD9F}"/>
                </a:ext>
              </a:extLst>
            </p:cNvPr>
            <p:cNvSpPr/>
            <p:nvPr/>
          </p:nvSpPr>
          <p:spPr>
            <a:xfrm>
              <a:off x="2706168" y="1183076"/>
              <a:ext cx="1575178" cy="533400"/>
            </a:xfrm>
            <a:prstGeom prst="roundRect">
              <a:avLst/>
            </a:prstGeom>
            <a:solidFill>
              <a:srgbClr val="460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BE59325-D394-DCE6-460E-82374925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72054" y="1298922"/>
              <a:ext cx="1243406" cy="301709"/>
            </a:xfrm>
            <a:prstGeom prst="rect">
              <a:avLst/>
            </a:prstGeom>
          </p:spPr>
        </p:pic>
      </p:grpSp>
      <p:pic>
        <p:nvPicPr>
          <p:cNvPr id="6" name="Picture 6" descr="Screen Shot 2022-05-05 at 10.50.31 AM.png">
            <a:extLst>
              <a:ext uri="{FF2B5EF4-FFF2-40B4-BE49-F238E27FC236}">
                <a16:creationId xmlns:a16="http://schemas.microsoft.com/office/drawing/2014/main" id="{8E1E6F01-8FA3-1B87-0DB2-7BB0026EB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912" y="1129185"/>
            <a:ext cx="6256542" cy="39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866B2F-E89F-6CC7-7521-6A28C0483638}"/>
              </a:ext>
            </a:extLst>
          </p:cNvPr>
          <p:cNvGrpSpPr/>
          <p:nvPr/>
        </p:nvGrpSpPr>
        <p:grpSpPr>
          <a:xfrm>
            <a:off x="5105397" y="381000"/>
            <a:ext cx="1981206" cy="670892"/>
            <a:chOff x="4876800" y="3059933"/>
            <a:chExt cx="1575178" cy="5334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CABDE12-7046-C2B7-A66E-7344DB1D0A13}"/>
                </a:ext>
              </a:extLst>
            </p:cNvPr>
            <p:cNvSpPr/>
            <p:nvPr/>
          </p:nvSpPr>
          <p:spPr>
            <a:xfrm>
              <a:off x="4876800" y="3059933"/>
              <a:ext cx="1575178" cy="533400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9" name="Picture 2" descr="Figma launches enterprise plan - Protocol">
              <a:extLst>
                <a:ext uri="{FF2B5EF4-FFF2-40B4-BE49-F238E27FC236}">
                  <a16:creationId xmlns:a16="http://schemas.microsoft.com/office/drawing/2014/main" id="{9C1EDD1A-D019-D760-46BB-4B2C6DE0E4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9" t="26955" r="11009" b="26770"/>
            <a:stretch/>
          </p:blipFill>
          <p:spPr bwMode="auto">
            <a:xfrm>
              <a:off x="5245289" y="3202283"/>
              <a:ext cx="838200" cy="24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A5C7FE-9E35-1D52-4AC2-7F999C6BE3CD}"/>
              </a:ext>
            </a:extLst>
          </p:cNvPr>
          <p:cNvSpPr txBox="1"/>
          <p:nvPr/>
        </p:nvSpPr>
        <p:spPr>
          <a:xfrm>
            <a:off x="2743200" y="1446043"/>
            <a:ext cx="6705600" cy="97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Helvetica" pitchFamily="2" charset="0"/>
              </a:rPr>
              <a:t>Accessible prototyping tool with many collaboration features.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3E763-8DD1-790E-26F1-B0169A0944C6}"/>
              </a:ext>
            </a:extLst>
          </p:cNvPr>
          <p:cNvSpPr txBox="1"/>
          <p:nvPr/>
        </p:nvSpPr>
        <p:spPr>
          <a:xfrm>
            <a:off x="2895600" y="342900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Highlights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405B5-AD85-294C-7D12-1878A71F3E4D}"/>
              </a:ext>
            </a:extLst>
          </p:cNvPr>
          <p:cNvSpPr txBox="1"/>
          <p:nvPr/>
        </p:nvSpPr>
        <p:spPr>
          <a:xfrm>
            <a:off x="2895600" y="4046837"/>
            <a:ext cx="3200400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Web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Real time 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Built-in, shared design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Easy file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Useful plugins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805C0-6291-325E-7F0F-4A3E97A8EFC5}"/>
              </a:ext>
            </a:extLst>
          </p:cNvPr>
          <p:cNvSpPr txBox="1"/>
          <p:nvPr/>
        </p:nvSpPr>
        <p:spPr>
          <a:xfrm>
            <a:off x="6623130" y="3429001"/>
            <a:ext cx="183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Drawbacks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9BBCB-D03F-A41B-51A6-B6EC452AACF8}"/>
              </a:ext>
            </a:extLst>
          </p:cNvPr>
          <p:cNvSpPr txBox="1"/>
          <p:nvPr/>
        </p:nvSpPr>
        <p:spPr>
          <a:xfrm>
            <a:off x="6623130" y="4046837"/>
            <a:ext cx="3200400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Must be always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Uses browser cache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Files are in the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Needs more resources</a:t>
            </a:r>
          </a:p>
        </p:txBody>
      </p:sp>
    </p:spTree>
    <p:extLst>
      <p:ext uri="{BB962C8B-B14F-4D97-AF65-F5344CB8AC3E}">
        <p14:creationId xmlns:p14="http://schemas.microsoft.com/office/powerpoint/2010/main" val="93718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25E5-C7A5-D48B-CFDD-3C235D9C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Ideate an example software product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List out user goals, software requirements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Host a session on creating a low-fidelity design prototype with </a:t>
            </a:r>
            <a:r>
              <a:rPr lang="en-US" sz="1800" b="1" dirty="0">
                <a:solidFill>
                  <a:srgbClr val="C00000"/>
                </a:solidFill>
                <a:latin typeface="Helvetica" pitchFamily="2" charset="0"/>
              </a:rPr>
              <a:t>Balsamiq</a:t>
            </a:r>
            <a:endParaRPr lang="en-US" sz="1600" b="1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Host two sessions where we iterate on and design two high-fidelity prototypes, one with </a:t>
            </a:r>
            <a:r>
              <a:rPr lang="en-US" sz="1800" b="1" dirty="0">
                <a:solidFill>
                  <a:srgbClr val="460036"/>
                </a:solidFill>
                <a:latin typeface="Helvetica" pitchFamily="2" charset="0"/>
              </a:rPr>
              <a:t>Adobe XD </a:t>
            </a: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and another with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Figma</a:t>
            </a:r>
            <a:endParaRPr lang="en-US" sz="1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5980-C7ED-AC26-F9FD-6A0AF7119388}"/>
              </a:ext>
            </a:extLst>
          </p:cNvPr>
          <p:cNvSpPr txBox="1"/>
          <p:nvPr/>
        </p:nvSpPr>
        <p:spPr>
          <a:xfrm>
            <a:off x="2743200" y="388204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Our next steps…</a:t>
            </a:r>
          </a:p>
        </p:txBody>
      </p:sp>
    </p:spTree>
    <p:extLst>
      <p:ext uri="{BB962C8B-B14F-4D97-AF65-F5344CB8AC3E}">
        <p14:creationId xmlns:p14="http://schemas.microsoft.com/office/powerpoint/2010/main" val="37248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552C-3A63-5A15-8ACC-80EA3851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                  workshop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Wednesday, May 11 @ 12:30pm – 1:30pm 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421D3D-DAEE-269F-F034-286F125526E1}"/>
              </a:ext>
            </a:extLst>
          </p:cNvPr>
          <p:cNvGrpSpPr/>
          <p:nvPr/>
        </p:nvGrpSpPr>
        <p:grpSpPr>
          <a:xfrm>
            <a:off x="2363711" y="2056674"/>
            <a:ext cx="1689010" cy="566743"/>
            <a:chOff x="1396622" y="3231329"/>
            <a:chExt cx="1575178" cy="533400"/>
          </a:xfrm>
        </p:grpSpPr>
        <p:sp>
          <p:nvSpPr>
            <p:cNvPr id="5" name="Rounded Rectangle 22">
              <a:extLst>
                <a:ext uri="{FF2B5EF4-FFF2-40B4-BE49-F238E27FC236}">
                  <a16:creationId xmlns:a16="http://schemas.microsoft.com/office/drawing/2014/main" id="{E083878A-6EB0-8E83-3489-ED87F46F475F}"/>
                </a:ext>
              </a:extLst>
            </p:cNvPr>
            <p:cNvSpPr/>
            <p:nvPr/>
          </p:nvSpPr>
          <p:spPr>
            <a:xfrm>
              <a:off x="1396622" y="3231329"/>
              <a:ext cx="1575178" cy="53340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F59B0A8-AE15-F6C7-A7FF-71500E9E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8111" y="3364679"/>
              <a:ext cx="1092200" cy="2667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E1600C-EFA4-1108-77D9-A21ECCF9E32F}"/>
              </a:ext>
            </a:extLst>
          </p:cNvPr>
          <p:cNvSpPr txBox="1"/>
          <p:nvPr/>
        </p:nvSpPr>
        <p:spPr>
          <a:xfrm>
            <a:off x="2743200" y="388204"/>
            <a:ext cx="6705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latin typeface="Helvetica"/>
                <a:cs typeface="Helvetica"/>
              </a:rPr>
              <a:t>Next week...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7B6F08-82B5-1C8E-02ED-410EDD6EC63B}"/>
              </a:ext>
            </a:extLst>
          </p:cNvPr>
          <p:cNvGrpSpPr/>
          <p:nvPr/>
        </p:nvGrpSpPr>
        <p:grpSpPr>
          <a:xfrm>
            <a:off x="4350443" y="4085322"/>
            <a:ext cx="3274195" cy="1109043"/>
            <a:chOff x="4876800" y="3059932"/>
            <a:chExt cx="1575178" cy="533400"/>
          </a:xfrm>
        </p:grpSpPr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id="{C80ABACD-8906-D3BF-3A95-85427BCB9C93}"/>
                </a:ext>
              </a:extLst>
            </p:cNvPr>
            <p:cNvSpPr/>
            <p:nvPr/>
          </p:nvSpPr>
          <p:spPr>
            <a:xfrm>
              <a:off x="4876800" y="3059932"/>
              <a:ext cx="1575178" cy="533400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6" name="Picture 2" descr="Figma launches enterprise plan - Protocol">
              <a:extLst>
                <a:ext uri="{FF2B5EF4-FFF2-40B4-BE49-F238E27FC236}">
                  <a16:creationId xmlns:a16="http://schemas.microsoft.com/office/drawing/2014/main" id="{DCB7422C-C780-A7DA-B488-E0C321CC6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9" t="26955" r="11009" b="26770"/>
            <a:stretch/>
          </p:blipFill>
          <p:spPr bwMode="auto">
            <a:xfrm>
              <a:off x="5245289" y="3202283"/>
              <a:ext cx="838200" cy="24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952555-A95A-0369-9118-639EC168A54D}"/>
              </a:ext>
            </a:extLst>
          </p:cNvPr>
          <p:cNvGrpSpPr/>
          <p:nvPr/>
        </p:nvGrpSpPr>
        <p:grpSpPr>
          <a:xfrm>
            <a:off x="4350443" y="2159479"/>
            <a:ext cx="3274195" cy="1109043"/>
            <a:chOff x="2706168" y="1183076"/>
            <a:chExt cx="1575178" cy="533400"/>
          </a:xfrm>
        </p:grpSpPr>
        <p:sp>
          <p:nvSpPr>
            <p:cNvPr id="9" name="Rounded Rectangle 19">
              <a:extLst>
                <a:ext uri="{FF2B5EF4-FFF2-40B4-BE49-F238E27FC236}">
                  <a16:creationId xmlns:a16="http://schemas.microsoft.com/office/drawing/2014/main" id="{1EECFCB1-923A-C36F-24A5-673EA7D40EAA}"/>
                </a:ext>
              </a:extLst>
            </p:cNvPr>
            <p:cNvSpPr/>
            <p:nvPr/>
          </p:nvSpPr>
          <p:spPr>
            <a:xfrm>
              <a:off x="2706168" y="1183076"/>
              <a:ext cx="1575178" cy="533400"/>
            </a:xfrm>
            <a:prstGeom prst="roundRect">
              <a:avLst/>
            </a:prstGeom>
            <a:solidFill>
              <a:srgbClr val="460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7D58A36-13BF-DA2D-FEDE-5F36B71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72054" y="1298922"/>
              <a:ext cx="1243406" cy="30170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90C094-8500-1D58-29EC-280ADF4C3B08}"/>
              </a:ext>
            </a:extLst>
          </p:cNvPr>
          <p:cNvSpPr txBox="1"/>
          <p:nvPr/>
        </p:nvSpPr>
        <p:spPr>
          <a:xfrm>
            <a:off x="2743200" y="388204"/>
            <a:ext cx="6705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latin typeface="Helvetica"/>
                <a:cs typeface="Helvetica"/>
              </a:rPr>
              <a:t>In the coming weeks...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63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SMTM-prototype-intro_team.png">
            <a:extLst>
              <a:ext uri="{FF2B5EF4-FFF2-40B4-BE49-F238E27FC236}">
                <a16:creationId xmlns:a16="http://schemas.microsoft.com/office/drawing/2014/main" id="{8A2294EE-F3D7-EB36-809C-9F76068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62" y="1264077"/>
            <a:ext cx="10712002" cy="42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BM_garage_logo.png">
            <a:extLst>
              <a:ext uri="{FF2B5EF4-FFF2-40B4-BE49-F238E27FC236}">
                <a16:creationId xmlns:a16="http://schemas.microsoft.com/office/drawing/2014/main" id="{292C7F11-157C-DD38-2FE2-394128016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445" y="1772395"/>
            <a:ext cx="4105275" cy="1200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6FBE1-8984-91E7-CE3A-6A46FBC8B378}"/>
              </a:ext>
            </a:extLst>
          </p:cNvPr>
          <p:cNvSpPr txBox="1"/>
          <p:nvPr/>
        </p:nvSpPr>
        <p:spPr>
          <a:xfrm>
            <a:off x="4949663" y="297513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Helvetica"/>
                <a:cs typeface="Helvetica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340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C93B4AF2-4A3E-B3F4-7124-ADBA616F33FF}"/>
              </a:ext>
            </a:extLst>
          </p:cNvPr>
          <p:cNvSpPr/>
          <p:nvPr/>
        </p:nvSpPr>
        <p:spPr>
          <a:xfrm>
            <a:off x="6461076" y="3056676"/>
            <a:ext cx="3907297" cy="914400"/>
          </a:xfrm>
          <a:prstGeom prst="homePlate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rgbClr val="F3F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Evaluate and refine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19E4626-6524-ED87-A672-A1FB99DE9468}"/>
              </a:ext>
            </a:extLst>
          </p:cNvPr>
          <p:cNvSpPr/>
          <p:nvPr/>
        </p:nvSpPr>
        <p:spPr>
          <a:xfrm>
            <a:off x="4430505" y="3056676"/>
            <a:ext cx="4005128" cy="914400"/>
          </a:xfrm>
          <a:prstGeom prst="homePlate">
            <a:avLst/>
          </a:prstGeom>
          <a:solidFill>
            <a:schemeClr val="tx2">
              <a:lumMod val="75000"/>
              <a:lumOff val="25000"/>
            </a:schemeClr>
          </a:solidFill>
          <a:ln w="57150">
            <a:solidFill>
              <a:srgbClr val="F3F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High-fidelity design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7910559A-C976-6C57-50B7-80ABFB0985F0}"/>
              </a:ext>
            </a:extLst>
          </p:cNvPr>
          <p:cNvSpPr/>
          <p:nvPr/>
        </p:nvSpPr>
        <p:spPr>
          <a:xfrm>
            <a:off x="2501077" y="3056676"/>
            <a:ext cx="3960000" cy="914400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  <a:ln w="57150">
            <a:solidFill>
              <a:srgbClr val="F3F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Low-fidelity design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2E8FF0CA-86C2-3F88-BD83-0E32B5694619}"/>
              </a:ext>
            </a:extLst>
          </p:cNvPr>
          <p:cNvSpPr/>
          <p:nvPr/>
        </p:nvSpPr>
        <p:spPr>
          <a:xfrm>
            <a:off x="2497305" y="3056676"/>
            <a:ext cx="1933200" cy="914400"/>
          </a:xfrm>
          <a:prstGeom prst="homePlate">
            <a:avLst/>
          </a:prstGeom>
          <a:solidFill>
            <a:srgbClr val="8682F0"/>
          </a:solidFill>
          <a:ln w="57150">
            <a:solidFill>
              <a:srgbClr val="F3F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A80EC-7833-146C-7B16-06C839D081F2}"/>
              </a:ext>
            </a:extLst>
          </p:cNvPr>
          <p:cNvSpPr txBox="1"/>
          <p:nvPr/>
        </p:nvSpPr>
        <p:spPr>
          <a:xfrm>
            <a:off x="2743200" y="388204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Prototyping and design during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11838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D69730-8F48-8F95-5D45-7E808402CF64}"/>
              </a:ext>
            </a:extLst>
          </p:cNvPr>
          <p:cNvGrpSpPr/>
          <p:nvPr/>
        </p:nvGrpSpPr>
        <p:grpSpPr>
          <a:xfrm>
            <a:off x="4621928" y="1447800"/>
            <a:ext cx="2948144" cy="1106542"/>
            <a:chOff x="4883339" y="1876829"/>
            <a:chExt cx="2948144" cy="110654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7C8179-31C6-B490-0B6C-426B61B5E134}"/>
                </a:ext>
              </a:extLst>
            </p:cNvPr>
            <p:cNvGrpSpPr/>
            <p:nvPr/>
          </p:nvGrpSpPr>
          <p:grpSpPr>
            <a:xfrm>
              <a:off x="4883339" y="1876829"/>
              <a:ext cx="2806980" cy="950523"/>
              <a:chOff x="1396622" y="3231329"/>
              <a:chExt cx="1575178" cy="533400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08FDD33-863E-F666-383F-EFCC572994CC}"/>
                  </a:ext>
                </a:extLst>
              </p:cNvPr>
              <p:cNvSpPr/>
              <p:nvPr/>
            </p:nvSpPr>
            <p:spPr>
              <a:xfrm>
                <a:off x="1396622" y="3231329"/>
                <a:ext cx="1575178" cy="533400"/>
              </a:xfrm>
              <a:prstGeom prst="round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31CA5ED7-FB3D-D5A8-5098-26CC04B79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38111" y="3364679"/>
                <a:ext cx="1092200" cy="266700"/>
              </a:xfrm>
              <a:prstGeom prst="rect">
                <a:avLst/>
              </a:prstGeom>
            </p:spPr>
          </p:pic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4A0F0D2-BEAE-84EA-A791-6262921DF235}"/>
                </a:ext>
              </a:extLst>
            </p:cNvPr>
            <p:cNvSpPr/>
            <p:nvPr/>
          </p:nvSpPr>
          <p:spPr>
            <a:xfrm>
              <a:off x="6688483" y="2671331"/>
              <a:ext cx="1143000" cy="312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sx="108000" sy="108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Helvetica" pitchFamily="2" charset="0"/>
                </a:rPr>
                <a:t>Low-fidelity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027D4C-C195-9684-7A29-DDE73E8CDC5C}"/>
              </a:ext>
            </a:extLst>
          </p:cNvPr>
          <p:cNvGrpSpPr/>
          <p:nvPr/>
        </p:nvGrpSpPr>
        <p:grpSpPr>
          <a:xfrm>
            <a:off x="1905000" y="4375804"/>
            <a:ext cx="2943616" cy="1106544"/>
            <a:chOff x="2881121" y="3694210"/>
            <a:chExt cx="2943616" cy="11065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B71978F-8D8B-4CED-9AE4-3CC663AB9098}"/>
                </a:ext>
              </a:extLst>
            </p:cNvPr>
            <p:cNvGrpSpPr/>
            <p:nvPr/>
          </p:nvGrpSpPr>
          <p:grpSpPr>
            <a:xfrm>
              <a:off x="2881121" y="3694210"/>
              <a:ext cx="2806983" cy="950524"/>
              <a:chOff x="2706168" y="1183076"/>
              <a:chExt cx="1575178" cy="5334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B77050A-CE9D-A17E-8FF4-5C58A900A85D}"/>
                  </a:ext>
                </a:extLst>
              </p:cNvPr>
              <p:cNvSpPr/>
              <p:nvPr/>
            </p:nvSpPr>
            <p:spPr>
              <a:xfrm>
                <a:off x="2706168" y="1183076"/>
                <a:ext cx="1575178" cy="533400"/>
              </a:xfrm>
              <a:prstGeom prst="roundRect">
                <a:avLst/>
              </a:prstGeom>
              <a:solidFill>
                <a:srgbClr val="460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167FB07-FDF2-4E16-E55B-223C0E3F6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2054" y="1298922"/>
                <a:ext cx="1243406" cy="301709"/>
              </a:xfrm>
              <a:prstGeom prst="rect">
                <a:avLst/>
              </a:prstGeom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99DD7F1-2AB5-F38C-7FBE-E6B2F2693F91}"/>
                </a:ext>
              </a:extLst>
            </p:cNvPr>
            <p:cNvSpPr/>
            <p:nvPr/>
          </p:nvSpPr>
          <p:spPr>
            <a:xfrm>
              <a:off x="4681737" y="4488714"/>
              <a:ext cx="1143000" cy="312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sx="108000" sy="108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Helvetica" pitchFamily="2" charset="0"/>
                </a:rPr>
                <a:t>High-fidelity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54FBAA8-9C73-4722-948C-0FBE46593D2F}"/>
              </a:ext>
            </a:extLst>
          </p:cNvPr>
          <p:cNvGrpSpPr/>
          <p:nvPr/>
        </p:nvGrpSpPr>
        <p:grpSpPr>
          <a:xfrm>
            <a:off x="7000871" y="4375804"/>
            <a:ext cx="2943616" cy="1106544"/>
            <a:chOff x="6832875" y="3614859"/>
            <a:chExt cx="2943616" cy="11065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B6AF64-D296-43E9-9140-BA3D2A163764}"/>
                </a:ext>
              </a:extLst>
            </p:cNvPr>
            <p:cNvGrpSpPr/>
            <p:nvPr/>
          </p:nvGrpSpPr>
          <p:grpSpPr>
            <a:xfrm>
              <a:off x="6832875" y="3614859"/>
              <a:ext cx="2806983" cy="950524"/>
              <a:chOff x="4876800" y="3059933"/>
              <a:chExt cx="1575178" cy="533400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AFD28D1-571A-2A09-8D06-E05A4CE34450}"/>
                  </a:ext>
                </a:extLst>
              </p:cNvPr>
              <p:cNvSpPr/>
              <p:nvPr/>
            </p:nvSpPr>
            <p:spPr>
              <a:xfrm>
                <a:off x="4876800" y="3059933"/>
                <a:ext cx="1575178" cy="53340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pic>
            <p:nvPicPr>
              <p:cNvPr id="8" name="Picture 2" descr="Figma launches enterprise plan - Protocol">
                <a:extLst>
                  <a:ext uri="{FF2B5EF4-FFF2-40B4-BE49-F238E27FC236}">
                    <a16:creationId xmlns:a16="http://schemas.microsoft.com/office/drawing/2014/main" id="{0E3712E3-DA5F-6A1E-05F6-3079AA588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09" t="26955" r="11009" b="26770"/>
              <a:stretch/>
            </p:blipFill>
            <p:spPr bwMode="auto">
              <a:xfrm>
                <a:off x="5245289" y="3202283"/>
                <a:ext cx="838200" cy="24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7D042F3-C324-A86B-BE2B-FD28BEE8590E}"/>
                </a:ext>
              </a:extLst>
            </p:cNvPr>
            <p:cNvSpPr/>
            <p:nvPr/>
          </p:nvSpPr>
          <p:spPr>
            <a:xfrm>
              <a:off x="8633491" y="4409363"/>
              <a:ext cx="1143000" cy="312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sx="108000" sy="108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Helvetica" pitchFamily="2" charset="0"/>
                </a:rPr>
                <a:t>High-fidelity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C604276-BFED-CE1D-B3E8-1D2828C2683D}"/>
              </a:ext>
            </a:extLst>
          </p:cNvPr>
          <p:cNvSpPr txBox="1"/>
          <p:nvPr/>
        </p:nvSpPr>
        <p:spPr>
          <a:xfrm>
            <a:off x="2743200" y="388204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Prototyping/wireframing tools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ED6B5-48C9-AF3C-25E2-02D6B290D9CD}"/>
              </a:ext>
            </a:extLst>
          </p:cNvPr>
          <p:cNvSpPr txBox="1"/>
          <p:nvPr/>
        </p:nvSpPr>
        <p:spPr>
          <a:xfrm>
            <a:off x="5643565" y="4698244"/>
            <a:ext cx="56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Or</a:t>
            </a:r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9E6DE7A9-597C-4525-50FC-9D1F665F5E95}"/>
              </a:ext>
            </a:extLst>
          </p:cNvPr>
          <p:cNvSpPr/>
          <p:nvPr/>
        </p:nvSpPr>
        <p:spPr>
          <a:xfrm rot="5400000">
            <a:off x="5682517" y="3225451"/>
            <a:ext cx="685800" cy="5344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710114-6C7F-DE4E-5DA7-4C47D7F70FC4}"/>
              </a:ext>
            </a:extLst>
          </p:cNvPr>
          <p:cNvGrpSpPr/>
          <p:nvPr/>
        </p:nvGrpSpPr>
        <p:grpSpPr>
          <a:xfrm>
            <a:off x="5105396" y="381000"/>
            <a:ext cx="1981204" cy="670892"/>
            <a:chOff x="1396622" y="3231329"/>
            <a:chExt cx="1575178" cy="5334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411EB85-8207-21B3-1448-45FEE9D3F936}"/>
                </a:ext>
              </a:extLst>
            </p:cNvPr>
            <p:cNvSpPr/>
            <p:nvPr/>
          </p:nvSpPr>
          <p:spPr>
            <a:xfrm>
              <a:off x="1396622" y="3231329"/>
              <a:ext cx="1575178" cy="53340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43A5192-756D-533D-B83D-4C12197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8111" y="3364679"/>
              <a:ext cx="1092200" cy="266700"/>
            </a:xfrm>
            <a:prstGeom prst="rect">
              <a:avLst/>
            </a:prstGeom>
          </p:spPr>
        </p:pic>
      </p:grpSp>
      <p:pic>
        <p:nvPicPr>
          <p:cNvPr id="2" name="Picture 2" descr="balsamiq-mockups-screenshot-01.png">
            <a:extLst>
              <a:ext uri="{FF2B5EF4-FFF2-40B4-BE49-F238E27FC236}">
                <a16:creationId xmlns:a16="http://schemas.microsoft.com/office/drawing/2014/main" id="{EE57AB3C-C89F-B811-EB23-C034B0A3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626" y="2038386"/>
            <a:ext cx="2137637" cy="1592813"/>
          </a:xfrm>
          <a:prstGeom prst="rect">
            <a:avLst/>
          </a:prstGeom>
        </p:spPr>
      </p:pic>
      <p:pic>
        <p:nvPicPr>
          <p:cNvPr id="3" name="Picture 3" descr="balsamiq-best-free-wireframe-tool.jpg">
            <a:extLst>
              <a:ext uri="{FF2B5EF4-FFF2-40B4-BE49-F238E27FC236}">
                <a16:creationId xmlns:a16="http://schemas.microsoft.com/office/drawing/2014/main" id="{4394AAE9-19D0-C8C8-CFA4-1F84B3D98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876" y="2044103"/>
            <a:ext cx="2130068" cy="1588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92CBC-D9FA-2D23-737C-63B8058D710E}"/>
              </a:ext>
            </a:extLst>
          </p:cNvPr>
          <p:cNvSpPr txBox="1"/>
          <p:nvPr/>
        </p:nvSpPr>
        <p:spPr>
          <a:xfrm>
            <a:off x="2973230" y="3898312"/>
            <a:ext cx="2570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Highlights ✅ </a:t>
            </a:r>
            <a:endParaRPr lang="en-US" sz="24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788A7-03F7-765F-25F9-8C620B3AB602}"/>
              </a:ext>
            </a:extLst>
          </p:cNvPr>
          <p:cNvSpPr txBox="1"/>
          <p:nvPr/>
        </p:nvSpPr>
        <p:spPr>
          <a:xfrm>
            <a:off x="7079525" y="3901398"/>
            <a:ext cx="300912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Drawbacks ❌</a:t>
            </a:r>
            <a:endParaRPr lang="en-US" sz="24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DB641-F1D0-4AE0-6E8C-035D36D2CB26}"/>
              </a:ext>
            </a:extLst>
          </p:cNvPr>
          <p:cNvSpPr txBox="1"/>
          <p:nvPr/>
        </p:nvSpPr>
        <p:spPr>
          <a:xfrm>
            <a:off x="2765150" y="4307122"/>
            <a:ext cx="3747051" cy="37830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/>
                <a:cs typeface="Helvetica"/>
              </a:rPr>
              <a:t>Rapid prototyping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/>
                <a:cs typeface="Helvetica"/>
              </a:rPr>
              <a:t>Easy-to-use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/>
                <a:ea typeface="+mn-lt"/>
                <a:cs typeface="+mn-lt"/>
              </a:rPr>
              <a:t>Focus on the basic design and structure</a:t>
            </a:r>
            <a:endParaRPr lang="en-US" sz="1800">
              <a:latin typeface="Helvetica"/>
              <a:cs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/>
                <a:cs typeface="Helvetica"/>
              </a:rPr>
              <a:t>Good first UX tool for anyone interested in UX design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Helvetica"/>
              <a:cs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2E535-CEB4-BCA6-63B9-A780730FAEF2}"/>
              </a:ext>
            </a:extLst>
          </p:cNvPr>
          <p:cNvSpPr txBox="1"/>
          <p:nvPr/>
        </p:nvSpPr>
        <p:spPr>
          <a:xfrm>
            <a:off x="6847830" y="4357188"/>
            <a:ext cx="3473726" cy="21210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/>
                <a:cs typeface="Helvetica"/>
              </a:rPr>
              <a:t>Limited to creating low-fidelity mockups only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/>
                <a:cs typeface="Helvetica"/>
              </a:rPr>
              <a:t>Difficult to test with real users as it does not provide the actual app 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CC913-72CE-6013-D0E6-9A76CFF1959A}"/>
              </a:ext>
            </a:extLst>
          </p:cNvPr>
          <p:cNvSpPr txBox="1"/>
          <p:nvPr/>
        </p:nvSpPr>
        <p:spPr>
          <a:xfrm>
            <a:off x="2273890" y="1211387"/>
            <a:ext cx="8264922" cy="496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Helvetica"/>
                <a:cs typeface="Helvetica"/>
              </a:rPr>
              <a:t>Low-fidelity prototyping tool optimized for speed and simplicity</a:t>
            </a:r>
            <a:endParaRPr lang="en-US" sz="2000">
              <a:latin typeface="Helvetica" pitchFamily="2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30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lsamiq-cloud-02.jpg">
            <a:extLst>
              <a:ext uri="{FF2B5EF4-FFF2-40B4-BE49-F238E27FC236}">
                <a16:creationId xmlns:a16="http://schemas.microsoft.com/office/drawing/2014/main" id="{3242F8AE-5220-4B53-6AA2-5AC75C83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420" y="1320926"/>
            <a:ext cx="3455896" cy="1958572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6DFF787-BC83-B563-41B7-4B6A81B0CEB8}"/>
              </a:ext>
            </a:extLst>
          </p:cNvPr>
          <p:cNvGrpSpPr/>
          <p:nvPr/>
        </p:nvGrpSpPr>
        <p:grpSpPr>
          <a:xfrm>
            <a:off x="5105396" y="381000"/>
            <a:ext cx="1981204" cy="670892"/>
            <a:chOff x="1396622" y="3231329"/>
            <a:chExt cx="1575178" cy="533400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4B3AD3D-FF59-378A-2FF9-6CBCAEF0C055}"/>
                </a:ext>
              </a:extLst>
            </p:cNvPr>
            <p:cNvSpPr/>
            <p:nvPr/>
          </p:nvSpPr>
          <p:spPr>
            <a:xfrm>
              <a:off x="1396622" y="3231329"/>
              <a:ext cx="1575178" cy="53340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F4FAFE0-FAEF-81CB-7340-11F28CA9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8111" y="3364679"/>
              <a:ext cx="1092200" cy="2667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65079F-CD20-0269-4F9A-0498C1DDE0AE}"/>
              </a:ext>
            </a:extLst>
          </p:cNvPr>
          <p:cNvSpPr txBox="1"/>
          <p:nvPr/>
        </p:nvSpPr>
        <p:spPr>
          <a:xfrm>
            <a:off x="2786272" y="3430243"/>
            <a:ext cx="7302689" cy="3367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latin typeface="Helvetica"/>
                <a:cs typeface="Helvetica"/>
              </a:rPr>
              <a:t>Emphasis on flow/structure of the app</a:t>
            </a:r>
            <a:r>
              <a:rPr lang="en-US" sz="1800" dirty="0">
                <a:latin typeface="Helvetica"/>
                <a:cs typeface="Helvetica"/>
              </a:rPr>
              <a:t>, rather than </a:t>
            </a:r>
            <a:r>
              <a:rPr lang="en-US" sz="1800" dirty="0" err="1">
                <a:latin typeface="Helvetica"/>
                <a:cs typeface="Helvetica"/>
              </a:rPr>
              <a:t>colours</a:t>
            </a:r>
            <a:r>
              <a:rPr lang="en-US" sz="1800" dirty="0">
                <a:latin typeface="Helvetica"/>
                <a:cs typeface="Helvetica"/>
              </a:rPr>
              <a:t> and elements</a:t>
            </a:r>
            <a:endParaRPr lang="en-US" sz="1800">
              <a:latin typeface="Helvetica"/>
              <a:cs typeface="Helvetic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Helvetica"/>
                <a:cs typeface="Helvetica"/>
              </a:rPr>
              <a:t>Alternative to sketching on a notepad or whiteboard – </a:t>
            </a:r>
            <a:r>
              <a:rPr lang="en-US" sz="1800" b="1" dirty="0">
                <a:latin typeface="Helvetica"/>
                <a:cs typeface="Helvetica"/>
              </a:rPr>
              <a:t>drag and drop UI interaction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Helvetica"/>
                <a:cs typeface="Helvetica"/>
              </a:rPr>
              <a:t>Used for </a:t>
            </a:r>
            <a:r>
              <a:rPr lang="en-US" sz="1800" b="1" dirty="0">
                <a:latin typeface="Helvetica"/>
                <a:cs typeface="Helvetica"/>
              </a:rPr>
              <a:t>iterations</a:t>
            </a:r>
            <a:r>
              <a:rPr lang="en-US" sz="1800" dirty="0">
                <a:latin typeface="Helvetica"/>
                <a:cs typeface="Helvetica"/>
              </a:rPr>
              <a:t> – easy to modify and reuse wireframes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latin typeface="Helvetica"/>
                <a:cs typeface="Helvetica"/>
              </a:rPr>
              <a:t>Convert to PDFs</a:t>
            </a:r>
            <a:r>
              <a:rPr lang="en-US" sz="1800" dirty="0">
                <a:latin typeface="Helvetica"/>
                <a:cs typeface="Helvetica"/>
              </a:rPr>
              <a:t> to present the wireframes with others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latin typeface="Helvetica"/>
                <a:cs typeface="Helvetica"/>
              </a:rPr>
              <a:t>Easy to collaborate</a:t>
            </a:r>
            <a:r>
              <a:rPr lang="en-US" sz="1800" dirty="0">
                <a:latin typeface="Helvetica"/>
                <a:cs typeface="Helvetica"/>
              </a:rPr>
              <a:t> with team members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6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D73F-BC98-6FA4-171D-A942800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581" y="1935577"/>
            <a:ext cx="7633742" cy="1492132"/>
          </a:xfrm>
        </p:spPr>
        <p:txBody>
          <a:bodyPr/>
          <a:lstStyle/>
          <a:p>
            <a:r>
              <a:rPr lang="en-US" dirty="0"/>
              <a:t>Quick Balsamiq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FB70-357A-6D7B-F344-EDB1CF9E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981" y="3115856"/>
            <a:ext cx="7633742" cy="136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Switch to Balsamiq demo to preview UI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3EC432-6F5F-C3E1-F085-B9E90551230C}"/>
              </a:ext>
            </a:extLst>
          </p:cNvPr>
          <p:cNvGrpSpPr/>
          <p:nvPr/>
        </p:nvGrpSpPr>
        <p:grpSpPr>
          <a:xfrm>
            <a:off x="5105396" y="381000"/>
            <a:ext cx="1981204" cy="670892"/>
            <a:chOff x="1396622" y="3231329"/>
            <a:chExt cx="1575178" cy="533400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AEE4C502-1FB1-F28D-0FF1-A26D5DF8F89B}"/>
                </a:ext>
              </a:extLst>
            </p:cNvPr>
            <p:cNvSpPr/>
            <p:nvPr/>
          </p:nvSpPr>
          <p:spPr>
            <a:xfrm>
              <a:off x="1396622" y="3231329"/>
              <a:ext cx="1575178" cy="53340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7B77C3A-6CEE-0FCD-4D95-732B3598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8111" y="3364679"/>
              <a:ext cx="10922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74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6832-7475-B1A3-97D1-4EF0565B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215" y="1862424"/>
            <a:ext cx="10178323" cy="1492132"/>
          </a:xfrm>
        </p:spPr>
        <p:txBody>
          <a:bodyPr/>
          <a:lstStyle/>
          <a:p>
            <a:r>
              <a:rPr lang="en-US" dirty="0"/>
              <a:t>Getting a License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53B8-6A50-AD65-20C8-1BA22420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215" y="2960080"/>
            <a:ext cx="10178323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30 day free trial for cloud version at: </a:t>
            </a:r>
            <a:r>
              <a:rPr lang="en-US" dirty="0">
                <a:ea typeface="+mn-lt"/>
                <a:cs typeface="+mn-lt"/>
                <a:hlinkClick r:id="rId2"/>
              </a:rPr>
              <a:t>https://balsamiq.com/wireframes/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/>
              <a:t>Required for Balsamiq workshop scheduled for May 11  </a:t>
            </a:r>
          </a:p>
          <a:p>
            <a:r>
              <a:rPr lang="en-US" dirty="0"/>
              <a:t>IBM license available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5CD89-7949-6ED6-111A-B2F8F0482F2C}"/>
              </a:ext>
            </a:extLst>
          </p:cNvPr>
          <p:cNvGrpSpPr/>
          <p:nvPr/>
        </p:nvGrpSpPr>
        <p:grpSpPr>
          <a:xfrm>
            <a:off x="5105396" y="381000"/>
            <a:ext cx="1981204" cy="670892"/>
            <a:chOff x="1396622" y="3231329"/>
            <a:chExt cx="1575178" cy="533400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4EAC345-FBCC-E36B-3F8A-CCB1064B6F1B}"/>
                </a:ext>
              </a:extLst>
            </p:cNvPr>
            <p:cNvSpPr/>
            <p:nvPr/>
          </p:nvSpPr>
          <p:spPr>
            <a:xfrm>
              <a:off x="1396622" y="3231329"/>
              <a:ext cx="1575178" cy="53340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F9BB264-8F84-3522-FF27-E02F9020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8111" y="3364679"/>
              <a:ext cx="10922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3997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{06A85786-5FC0-1141-B87E-D76EE58E9057}tf10001071</Template>
  <TotalTime>0</TotalTime>
  <Words>360</Words>
  <Application>Microsoft Office PowerPoint</Application>
  <PresentationFormat>Widescreen</PresentationFormat>
  <Paragraphs>71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Badge</vt:lpstr>
      <vt:lpstr>Prototyping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Balsamiq demo</vt:lpstr>
      <vt:lpstr>Getting a License</vt:lpstr>
      <vt:lpstr>PowerPoint Presentation</vt:lpstr>
      <vt:lpstr>Getting a License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Tools</dc:title>
  <dc:creator/>
  <cp:lastModifiedBy/>
  <cp:revision>451</cp:revision>
  <dcterms:created xsi:type="dcterms:W3CDTF">2012-08-24T00:53:15Z</dcterms:created>
  <dcterms:modified xsi:type="dcterms:W3CDTF">2022-05-05T16:12:43Z</dcterms:modified>
</cp:coreProperties>
</file>