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7" r:id="rId6"/>
    <p:sldId id="301" r:id="rId7"/>
    <p:sldId id="302" r:id="rId8"/>
    <p:sldId id="303" r:id="rId9"/>
    <p:sldId id="304" r:id="rId10"/>
    <p:sldId id="309" r:id="rId11"/>
    <p:sldId id="30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Autofit/>
          </a:bodyPr>
          <a:lstStyle/>
          <a:p>
            <a:r>
              <a:rPr lang="en-US" sz="3500" dirty="0">
                <a:solidFill>
                  <a:schemeClr val="tx1"/>
                </a:solidFill>
              </a:rPr>
              <a:t>Addressing Mental Health using Behavioral Biometrics – A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Saloni Saluja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BACD-8D8B-4A5E-B4D7-1ADD7911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56CEF-6F15-4E58-95F0-60CA7685A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Motivation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Use-case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Contributions of this research paper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Literature Review of two studies</a:t>
            </a:r>
          </a:p>
          <a:p>
            <a:pPr marL="457200" indent="-457200">
              <a:buFont typeface="+mj-lt"/>
              <a:buAutoNum type="arabicPeriod"/>
            </a:pPr>
            <a:endParaRPr lang="en-CA" dirty="0"/>
          </a:p>
          <a:p>
            <a:pPr marL="457200" indent="-4572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447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833FA-5C0E-4619-80DE-2C0CBD46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1187B-8FC1-43BB-9BDA-902B1DD0B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Illnesses caused due to mental health affect people of all ages, education, income levels, and cultures.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Approximately 10 to 20% of the Canadian youth is affected by a mental illness or disorder.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Mental health has always has a stigma attached to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About 50% of those who feel they have suffered from mental health disorders have never gone to see a doctor.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It has been shown that mental states can manifest through physiological and behavioral changes.</a:t>
            </a:r>
          </a:p>
        </p:txBody>
      </p:sp>
    </p:spTree>
    <p:extLst>
      <p:ext uri="{BB962C8B-B14F-4D97-AF65-F5344CB8AC3E}">
        <p14:creationId xmlns:p14="http://schemas.microsoft.com/office/powerpoint/2010/main" val="408120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347C-4146-4E6C-9A5B-3E5D7AEC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Use-Case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6005-CAA0-40BA-91DE-85A42F3B2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Study conducted to find out the association between Electrodermal Activity (EDA), depression, and suicidal behavior.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EDA can be used to measure variations in the electrical characteristics of the skin which tells us about the state of the body.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Hypoactive epidermal response is an established feature of patients affected by depression.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Monitoring EDA can be useful to differentiate phases of mood disorders.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Thus, medical experts from around the world are trying to integrate physical and behavioral health.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B8D8-1BDA-4BCA-A94E-1792A2B31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Electrodermal Activity (EDA)</a:t>
            </a:r>
          </a:p>
        </p:txBody>
      </p:sp>
    </p:spTree>
    <p:extLst>
      <p:ext uri="{BB962C8B-B14F-4D97-AF65-F5344CB8AC3E}">
        <p14:creationId xmlns:p14="http://schemas.microsoft.com/office/powerpoint/2010/main" val="274606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DDE7-21EF-4930-9140-150FA308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" y="286603"/>
            <a:ext cx="11079480" cy="1450757"/>
          </a:xfrm>
        </p:spPr>
        <p:txBody>
          <a:bodyPr/>
          <a:lstStyle/>
          <a:p>
            <a:r>
              <a:rPr lang="en-CA" dirty="0"/>
              <a:t>Contributions of this research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EE09-EBE5-4AB0-81C7-399F1AD8E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State-of-the-art technology has demonstrated to have the potential in providing mental health interventions.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By combining data from those sensors, it is possible to infer contextual information such as physical activity, location, mood, social relationships,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Knowing the contextual information about a user can help in providing more fine-grained personalized just-in-time services.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Generalized solutions do not take into account individual characteristics of a person.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Analyzing large amounts of data is difficult to do by hand. This is where Machine Learning comes into action.</a:t>
            </a:r>
          </a:p>
        </p:txBody>
      </p:sp>
    </p:spTree>
    <p:extLst>
      <p:ext uri="{BB962C8B-B14F-4D97-AF65-F5344CB8AC3E}">
        <p14:creationId xmlns:p14="http://schemas.microsoft.com/office/powerpoint/2010/main" val="3975933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8020-030F-444D-BB07-22A88235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Literature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74468-59C7-4AF0-BDEE-BD150F574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0140" y="2032484"/>
            <a:ext cx="9709886" cy="1194736"/>
          </a:xfrm>
        </p:spPr>
        <p:txBody>
          <a:bodyPr>
            <a:normAutofit fontScale="92500" lnSpcReduction="10000"/>
          </a:bodyPr>
          <a:lstStyle/>
          <a:p>
            <a:r>
              <a:rPr lang="en-CA" cap="none" dirty="0"/>
              <a:t>Smartphone ownership and Interest in Mobile Applications to Monitor Symptoms of Mental Health Conditions</a:t>
            </a:r>
          </a:p>
          <a:p>
            <a:r>
              <a:rPr lang="en-CA" cap="none" dirty="0"/>
              <a:t>Authors: John </a:t>
            </a:r>
            <a:r>
              <a:rPr lang="en-CA" cap="none" dirty="0" err="1"/>
              <a:t>Torous</a:t>
            </a:r>
            <a:r>
              <a:rPr lang="en-CA" cap="none" dirty="0"/>
              <a:t>, </a:t>
            </a:r>
            <a:r>
              <a:rPr lang="en-CA" cap="none" dirty="0" err="1"/>
              <a:t>Rohn</a:t>
            </a:r>
            <a:r>
              <a:rPr lang="en-CA" cap="none" dirty="0"/>
              <a:t> Friedman, </a:t>
            </a:r>
            <a:r>
              <a:rPr lang="en-CA" cap="none" dirty="0" err="1"/>
              <a:t>Matcheri</a:t>
            </a:r>
            <a:r>
              <a:rPr lang="en-CA" cap="none" dirty="0"/>
              <a:t> </a:t>
            </a:r>
            <a:r>
              <a:rPr lang="en-CA" cap="none" dirty="0" err="1"/>
              <a:t>Keshavan</a:t>
            </a:r>
            <a:endParaRPr lang="en-CA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597A4-09CA-4C27-BFB6-4A2679A21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0140" y="3227220"/>
            <a:ext cx="9951720" cy="2910821"/>
          </a:xfrm>
        </p:spPr>
        <p:txBody>
          <a:bodyPr>
            <a:noAutofit/>
          </a:bodyPr>
          <a:lstStyle/>
          <a:p>
            <a:r>
              <a:rPr lang="en-CA" sz="1600" b="1" u="sng" dirty="0"/>
              <a:t>Summary: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  Quantitative analysis based on prevalence of smartphone ownership and patterns of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  More than 50% people were interested in using mobile applications to monitor health.</a:t>
            </a:r>
          </a:p>
          <a:p>
            <a:pPr marL="0" indent="0">
              <a:buNone/>
            </a:pPr>
            <a:r>
              <a:rPr lang="en-CA" sz="1600" b="1" u="sng" dirty="0"/>
              <a:t>Critical Review</a:t>
            </a:r>
          </a:p>
          <a:p>
            <a:pPr marL="457200" indent="-457200">
              <a:buAutoNum type="arabicPeriod"/>
            </a:pPr>
            <a:r>
              <a:rPr lang="en-CA" sz="1600" dirty="0"/>
              <a:t>Research was conducted on patients belonging to a single psychiatry clinic only.</a:t>
            </a:r>
          </a:p>
          <a:p>
            <a:pPr marL="457200" indent="-457200">
              <a:buAutoNum type="arabicPeriod"/>
            </a:pPr>
            <a:r>
              <a:rPr lang="en-CA" sz="1600" dirty="0"/>
              <a:t>Research does not take privacy concerns of individuals into consideration.</a:t>
            </a:r>
          </a:p>
        </p:txBody>
      </p:sp>
    </p:spTree>
    <p:extLst>
      <p:ext uri="{BB962C8B-B14F-4D97-AF65-F5344CB8AC3E}">
        <p14:creationId xmlns:p14="http://schemas.microsoft.com/office/powerpoint/2010/main" val="2702468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0B2D-C085-412A-8A38-EB8AC7AC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5CC5D-29FD-449F-AFE3-14093B48C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00094"/>
          </a:xfrm>
        </p:spPr>
        <p:txBody>
          <a:bodyPr>
            <a:normAutofit fontScale="77500" lnSpcReduction="20000"/>
          </a:bodyPr>
          <a:lstStyle/>
          <a:p>
            <a:r>
              <a:rPr lang="en-CA" sz="2600" dirty="0"/>
              <a:t>Anxiety Detection using Wearable Monitoring</a:t>
            </a:r>
          </a:p>
          <a:p>
            <a:r>
              <a:rPr lang="en-CA" sz="2600" dirty="0"/>
              <a:t>Authors: Darien Miranda, Marco Calderon, and Jesus Favela</a:t>
            </a:r>
          </a:p>
          <a:p>
            <a:r>
              <a:rPr lang="en-CA" b="1" u="sng" dirty="0"/>
              <a:t>Summary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Focus of study: Social Anxiety Disorder (SAD).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Participants divided into two groups – No SAD and Mild SAD.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Researchers studied Heart Rate and Spontaneous Blink 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Conclusion: Increased heart rate in Mild SAD group after induced anxiety spans. Spontaneous blink rate had no effect on Social Anxiety Disorder.</a:t>
            </a:r>
          </a:p>
          <a:p>
            <a:pPr marL="0" indent="0">
              <a:buNone/>
            </a:pPr>
            <a:r>
              <a:rPr lang="en-CA" b="1" u="sng" dirty="0"/>
              <a:t>Critical Review</a:t>
            </a:r>
          </a:p>
          <a:p>
            <a:pPr marL="0" indent="0">
              <a:buNone/>
            </a:pPr>
            <a:r>
              <a:rPr lang="en-CA" dirty="0"/>
              <a:t>1. Small sample size and short duration of study.</a:t>
            </a:r>
          </a:p>
          <a:p>
            <a:pPr marL="0" indent="0">
              <a:buNone/>
            </a:pPr>
            <a:r>
              <a:rPr lang="en-CA" dirty="0"/>
              <a:t>2. Study does not take participants with high SAD into consideration.</a:t>
            </a:r>
          </a:p>
        </p:txBody>
      </p:sp>
    </p:spTree>
    <p:extLst>
      <p:ext uri="{BB962C8B-B14F-4D97-AF65-F5344CB8AC3E}">
        <p14:creationId xmlns:p14="http://schemas.microsoft.com/office/powerpoint/2010/main" val="279366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291CEF-8A7D-4551-A1F6-7F6EA364D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9" y="1981200"/>
            <a:ext cx="5463541" cy="1447800"/>
          </a:xfrm>
        </p:spPr>
        <p:txBody>
          <a:bodyPr/>
          <a:lstStyle/>
          <a:p>
            <a:r>
              <a:rPr lang="en-CA" sz="7200" b="1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7464380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{3620C733-BA32-4435-A25B-29EA1C009145}tf22712842_win32</Template>
  <TotalTime>989</TotalTime>
  <Words>498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1_RetrospectVTI</vt:lpstr>
      <vt:lpstr>Addressing Mental Health using Behavioral Biometrics – A Study</vt:lpstr>
      <vt:lpstr>Contents</vt:lpstr>
      <vt:lpstr>Motivation</vt:lpstr>
      <vt:lpstr>Use-Case </vt:lpstr>
      <vt:lpstr>Contributions of this research paper</vt:lpstr>
      <vt:lpstr>Literature Review</vt:lpstr>
      <vt:lpstr>Literature Review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Mental Health using Behavioral Biometrics – A Study</dc:title>
  <dc:creator>Saloni Saluja</dc:creator>
  <cp:lastModifiedBy>Saloni Saluja</cp:lastModifiedBy>
  <cp:revision>132</cp:revision>
  <dcterms:created xsi:type="dcterms:W3CDTF">2020-12-01T07:45:23Z</dcterms:created>
  <dcterms:modified xsi:type="dcterms:W3CDTF">2020-12-02T00:14:58Z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