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75" r:id="rId6"/>
    <p:sldId id="262" r:id="rId7"/>
    <p:sldId id="263" r:id="rId8"/>
    <p:sldId id="264" r:id="rId9"/>
    <p:sldId id="276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0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8AF656-3B24-460F-865D-243A43A46E7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724ADFE-9FA6-4A57-A41A-A280B677FA3F}">
      <dgm:prSet/>
      <dgm:spPr/>
      <dgm:t>
        <a:bodyPr/>
        <a:lstStyle/>
        <a:p>
          <a:r>
            <a:rPr lang="en-US"/>
            <a:t>To analyze the financial performance of Reliance Industries.  </a:t>
          </a:r>
        </a:p>
      </dgm:t>
    </dgm:pt>
    <dgm:pt modelId="{1A7B7496-3403-4ADF-B21D-9C8E1BD2694F}" type="parTrans" cxnId="{4102EC91-D240-4CBB-872E-34481AF7FFBC}">
      <dgm:prSet/>
      <dgm:spPr/>
      <dgm:t>
        <a:bodyPr/>
        <a:lstStyle/>
        <a:p>
          <a:endParaRPr lang="en-US"/>
        </a:p>
      </dgm:t>
    </dgm:pt>
    <dgm:pt modelId="{0792054D-7D17-4291-A87B-956F0F8DB8F2}" type="sibTrans" cxnId="{4102EC91-D240-4CBB-872E-34481AF7FFBC}">
      <dgm:prSet/>
      <dgm:spPr/>
      <dgm:t>
        <a:bodyPr/>
        <a:lstStyle/>
        <a:p>
          <a:endParaRPr lang="en-US"/>
        </a:p>
      </dgm:t>
    </dgm:pt>
    <dgm:pt modelId="{23442731-811D-4508-B0F8-FA8F32DB844C}">
      <dgm:prSet/>
      <dgm:spPr/>
      <dgm:t>
        <a:bodyPr/>
        <a:lstStyle/>
        <a:p>
          <a:r>
            <a:rPr lang="en-US"/>
            <a:t>To estimate its valuation using fundamental financial modeling techniques.  </a:t>
          </a:r>
        </a:p>
      </dgm:t>
    </dgm:pt>
    <dgm:pt modelId="{E3B08134-0F4E-46BF-A5DC-EFFFFC2B8785}" type="parTrans" cxnId="{90AFEF24-D94C-4E1E-A0DC-BA4C4854DC62}">
      <dgm:prSet/>
      <dgm:spPr/>
      <dgm:t>
        <a:bodyPr/>
        <a:lstStyle/>
        <a:p>
          <a:endParaRPr lang="en-US"/>
        </a:p>
      </dgm:t>
    </dgm:pt>
    <dgm:pt modelId="{A41E343F-3592-4389-B79C-D3F587F09427}" type="sibTrans" cxnId="{90AFEF24-D94C-4E1E-A0DC-BA4C4854DC62}">
      <dgm:prSet/>
      <dgm:spPr/>
      <dgm:t>
        <a:bodyPr/>
        <a:lstStyle/>
        <a:p>
          <a:endParaRPr lang="en-US"/>
        </a:p>
      </dgm:t>
    </dgm:pt>
    <dgm:pt modelId="{332DD4D5-EFF2-4B9B-A6B2-7500F7AE1CD6}">
      <dgm:prSet/>
      <dgm:spPr/>
      <dgm:t>
        <a:bodyPr/>
        <a:lstStyle/>
        <a:p>
          <a:r>
            <a:rPr lang="en-US"/>
            <a:t>To assess its investment potential. </a:t>
          </a:r>
        </a:p>
      </dgm:t>
    </dgm:pt>
    <dgm:pt modelId="{19C7FC7B-B339-4572-8CB4-18576E705742}" type="parTrans" cxnId="{459D333D-C767-42FF-AE94-3E460F66FCC1}">
      <dgm:prSet/>
      <dgm:spPr/>
      <dgm:t>
        <a:bodyPr/>
        <a:lstStyle/>
        <a:p>
          <a:endParaRPr lang="en-US"/>
        </a:p>
      </dgm:t>
    </dgm:pt>
    <dgm:pt modelId="{E5B47FA4-87BF-40CB-B3D7-EAA23768BCA9}" type="sibTrans" cxnId="{459D333D-C767-42FF-AE94-3E460F66FCC1}">
      <dgm:prSet/>
      <dgm:spPr/>
      <dgm:t>
        <a:bodyPr/>
        <a:lstStyle/>
        <a:p>
          <a:endParaRPr lang="en-US"/>
        </a:p>
      </dgm:t>
    </dgm:pt>
    <dgm:pt modelId="{282478B1-7173-4EB5-B5F3-B73DC0BB11FB}" type="pres">
      <dgm:prSet presAssocID="{848AF656-3B24-460F-865D-243A43A46E7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62A6D58-1373-4346-9B74-428C7ACDC368}" type="pres">
      <dgm:prSet presAssocID="{D724ADFE-9FA6-4A57-A41A-A280B677FA3F}" presName="hierRoot1" presStyleCnt="0"/>
      <dgm:spPr/>
    </dgm:pt>
    <dgm:pt modelId="{907E281C-C1FB-49A9-98FC-F85286478FE7}" type="pres">
      <dgm:prSet presAssocID="{D724ADFE-9FA6-4A57-A41A-A280B677FA3F}" presName="composite" presStyleCnt="0"/>
      <dgm:spPr/>
    </dgm:pt>
    <dgm:pt modelId="{F59184C7-4C9B-4A03-9790-4172FBC456F8}" type="pres">
      <dgm:prSet presAssocID="{D724ADFE-9FA6-4A57-A41A-A280B677FA3F}" presName="background" presStyleLbl="node0" presStyleIdx="0" presStyleCnt="3"/>
      <dgm:spPr/>
    </dgm:pt>
    <dgm:pt modelId="{71CD4CC5-28D8-4F3C-B4F8-9616DD6791FA}" type="pres">
      <dgm:prSet presAssocID="{D724ADFE-9FA6-4A57-A41A-A280B677FA3F}" presName="text" presStyleLbl="fgAcc0" presStyleIdx="0" presStyleCnt="3">
        <dgm:presLayoutVars>
          <dgm:chPref val="3"/>
        </dgm:presLayoutVars>
      </dgm:prSet>
      <dgm:spPr/>
    </dgm:pt>
    <dgm:pt modelId="{E8BC7491-70D3-4ED1-BE13-C6E02D6D15BB}" type="pres">
      <dgm:prSet presAssocID="{D724ADFE-9FA6-4A57-A41A-A280B677FA3F}" presName="hierChild2" presStyleCnt="0"/>
      <dgm:spPr/>
    </dgm:pt>
    <dgm:pt modelId="{F21ADFDD-EFB1-4377-9FE3-0821363688A7}" type="pres">
      <dgm:prSet presAssocID="{23442731-811D-4508-B0F8-FA8F32DB844C}" presName="hierRoot1" presStyleCnt="0"/>
      <dgm:spPr/>
    </dgm:pt>
    <dgm:pt modelId="{60A5AF39-9C32-4C7D-A800-5B68914A859B}" type="pres">
      <dgm:prSet presAssocID="{23442731-811D-4508-B0F8-FA8F32DB844C}" presName="composite" presStyleCnt="0"/>
      <dgm:spPr/>
    </dgm:pt>
    <dgm:pt modelId="{B3900917-54ED-475B-B880-90DAE0D19F3F}" type="pres">
      <dgm:prSet presAssocID="{23442731-811D-4508-B0F8-FA8F32DB844C}" presName="background" presStyleLbl="node0" presStyleIdx="1" presStyleCnt="3"/>
      <dgm:spPr/>
    </dgm:pt>
    <dgm:pt modelId="{5291A4D5-9BE5-4074-AEBB-5442340B7A57}" type="pres">
      <dgm:prSet presAssocID="{23442731-811D-4508-B0F8-FA8F32DB844C}" presName="text" presStyleLbl="fgAcc0" presStyleIdx="1" presStyleCnt="3">
        <dgm:presLayoutVars>
          <dgm:chPref val="3"/>
        </dgm:presLayoutVars>
      </dgm:prSet>
      <dgm:spPr/>
    </dgm:pt>
    <dgm:pt modelId="{212F50CF-2417-4B7C-9EEB-CD94C3930E70}" type="pres">
      <dgm:prSet presAssocID="{23442731-811D-4508-B0F8-FA8F32DB844C}" presName="hierChild2" presStyleCnt="0"/>
      <dgm:spPr/>
    </dgm:pt>
    <dgm:pt modelId="{B9140316-ACE8-40B3-988E-371ECD6ED76F}" type="pres">
      <dgm:prSet presAssocID="{332DD4D5-EFF2-4B9B-A6B2-7500F7AE1CD6}" presName="hierRoot1" presStyleCnt="0"/>
      <dgm:spPr/>
    </dgm:pt>
    <dgm:pt modelId="{049082C6-F541-4825-9432-57E404F4F450}" type="pres">
      <dgm:prSet presAssocID="{332DD4D5-EFF2-4B9B-A6B2-7500F7AE1CD6}" presName="composite" presStyleCnt="0"/>
      <dgm:spPr/>
    </dgm:pt>
    <dgm:pt modelId="{1A963A69-D789-4A46-A363-87F4AF6C0FF0}" type="pres">
      <dgm:prSet presAssocID="{332DD4D5-EFF2-4B9B-A6B2-7500F7AE1CD6}" presName="background" presStyleLbl="node0" presStyleIdx="2" presStyleCnt="3"/>
      <dgm:spPr/>
    </dgm:pt>
    <dgm:pt modelId="{3C3A7545-5464-44EA-ADC2-6D77BF61CB09}" type="pres">
      <dgm:prSet presAssocID="{332DD4D5-EFF2-4B9B-A6B2-7500F7AE1CD6}" presName="text" presStyleLbl="fgAcc0" presStyleIdx="2" presStyleCnt="3">
        <dgm:presLayoutVars>
          <dgm:chPref val="3"/>
        </dgm:presLayoutVars>
      </dgm:prSet>
      <dgm:spPr/>
    </dgm:pt>
    <dgm:pt modelId="{5B71A48E-251B-4518-B2F4-A9A439998055}" type="pres">
      <dgm:prSet presAssocID="{332DD4D5-EFF2-4B9B-A6B2-7500F7AE1CD6}" presName="hierChild2" presStyleCnt="0"/>
      <dgm:spPr/>
    </dgm:pt>
  </dgm:ptLst>
  <dgm:cxnLst>
    <dgm:cxn modelId="{90AFEF24-D94C-4E1E-A0DC-BA4C4854DC62}" srcId="{848AF656-3B24-460F-865D-243A43A46E7C}" destId="{23442731-811D-4508-B0F8-FA8F32DB844C}" srcOrd="1" destOrd="0" parTransId="{E3B08134-0F4E-46BF-A5DC-EFFFFC2B8785}" sibTransId="{A41E343F-3592-4389-B79C-D3F587F09427}"/>
    <dgm:cxn modelId="{DAA88236-87AA-4A47-A7F1-B8FBC64D3546}" type="presOf" srcId="{332DD4D5-EFF2-4B9B-A6B2-7500F7AE1CD6}" destId="{3C3A7545-5464-44EA-ADC2-6D77BF61CB09}" srcOrd="0" destOrd="0" presId="urn:microsoft.com/office/officeart/2005/8/layout/hierarchy1"/>
    <dgm:cxn modelId="{459D333D-C767-42FF-AE94-3E460F66FCC1}" srcId="{848AF656-3B24-460F-865D-243A43A46E7C}" destId="{332DD4D5-EFF2-4B9B-A6B2-7500F7AE1CD6}" srcOrd="2" destOrd="0" parTransId="{19C7FC7B-B339-4572-8CB4-18576E705742}" sibTransId="{E5B47FA4-87BF-40CB-B3D7-EAA23768BCA9}"/>
    <dgm:cxn modelId="{6C3F8A47-259C-497B-96F9-DDE3776E71C0}" type="presOf" srcId="{23442731-811D-4508-B0F8-FA8F32DB844C}" destId="{5291A4D5-9BE5-4074-AEBB-5442340B7A57}" srcOrd="0" destOrd="0" presId="urn:microsoft.com/office/officeart/2005/8/layout/hierarchy1"/>
    <dgm:cxn modelId="{16FB0850-A778-4A71-935B-FD0B14F38931}" type="presOf" srcId="{848AF656-3B24-460F-865D-243A43A46E7C}" destId="{282478B1-7173-4EB5-B5F3-B73DC0BB11FB}" srcOrd="0" destOrd="0" presId="urn:microsoft.com/office/officeart/2005/8/layout/hierarchy1"/>
    <dgm:cxn modelId="{4102EC91-D240-4CBB-872E-34481AF7FFBC}" srcId="{848AF656-3B24-460F-865D-243A43A46E7C}" destId="{D724ADFE-9FA6-4A57-A41A-A280B677FA3F}" srcOrd="0" destOrd="0" parTransId="{1A7B7496-3403-4ADF-B21D-9C8E1BD2694F}" sibTransId="{0792054D-7D17-4291-A87B-956F0F8DB8F2}"/>
    <dgm:cxn modelId="{7541FFAB-F992-403F-832E-D010A8B257E5}" type="presOf" srcId="{D724ADFE-9FA6-4A57-A41A-A280B677FA3F}" destId="{71CD4CC5-28D8-4F3C-B4F8-9616DD6791FA}" srcOrd="0" destOrd="0" presId="urn:microsoft.com/office/officeart/2005/8/layout/hierarchy1"/>
    <dgm:cxn modelId="{AAD045A2-3CAD-4762-A598-05746F6A0C3E}" type="presParOf" srcId="{282478B1-7173-4EB5-B5F3-B73DC0BB11FB}" destId="{F62A6D58-1373-4346-9B74-428C7ACDC368}" srcOrd="0" destOrd="0" presId="urn:microsoft.com/office/officeart/2005/8/layout/hierarchy1"/>
    <dgm:cxn modelId="{8C1B842B-B4BA-407B-8635-766E3158B31F}" type="presParOf" srcId="{F62A6D58-1373-4346-9B74-428C7ACDC368}" destId="{907E281C-C1FB-49A9-98FC-F85286478FE7}" srcOrd="0" destOrd="0" presId="urn:microsoft.com/office/officeart/2005/8/layout/hierarchy1"/>
    <dgm:cxn modelId="{204ACED9-7574-4324-BEF1-C11E765E56FF}" type="presParOf" srcId="{907E281C-C1FB-49A9-98FC-F85286478FE7}" destId="{F59184C7-4C9B-4A03-9790-4172FBC456F8}" srcOrd="0" destOrd="0" presId="urn:microsoft.com/office/officeart/2005/8/layout/hierarchy1"/>
    <dgm:cxn modelId="{347047F1-E92F-45C1-B420-5F6FC835135E}" type="presParOf" srcId="{907E281C-C1FB-49A9-98FC-F85286478FE7}" destId="{71CD4CC5-28D8-4F3C-B4F8-9616DD6791FA}" srcOrd="1" destOrd="0" presId="urn:microsoft.com/office/officeart/2005/8/layout/hierarchy1"/>
    <dgm:cxn modelId="{ADC41C15-BE71-40E1-ADE1-CE78F13B1E2F}" type="presParOf" srcId="{F62A6D58-1373-4346-9B74-428C7ACDC368}" destId="{E8BC7491-70D3-4ED1-BE13-C6E02D6D15BB}" srcOrd="1" destOrd="0" presId="urn:microsoft.com/office/officeart/2005/8/layout/hierarchy1"/>
    <dgm:cxn modelId="{159A384E-95A3-445E-BDD5-6B194AF5865C}" type="presParOf" srcId="{282478B1-7173-4EB5-B5F3-B73DC0BB11FB}" destId="{F21ADFDD-EFB1-4377-9FE3-0821363688A7}" srcOrd="1" destOrd="0" presId="urn:microsoft.com/office/officeart/2005/8/layout/hierarchy1"/>
    <dgm:cxn modelId="{AB1A966E-21B7-4AD4-A151-7B843DD95BEC}" type="presParOf" srcId="{F21ADFDD-EFB1-4377-9FE3-0821363688A7}" destId="{60A5AF39-9C32-4C7D-A800-5B68914A859B}" srcOrd="0" destOrd="0" presId="urn:microsoft.com/office/officeart/2005/8/layout/hierarchy1"/>
    <dgm:cxn modelId="{153935BE-AC67-42F3-A0C9-DD904EC22A42}" type="presParOf" srcId="{60A5AF39-9C32-4C7D-A800-5B68914A859B}" destId="{B3900917-54ED-475B-B880-90DAE0D19F3F}" srcOrd="0" destOrd="0" presId="urn:microsoft.com/office/officeart/2005/8/layout/hierarchy1"/>
    <dgm:cxn modelId="{E25751F1-2F38-47E4-A004-EE533D4E5627}" type="presParOf" srcId="{60A5AF39-9C32-4C7D-A800-5B68914A859B}" destId="{5291A4D5-9BE5-4074-AEBB-5442340B7A57}" srcOrd="1" destOrd="0" presId="urn:microsoft.com/office/officeart/2005/8/layout/hierarchy1"/>
    <dgm:cxn modelId="{B65736EB-4F31-49F8-AC97-A79DB91C74C8}" type="presParOf" srcId="{F21ADFDD-EFB1-4377-9FE3-0821363688A7}" destId="{212F50CF-2417-4B7C-9EEB-CD94C3930E70}" srcOrd="1" destOrd="0" presId="urn:microsoft.com/office/officeart/2005/8/layout/hierarchy1"/>
    <dgm:cxn modelId="{FF1004F5-E060-497F-B08D-4F4DAED02D57}" type="presParOf" srcId="{282478B1-7173-4EB5-B5F3-B73DC0BB11FB}" destId="{B9140316-ACE8-40B3-988E-371ECD6ED76F}" srcOrd="2" destOrd="0" presId="urn:microsoft.com/office/officeart/2005/8/layout/hierarchy1"/>
    <dgm:cxn modelId="{BC7F2D92-94BB-4F4A-B85A-E49D9917BA0D}" type="presParOf" srcId="{B9140316-ACE8-40B3-988E-371ECD6ED76F}" destId="{049082C6-F541-4825-9432-57E404F4F450}" srcOrd="0" destOrd="0" presId="urn:microsoft.com/office/officeart/2005/8/layout/hierarchy1"/>
    <dgm:cxn modelId="{7AC8ADD8-E28A-462B-A28F-54070E7BB7D8}" type="presParOf" srcId="{049082C6-F541-4825-9432-57E404F4F450}" destId="{1A963A69-D789-4A46-A363-87F4AF6C0FF0}" srcOrd="0" destOrd="0" presId="urn:microsoft.com/office/officeart/2005/8/layout/hierarchy1"/>
    <dgm:cxn modelId="{E68D44E9-1151-4422-9113-E3F290459684}" type="presParOf" srcId="{049082C6-F541-4825-9432-57E404F4F450}" destId="{3C3A7545-5464-44EA-ADC2-6D77BF61CB09}" srcOrd="1" destOrd="0" presId="urn:microsoft.com/office/officeart/2005/8/layout/hierarchy1"/>
    <dgm:cxn modelId="{5A63D011-D83D-4384-9819-D1A98DC192DE}" type="presParOf" srcId="{B9140316-ACE8-40B3-988E-371ECD6ED76F}" destId="{5B71A48E-251B-4518-B2F4-A9A43999805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EE094A-724B-4A92-9BC7-271A6B3BD7D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344117-6444-4731-85AF-CB97498ED7BE}">
      <dgm:prSet/>
      <dgm:spPr/>
      <dgm:t>
        <a:bodyPr/>
        <a:lstStyle/>
        <a:p>
          <a:r>
            <a:rPr lang="en-IN"/>
            <a:t>DATA SHEET</a:t>
          </a:r>
          <a:endParaRPr lang="en-US"/>
        </a:p>
      </dgm:t>
    </dgm:pt>
    <dgm:pt modelId="{BEECE81D-51BD-4951-8A57-EDCB0475F76E}" type="parTrans" cxnId="{79021BE5-656A-4FFA-9B8A-D50EF05D990A}">
      <dgm:prSet/>
      <dgm:spPr/>
      <dgm:t>
        <a:bodyPr/>
        <a:lstStyle/>
        <a:p>
          <a:endParaRPr lang="en-US"/>
        </a:p>
      </dgm:t>
    </dgm:pt>
    <dgm:pt modelId="{4D22BE6D-3FE8-41AC-AC5C-9F75C48D1A63}" type="sibTrans" cxnId="{79021BE5-656A-4FFA-9B8A-D50EF05D990A}">
      <dgm:prSet/>
      <dgm:spPr/>
      <dgm:t>
        <a:bodyPr/>
        <a:lstStyle/>
        <a:p>
          <a:endParaRPr lang="en-US"/>
        </a:p>
      </dgm:t>
    </dgm:pt>
    <dgm:pt modelId="{A35DEA5A-DAC2-4A11-83C9-C1AD147A6C44}">
      <dgm:prSet/>
      <dgm:spPr/>
      <dgm:t>
        <a:bodyPr/>
        <a:lstStyle/>
        <a:p>
          <a:r>
            <a:rPr lang="en-IN"/>
            <a:t>HISTORICAL FINANCIAL STATEMENTS  </a:t>
          </a:r>
          <a:endParaRPr lang="en-US"/>
        </a:p>
      </dgm:t>
    </dgm:pt>
    <dgm:pt modelId="{E6449B08-D194-4978-9AFC-3244B0CE4933}" type="parTrans" cxnId="{698201C7-A847-42BC-81C6-C05F32F84C3A}">
      <dgm:prSet/>
      <dgm:spPr/>
      <dgm:t>
        <a:bodyPr/>
        <a:lstStyle/>
        <a:p>
          <a:endParaRPr lang="en-US"/>
        </a:p>
      </dgm:t>
    </dgm:pt>
    <dgm:pt modelId="{17C41ECE-CFE4-4A07-9E29-93D6122F4BED}" type="sibTrans" cxnId="{698201C7-A847-42BC-81C6-C05F32F84C3A}">
      <dgm:prSet/>
      <dgm:spPr/>
      <dgm:t>
        <a:bodyPr/>
        <a:lstStyle/>
        <a:p>
          <a:endParaRPr lang="en-US"/>
        </a:p>
      </dgm:t>
    </dgm:pt>
    <dgm:pt modelId="{74351154-3B47-41A3-BF91-EDD34BDEFBDF}">
      <dgm:prSet/>
      <dgm:spPr/>
      <dgm:t>
        <a:bodyPr/>
        <a:lstStyle/>
        <a:p>
          <a:r>
            <a:rPr lang="en-IN"/>
            <a:t>RATIO ANALYSIS</a:t>
          </a:r>
          <a:endParaRPr lang="en-US"/>
        </a:p>
      </dgm:t>
    </dgm:pt>
    <dgm:pt modelId="{48FB6756-691A-448D-8740-42770E7D5C80}" type="parTrans" cxnId="{8F3BA162-E1A0-4B07-B698-FC0D2645BB73}">
      <dgm:prSet/>
      <dgm:spPr/>
      <dgm:t>
        <a:bodyPr/>
        <a:lstStyle/>
        <a:p>
          <a:endParaRPr lang="en-US"/>
        </a:p>
      </dgm:t>
    </dgm:pt>
    <dgm:pt modelId="{90EBAA73-9DAC-44BA-BE2C-0AFDC3C83D16}" type="sibTrans" cxnId="{8F3BA162-E1A0-4B07-B698-FC0D2645BB73}">
      <dgm:prSet/>
      <dgm:spPr/>
      <dgm:t>
        <a:bodyPr/>
        <a:lstStyle/>
        <a:p>
          <a:endParaRPr lang="en-US"/>
        </a:p>
      </dgm:t>
    </dgm:pt>
    <dgm:pt modelId="{A89E7E84-D03B-4A3E-AA9F-CEE24D73F241}">
      <dgm:prSet/>
      <dgm:spPr/>
      <dgm:t>
        <a:bodyPr/>
        <a:lstStyle/>
        <a:p>
          <a:r>
            <a:rPr lang="en-IN"/>
            <a:t>BETA ANALYSIS &amp; RISK MEASUREMENT</a:t>
          </a:r>
          <a:endParaRPr lang="en-US"/>
        </a:p>
      </dgm:t>
    </dgm:pt>
    <dgm:pt modelId="{BEAFBF69-1E34-413F-B621-B72A5393B85B}" type="parTrans" cxnId="{5E46805C-7D29-4191-9FC2-8AAD6E73D7B8}">
      <dgm:prSet/>
      <dgm:spPr/>
      <dgm:t>
        <a:bodyPr/>
        <a:lstStyle/>
        <a:p>
          <a:endParaRPr lang="en-US"/>
        </a:p>
      </dgm:t>
    </dgm:pt>
    <dgm:pt modelId="{F0D03E68-2113-4877-AB40-0158E4A4DE50}" type="sibTrans" cxnId="{5E46805C-7D29-4191-9FC2-8AAD6E73D7B8}">
      <dgm:prSet/>
      <dgm:spPr/>
      <dgm:t>
        <a:bodyPr/>
        <a:lstStyle/>
        <a:p>
          <a:endParaRPr lang="en-US"/>
        </a:p>
      </dgm:t>
    </dgm:pt>
    <dgm:pt modelId="{871B526B-83FF-4BE0-AC6D-7A8E57F73D6F}">
      <dgm:prSet/>
      <dgm:spPr/>
      <dgm:t>
        <a:bodyPr/>
        <a:lstStyle/>
        <a:p>
          <a:r>
            <a:rPr lang="en-US"/>
            <a:t>WEIGHTED AVERAGE COST OF CAPITAL (WACC)</a:t>
          </a:r>
        </a:p>
      </dgm:t>
    </dgm:pt>
    <dgm:pt modelId="{A31FC76E-70BF-4F2E-9BBE-DC197C80251B}" type="parTrans" cxnId="{CEE5F227-7771-4CE0-B46D-46E0DA4AA114}">
      <dgm:prSet/>
      <dgm:spPr/>
      <dgm:t>
        <a:bodyPr/>
        <a:lstStyle/>
        <a:p>
          <a:endParaRPr lang="en-US"/>
        </a:p>
      </dgm:t>
    </dgm:pt>
    <dgm:pt modelId="{87AF9975-A4CC-4722-A84C-93DCA88EE8AF}" type="sibTrans" cxnId="{CEE5F227-7771-4CE0-B46D-46E0DA4AA114}">
      <dgm:prSet/>
      <dgm:spPr/>
      <dgm:t>
        <a:bodyPr/>
        <a:lstStyle/>
        <a:p>
          <a:endParaRPr lang="en-US"/>
        </a:p>
      </dgm:t>
    </dgm:pt>
    <dgm:pt modelId="{8FF68535-55E5-4E9B-B744-E5DA19B420A5}">
      <dgm:prSet/>
      <dgm:spPr/>
      <dgm:t>
        <a:bodyPr/>
        <a:lstStyle/>
        <a:p>
          <a:r>
            <a:rPr lang="en-US"/>
            <a:t>FORECASTING</a:t>
          </a:r>
        </a:p>
      </dgm:t>
    </dgm:pt>
    <dgm:pt modelId="{DA5C168E-852C-4761-A94E-6AC3C69FD404}" type="parTrans" cxnId="{5F1FADD8-1006-465B-AAE9-E2E63835F6E3}">
      <dgm:prSet/>
      <dgm:spPr/>
      <dgm:t>
        <a:bodyPr/>
        <a:lstStyle/>
        <a:p>
          <a:endParaRPr lang="en-US"/>
        </a:p>
      </dgm:t>
    </dgm:pt>
    <dgm:pt modelId="{BA05B965-BC75-4A3F-827B-6EB3B3365747}" type="sibTrans" cxnId="{5F1FADD8-1006-465B-AAE9-E2E63835F6E3}">
      <dgm:prSet/>
      <dgm:spPr/>
      <dgm:t>
        <a:bodyPr/>
        <a:lstStyle/>
        <a:p>
          <a:endParaRPr lang="en-US"/>
        </a:p>
      </dgm:t>
    </dgm:pt>
    <dgm:pt modelId="{66B81DE8-7335-4984-8B12-2657553137CA}">
      <dgm:prSet/>
      <dgm:spPr/>
      <dgm:t>
        <a:bodyPr/>
        <a:lstStyle/>
        <a:p>
          <a:r>
            <a:rPr lang="en-US"/>
            <a:t>FREE CASH FLOW TO FIRM (FCFF) &amp; </a:t>
          </a:r>
          <a:r>
            <a:rPr lang="en-IN"/>
            <a:t>FINAL SHARE PRICE</a:t>
          </a:r>
          <a:endParaRPr lang="en-US"/>
        </a:p>
      </dgm:t>
    </dgm:pt>
    <dgm:pt modelId="{9829BDA8-DDDE-4378-8E30-84492014CD3E}" type="parTrans" cxnId="{2CBC8658-C8C8-408A-836C-89AACF961C77}">
      <dgm:prSet/>
      <dgm:spPr/>
      <dgm:t>
        <a:bodyPr/>
        <a:lstStyle/>
        <a:p>
          <a:endParaRPr lang="en-US"/>
        </a:p>
      </dgm:t>
    </dgm:pt>
    <dgm:pt modelId="{FEEC2F71-18C3-4771-AE43-E01C96A895FB}" type="sibTrans" cxnId="{2CBC8658-C8C8-408A-836C-89AACF961C77}">
      <dgm:prSet/>
      <dgm:spPr/>
      <dgm:t>
        <a:bodyPr/>
        <a:lstStyle/>
        <a:p>
          <a:endParaRPr lang="en-US"/>
        </a:p>
      </dgm:t>
    </dgm:pt>
    <dgm:pt modelId="{AED8A770-374E-440C-A482-F1C0F37AB3DF}">
      <dgm:prSet/>
      <dgm:spPr/>
      <dgm:t>
        <a:bodyPr/>
        <a:lstStyle/>
        <a:p>
          <a:r>
            <a:rPr lang="en-IN" dirty="0"/>
            <a:t>INTRINSIC VALUATION</a:t>
          </a:r>
          <a:endParaRPr lang="en-US" dirty="0"/>
        </a:p>
      </dgm:t>
    </dgm:pt>
    <dgm:pt modelId="{CAE3EF57-FEBB-446C-94CB-4552485CAC23}" type="parTrans" cxnId="{FC74AFC0-8DE8-477D-9F90-6A780B4163E0}">
      <dgm:prSet/>
      <dgm:spPr/>
      <dgm:t>
        <a:bodyPr/>
        <a:lstStyle/>
        <a:p>
          <a:endParaRPr lang="en-US"/>
        </a:p>
      </dgm:t>
    </dgm:pt>
    <dgm:pt modelId="{CEED6CBB-BF08-4995-8590-7E99F09B4460}" type="sibTrans" cxnId="{FC74AFC0-8DE8-477D-9F90-6A780B4163E0}">
      <dgm:prSet/>
      <dgm:spPr/>
      <dgm:t>
        <a:bodyPr/>
        <a:lstStyle/>
        <a:p>
          <a:endParaRPr lang="en-US"/>
        </a:p>
      </dgm:t>
    </dgm:pt>
    <dgm:pt modelId="{9BB635D9-1C75-4F8E-82F3-D68AF3A7A8DB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DA45BD82-4A04-4BA8-B467-33C4ED4FE7A6}" type="parTrans" cxnId="{ED3BDA9F-A09E-4EF4-B390-E3D396FE8869}">
      <dgm:prSet/>
      <dgm:spPr/>
      <dgm:t>
        <a:bodyPr/>
        <a:lstStyle/>
        <a:p>
          <a:endParaRPr lang="en-IN"/>
        </a:p>
      </dgm:t>
    </dgm:pt>
    <dgm:pt modelId="{32B10870-9ADD-4F84-9AF8-94586A1FF54A}" type="sibTrans" cxnId="{ED3BDA9F-A09E-4EF4-B390-E3D396FE8869}">
      <dgm:prSet/>
      <dgm:spPr/>
      <dgm:t>
        <a:bodyPr/>
        <a:lstStyle/>
        <a:p>
          <a:endParaRPr lang="en-IN"/>
        </a:p>
      </dgm:t>
    </dgm:pt>
    <dgm:pt modelId="{F8AE8DB9-1973-4A01-8A00-DF2F51620D5F}" type="pres">
      <dgm:prSet presAssocID="{A3EE094A-724B-4A92-9BC7-271A6B3BD7D5}" presName="vert0" presStyleCnt="0">
        <dgm:presLayoutVars>
          <dgm:dir/>
          <dgm:animOne val="branch"/>
          <dgm:animLvl val="lvl"/>
        </dgm:presLayoutVars>
      </dgm:prSet>
      <dgm:spPr/>
    </dgm:pt>
    <dgm:pt modelId="{11947C34-8940-4816-AC52-71A11007656E}" type="pres">
      <dgm:prSet presAssocID="{22344117-6444-4731-85AF-CB97498ED7BE}" presName="thickLine" presStyleLbl="alignNode1" presStyleIdx="0" presStyleCnt="9"/>
      <dgm:spPr/>
    </dgm:pt>
    <dgm:pt modelId="{270C0F78-7C6C-43A7-8723-E626CD650100}" type="pres">
      <dgm:prSet presAssocID="{22344117-6444-4731-85AF-CB97498ED7BE}" presName="horz1" presStyleCnt="0"/>
      <dgm:spPr/>
    </dgm:pt>
    <dgm:pt modelId="{E42C6E85-249C-4C96-9F79-7FF26BB67EEF}" type="pres">
      <dgm:prSet presAssocID="{22344117-6444-4731-85AF-CB97498ED7BE}" presName="tx1" presStyleLbl="revTx" presStyleIdx="0" presStyleCnt="9"/>
      <dgm:spPr/>
    </dgm:pt>
    <dgm:pt modelId="{82302726-9593-4667-8083-BACCD419B415}" type="pres">
      <dgm:prSet presAssocID="{22344117-6444-4731-85AF-CB97498ED7BE}" presName="vert1" presStyleCnt="0"/>
      <dgm:spPr/>
    </dgm:pt>
    <dgm:pt modelId="{4AA37DD0-AAA5-4400-A6B5-3CC52D36EAB8}" type="pres">
      <dgm:prSet presAssocID="{A35DEA5A-DAC2-4A11-83C9-C1AD147A6C44}" presName="thickLine" presStyleLbl="alignNode1" presStyleIdx="1" presStyleCnt="9"/>
      <dgm:spPr/>
    </dgm:pt>
    <dgm:pt modelId="{A6DE517A-6CC6-4554-A4BC-6CD707A80018}" type="pres">
      <dgm:prSet presAssocID="{A35DEA5A-DAC2-4A11-83C9-C1AD147A6C44}" presName="horz1" presStyleCnt="0"/>
      <dgm:spPr/>
    </dgm:pt>
    <dgm:pt modelId="{362C36AB-D83F-452D-9435-E141313B0789}" type="pres">
      <dgm:prSet presAssocID="{A35DEA5A-DAC2-4A11-83C9-C1AD147A6C44}" presName="tx1" presStyleLbl="revTx" presStyleIdx="1" presStyleCnt="9"/>
      <dgm:spPr/>
    </dgm:pt>
    <dgm:pt modelId="{7DBF9998-06DD-43A4-8CD9-ADA6DBE11190}" type="pres">
      <dgm:prSet presAssocID="{A35DEA5A-DAC2-4A11-83C9-C1AD147A6C44}" presName="vert1" presStyleCnt="0"/>
      <dgm:spPr/>
    </dgm:pt>
    <dgm:pt modelId="{40D1CE08-F63B-401E-84AF-D51E2223E003}" type="pres">
      <dgm:prSet presAssocID="{74351154-3B47-41A3-BF91-EDD34BDEFBDF}" presName="thickLine" presStyleLbl="alignNode1" presStyleIdx="2" presStyleCnt="9"/>
      <dgm:spPr/>
    </dgm:pt>
    <dgm:pt modelId="{8CCB1482-C6DB-4CC2-8A0D-EE2E3FD1F1A8}" type="pres">
      <dgm:prSet presAssocID="{74351154-3B47-41A3-BF91-EDD34BDEFBDF}" presName="horz1" presStyleCnt="0"/>
      <dgm:spPr/>
    </dgm:pt>
    <dgm:pt modelId="{7E47DB7D-CCF6-4041-B069-B99FC5EE5EC4}" type="pres">
      <dgm:prSet presAssocID="{74351154-3B47-41A3-BF91-EDD34BDEFBDF}" presName="tx1" presStyleLbl="revTx" presStyleIdx="2" presStyleCnt="9"/>
      <dgm:spPr/>
    </dgm:pt>
    <dgm:pt modelId="{C2169B06-5E04-43C4-BF98-017C7AD2AEA5}" type="pres">
      <dgm:prSet presAssocID="{74351154-3B47-41A3-BF91-EDD34BDEFBDF}" presName="vert1" presStyleCnt="0"/>
      <dgm:spPr/>
    </dgm:pt>
    <dgm:pt modelId="{5119C835-52C7-491A-82E7-82993E0114D6}" type="pres">
      <dgm:prSet presAssocID="{A89E7E84-D03B-4A3E-AA9F-CEE24D73F241}" presName="thickLine" presStyleLbl="alignNode1" presStyleIdx="3" presStyleCnt="9"/>
      <dgm:spPr/>
    </dgm:pt>
    <dgm:pt modelId="{3200DBB2-A6DD-4DDE-8A64-48A616A9AD6F}" type="pres">
      <dgm:prSet presAssocID="{A89E7E84-D03B-4A3E-AA9F-CEE24D73F241}" presName="horz1" presStyleCnt="0"/>
      <dgm:spPr/>
    </dgm:pt>
    <dgm:pt modelId="{616A985F-6C72-4F24-B78D-E6C3913A929D}" type="pres">
      <dgm:prSet presAssocID="{A89E7E84-D03B-4A3E-AA9F-CEE24D73F241}" presName="tx1" presStyleLbl="revTx" presStyleIdx="3" presStyleCnt="9"/>
      <dgm:spPr/>
    </dgm:pt>
    <dgm:pt modelId="{25423428-44D7-4814-BDC5-E1402A384AE5}" type="pres">
      <dgm:prSet presAssocID="{A89E7E84-D03B-4A3E-AA9F-CEE24D73F241}" presName="vert1" presStyleCnt="0"/>
      <dgm:spPr/>
    </dgm:pt>
    <dgm:pt modelId="{A9DC8E74-B289-4453-8D1F-B25B08FB7343}" type="pres">
      <dgm:prSet presAssocID="{871B526B-83FF-4BE0-AC6D-7A8E57F73D6F}" presName="thickLine" presStyleLbl="alignNode1" presStyleIdx="4" presStyleCnt="9"/>
      <dgm:spPr/>
    </dgm:pt>
    <dgm:pt modelId="{4042640C-F66E-4C0D-AF46-73C10AAFE8ED}" type="pres">
      <dgm:prSet presAssocID="{871B526B-83FF-4BE0-AC6D-7A8E57F73D6F}" presName="horz1" presStyleCnt="0"/>
      <dgm:spPr/>
    </dgm:pt>
    <dgm:pt modelId="{F152FEB2-96EA-4502-8C96-3385E33EFC4B}" type="pres">
      <dgm:prSet presAssocID="{871B526B-83FF-4BE0-AC6D-7A8E57F73D6F}" presName="tx1" presStyleLbl="revTx" presStyleIdx="4" presStyleCnt="9"/>
      <dgm:spPr/>
    </dgm:pt>
    <dgm:pt modelId="{DDC57B4E-FF7E-4A7C-824D-7F8CD51DF343}" type="pres">
      <dgm:prSet presAssocID="{871B526B-83FF-4BE0-AC6D-7A8E57F73D6F}" presName="vert1" presStyleCnt="0"/>
      <dgm:spPr/>
    </dgm:pt>
    <dgm:pt modelId="{4B4A7341-48B3-4FCF-B2F5-C1B19BBD9ABF}" type="pres">
      <dgm:prSet presAssocID="{8FF68535-55E5-4E9B-B744-E5DA19B420A5}" presName="thickLine" presStyleLbl="alignNode1" presStyleIdx="5" presStyleCnt="9"/>
      <dgm:spPr/>
    </dgm:pt>
    <dgm:pt modelId="{E55E15D6-592D-46B0-BD0F-1F579290A29D}" type="pres">
      <dgm:prSet presAssocID="{8FF68535-55E5-4E9B-B744-E5DA19B420A5}" presName="horz1" presStyleCnt="0"/>
      <dgm:spPr/>
    </dgm:pt>
    <dgm:pt modelId="{C80C5FF7-17ED-4771-851F-03306D688F06}" type="pres">
      <dgm:prSet presAssocID="{8FF68535-55E5-4E9B-B744-E5DA19B420A5}" presName="tx1" presStyleLbl="revTx" presStyleIdx="5" presStyleCnt="9"/>
      <dgm:spPr/>
    </dgm:pt>
    <dgm:pt modelId="{311AF5C0-D719-4D5B-B82F-A07EA4452422}" type="pres">
      <dgm:prSet presAssocID="{8FF68535-55E5-4E9B-B744-E5DA19B420A5}" presName="vert1" presStyleCnt="0"/>
      <dgm:spPr/>
    </dgm:pt>
    <dgm:pt modelId="{2A804C30-0BC5-419B-B648-AA5C8F2C8CAE}" type="pres">
      <dgm:prSet presAssocID="{66B81DE8-7335-4984-8B12-2657553137CA}" presName="thickLine" presStyleLbl="alignNode1" presStyleIdx="6" presStyleCnt="9"/>
      <dgm:spPr/>
    </dgm:pt>
    <dgm:pt modelId="{61EF6A81-309E-43FB-8E59-7F57D78C95E8}" type="pres">
      <dgm:prSet presAssocID="{66B81DE8-7335-4984-8B12-2657553137CA}" presName="horz1" presStyleCnt="0"/>
      <dgm:spPr/>
    </dgm:pt>
    <dgm:pt modelId="{B8508081-39B3-4029-AACF-5DBC1C8190A9}" type="pres">
      <dgm:prSet presAssocID="{66B81DE8-7335-4984-8B12-2657553137CA}" presName="tx1" presStyleLbl="revTx" presStyleIdx="6" presStyleCnt="9"/>
      <dgm:spPr/>
    </dgm:pt>
    <dgm:pt modelId="{772A70B4-4674-4E06-AFFB-3ACBE7D8B215}" type="pres">
      <dgm:prSet presAssocID="{66B81DE8-7335-4984-8B12-2657553137CA}" presName="vert1" presStyleCnt="0"/>
      <dgm:spPr/>
    </dgm:pt>
    <dgm:pt modelId="{87CA74E8-9B5F-405A-8EFD-0362267C3A5A}" type="pres">
      <dgm:prSet presAssocID="{AED8A770-374E-440C-A482-F1C0F37AB3DF}" presName="thickLine" presStyleLbl="alignNode1" presStyleIdx="7" presStyleCnt="9"/>
      <dgm:spPr/>
    </dgm:pt>
    <dgm:pt modelId="{45E102FD-8531-495A-8500-DAE589A184D5}" type="pres">
      <dgm:prSet presAssocID="{AED8A770-374E-440C-A482-F1C0F37AB3DF}" presName="horz1" presStyleCnt="0"/>
      <dgm:spPr/>
    </dgm:pt>
    <dgm:pt modelId="{158F49FC-6466-44BA-B7A2-F2AA0A2639CC}" type="pres">
      <dgm:prSet presAssocID="{AED8A770-374E-440C-A482-F1C0F37AB3DF}" presName="tx1" presStyleLbl="revTx" presStyleIdx="7" presStyleCnt="9"/>
      <dgm:spPr/>
    </dgm:pt>
    <dgm:pt modelId="{7EB63D92-D278-46B0-8543-3A6E59ED967E}" type="pres">
      <dgm:prSet presAssocID="{AED8A770-374E-440C-A482-F1C0F37AB3DF}" presName="vert1" presStyleCnt="0"/>
      <dgm:spPr/>
    </dgm:pt>
    <dgm:pt modelId="{B8719BF5-70D6-4A14-9B77-568775CD89EE}" type="pres">
      <dgm:prSet presAssocID="{9BB635D9-1C75-4F8E-82F3-D68AF3A7A8DB}" presName="thickLine" presStyleLbl="alignNode1" presStyleIdx="8" presStyleCnt="9"/>
      <dgm:spPr/>
    </dgm:pt>
    <dgm:pt modelId="{A695D364-9050-4185-B397-06E33320A18D}" type="pres">
      <dgm:prSet presAssocID="{9BB635D9-1C75-4F8E-82F3-D68AF3A7A8DB}" presName="horz1" presStyleCnt="0"/>
      <dgm:spPr/>
    </dgm:pt>
    <dgm:pt modelId="{BB3FFE96-5A7F-46EA-967B-F27BAE0B37B4}" type="pres">
      <dgm:prSet presAssocID="{9BB635D9-1C75-4F8E-82F3-D68AF3A7A8DB}" presName="tx1" presStyleLbl="revTx" presStyleIdx="8" presStyleCnt="9"/>
      <dgm:spPr/>
    </dgm:pt>
    <dgm:pt modelId="{41A47681-E5FB-4859-BC3A-F787CB2D7251}" type="pres">
      <dgm:prSet presAssocID="{9BB635D9-1C75-4F8E-82F3-D68AF3A7A8DB}" presName="vert1" presStyleCnt="0"/>
      <dgm:spPr/>
    </dgm:pt>
  </dgm:ptLst>
  <dgm:cxnLst>
    <dgm:cxn modelId="{94737302-0219-43DB-8DC9-C6EF5F852E8A}" type="presOf" srcId="{74351154-3B47-41A3-BF91-EDD34BDEFBDF}" destId="{7E47DB7D-CCF6-4041-B069-B99FC5EE5EC4}" srcOrd="0" destOrd="0" presId="urn:microsoft.com/office/officeart/2008/layout/LinedList"/>
    <dgm:cxn modelId="{FB44F723-5A41-4FE3-AB81-09B284392181}" type="presOf" srcId="{AED8A770-374E-440C-A482-F1C0F37AB3DF}" destId="{158F49FC-6466-44BA-B7A2-F2AA0A2639CC}" srcOrd="0" destOrd="0" presId="urn:microsoft.com/office/officeart/2008/layout/LinedList"/>
    <dgm:cxn modelId="{9139BA27-3A31-42E5-A2E1-AC963F166012}" type="presOf" srcId="{22344117-6444-4731-85AF-CB97498ED7BE}" destId="{E42C6E85-249C-4C96-9F79-7FF26BB67EEF}" srcOrd="0" destOrd="0" presId="urn:microsoft.com/office/officeart/2008/layout/LinedList"/>
    <dgm:cxn modelId="{CEE5F227-7771-4CE0-B46D-46E0DA4AA114}" srcId="{A3EE094A-724B-4A92-9BC7-271A6B3BD7D5}" destId="{871B526B-83FF-4BE0-AC6D-7A8E57F73D6F}" srcOrd="4" destOrd="0" parTransId="{A31FC76E-70BF-4F2E-9BBE-DC197C80251B}" sibTransId="{87AF9975-A4CC-4722-A84C-93DCA88EE8AF}"/>
    <dgm:cxn modelId="{643DEC32-2276-422F-8852-294B04E46F8C}" type="presOf" srcId="{A3EE094A-724B-4A92-9BC7-271A6B3BD7D5}" destId="{F8AE8DB9-1973-4A01-8A00-DF2F51620D5F}" srcOrd="0" destOrd="0" presId="urn:microsoft.com/office/officeart/2008/layout/LinedList"/>
    <dgm:cxn modelId="{5E46805C-7D29-4191-9FC2-8AAD6E73D7B8}" srcId="{A3EE094A-724B-4A92-9BC7-271A6B3BD7D5}" destId="{A89E7E84-D03B-4A3E-AA9F-CEE24D73F241}" srcOrd="3" destOrd="0" parTransId="{BEAFBF69-1E34-413F-B621-B72A5393B85B}" sibTransId="{F0D03E68-2113-4877-AB40-0158E4A4DE50}"/>
    <dgm:cxn modelId="{8F3BA162-E1A0-4B07-B698-FC0D2645BB73}" srcId="{A3EE094A-724B-4A92-9BC7-271A6B3BD7D5}" destId="{74351154-3B47-41A3-BF91-EDD34BDEFBDF}" srcOrd="2" destOrd="0" parTransId="{48FB6756-691A-448D-8740-42770E7D5C80}" sibTransId="{90EBAA73-9DAC-44BA-BE2C-0AFDC3C83D16}"/>
    <dgm:cxn modelId="{9DA9174B-634F-402F-98F9-E6310408487E}" type="presOf" srcId="{66B81DE8-7335-4984-8B12-2657553137CA}" destId="{B8508081-39B3-4029-AACF-5DBC1C8190A9}" srcOrd="0" destOrd="0" presId="urn:microsoft.com/office/officeart/2008/layout/LinedList"/>
    <dgm:cxn modelId="{2CBC8658-C8C8-408A-836C-89AACF961C77}" srcId="{A3EE094A-724B-4A92-9BC7-271A6B3BD7D5}" destId="{66B81DE8-7335-4984-8B12-2657553137CA}" srcOrd="6" destOrd="0" parTransId="{9829BDA8-DDDE-4378-8E30-84492014CD3E}" sibTransId="{FEEC2F71-18C3-4771-AE43-E01C96A895FB}"/>
    <dgm:cxn modelId="{ED3BDA9F-A09E-4EF4-B390-E3D396FE8869}" srcId="{A3EE094A-724B-4A92-9BC7-271A6B3BD7D5}" destId="{9BB635D9-1C75-4F8E-82F3-D68AF3A7A8DB}" srcOrd="8" destOrd="0" parTransId="{DA45BD82-4A04-4BA8-B467-33C4ED4FE7A6}" sibTransId="{32B10870-9ADD-4F84-9AF8-94586A1FF54A}"/>
    <dgm:cxn modelId="{9F2D9CC0-D026-4BDC-A6D1-E83A96BD0424}" type="presOf" srcId="{8FF68535-55E5-4E9B-B744-E5DA19B420A5}" destId="{C80C5FF7-17ED-4771-851F-03306D688F06}" srcOrd="0" destOrd="0" presId="urn:microsoft.com/office/officeart/2008/layout/LinedList"/>
    <dgm:cxn modelId="{FC74AFC0-8DE8-477D-9F90-6A780B4163E0}" srcId="{A3EE094A-724B-4A92-9BC7-271A6B3BD7D5}" destId="{AED8A770-374E-440C-A482-F1C0F37AB3DF}" srcOrd="7" destOrd="0" parTransId="{CAE3EF57-FEBB-446C-94CB-4552485CAC23}" sibTransId="{CEED6CBB-BF08-4995-8590-7E99F09B4460}"/>
    <dgm:cxn modelId="{D1C55BC2-6566-43E9-9013-A1D5F1D03F6C}" type="presOf" srcId="{A35DEA5A-DAC2-4A11-83C9-C1AD147A6C44}" destId="{362C36AB-D83F-452D-9435-E141313B0789}" srcOrd="0" destOrd="0" presId="urn:microsoft.com/office/officeart/2008/layout/LinedList"/>
    <dgm:cxn modelId="{C3E5B9C5-46A8-4A5C-BBC3-9D20FE5312C6}" type="presOf" srcId="{9BB635D9-1C75-4F8E-82F3-D68AF3A7A8DB}" destId="{BB3FFE96-5A7F-46EA-967B-F27BAE0B37B4}" srcOrd="0" destOrd="0" presId="urn:microsoft.com/office/officeart/2008/layout/LinedList"/>
    <dgm:cxn modelId="{698201C7-A847-42BC-81C6-C05F32F84C3A}" srcId="{A3EE094A-724B-4A92-9BC7-271A6B3BD7D5}" destId="{A35DEA5A-DAC2-4A11-83C9-C1AD147A6C44}" srcOrd="1" destOrd="0" parTransId="{E6449B08-D194-4978-9AFC-3244B0CE4933}" sibTransId="{17C41ECE-CFE4-4A07-9E29-93D6122F4BED}"/>
    <dgm:cxn modelId="{631CD8CA-B6DE-4AB4-999D-8F32DE9D6B32}" type="presOf" srcId="{871B526B-83FF-4BE0-AC6D-7A8E57F73D6F}" destId="{F152FEB2-96EA-4502-8C96-3385E33EFC4B}" srcOrd="0" destOrd="0" presId="urn:microsoft.com/office/officeart/2008/layout/LinedList"/>
    <dgm:cxn modelId="{5F1FADD8-1006-465B-AAE9-E2E63835F6E3}" srcId="{A3EE094A-724B-4A92-9BC7-271A6B3BD7D5}" destId="{8FF68535-55E5-4E9B-B744-E5DA19B420A5}" srcOrd="5" destOrd="0" parTransId="{DA5C168E-852C-4761-A94E-6AC3C69FD404}" sibTransId="{BA05B965-BC75-4A3F-827B-6EB3B3365747}"/>
    <dgm:cxn modelId="{34EE9DDA-D042-4A85-A4DF-C6B0D0FCE127}" type="presOf" srcId="{A89E7E84-D03B-4A3E-AA9F-CEE24D73F241}" destId="{616A985F-6C72-4F24-B78D-E6C3913A929D}" srcOrd="0" destOrd="0" presId="urn:microsoft.com/office/officeart/2008/layout/LinedList"/>
    <dgm:cxn modelId="{79021BE5-656A-4FFA-9B8A-D50EF05D990A}" srcId="{A3EE094A-724B-4A92-9BC7-271A6B3BD7D5}" destId="{22344117-6444-4731-85AF-CB97498ED7BE}" srcOrd="0" destOrd="0" parTransId="{BEECE81D-51BD-4951-8A57-EDCB0475F76E}" sibTransId="{4D22BE6D-3FE8-41AC-AC5C-9F75C48D1A63}"/>
    <dgm:cxn modelId="{863AA433-2985-4DE5-8603-418F931AB3C5}" type="presParOf" srcId="{F8AE8DB9-1973-4A01-8A00-DF2F51620D5F}" destId="{11947C34-8940-4816-AC52-71A11007656E}" srcOrd="0" destOrd="0" presId="urn:microsoft.com/office/officeart/2008/layout/LinedList"/>
    <dgm:cxn modelId="{C25F9720-2FBE-4FBA-BD1E-5C44AF23D822}" type="presParOf" srcId="{F8AE8DB9-1973-4A01-8A00-DF2F51620D5F}" destId="{270C0F78-7C6C-43A7-8723-E626CD650100}" srcOrd="1" destOrd="0" presId="urn:microsoft.com/office/officeart/2008/layout/LinedList"/>
    <dgm:cxn modelId="{CF6CC24C-152A-4FA1-BBF0-DF93023BFAA5}" type="presParOf" srcId="{270C0F78-7C6C-43A7-8723-E626CD650100}" destId="{E42C6E85-249C-4C96-9F79-7FF26BB67EEF}" srcOrd="0" destOrd="0" presId="urn:microsoft.com/office/officeart/2008/layout/LinedList"/>
    <dgm:cxn modelId="{01053A62-C89D-49AB-A510-7B89EBA9DFC9}" type="presParOf" srcId="{270C0F78-7C6C-43A7-8723-E626CD650100}" destId="{82302726-9593-4667-8083-BACCD419B415}" srcOrd="1" destOrd="0" presId="urn:microsoft.com/office/officeart/2008/layout/LinedList"/>
    <dgm:cxn modelId="{1822C579-3F66-46E6-A483-15D8B50B4E0A}" type="presParOf" srcId="{F8AE8DB9-1973-4A01-8A00-DF2F51620D5F}" destId="{4AA37DD0-AAA5-4400-A6B5-3CC52D36EAB8}" srcOrd="2" destOrd="0" presId="urn:microsoft.com/office/officeart/2008/layout/LinedList"/>
    <dgm:cxn modelId="{897C7263-D9D2-498E-B2A5-7D868DD1C24F}" type="presParOf" srcId="{F8AE8DB9-1973-4A01-8A00-DF2F51620D5F}" destId="{A6DE517A-6CC6-4554-A4BC-6CD707A80018}" srcOrd="3" destOrd="0" presId="urn:microsoft.com/office/officeart/2008/layout/LinedList"/>
    <dgm:cxn modelId="{3610AEB4-7BFA-43E4-968C-129EFB0268A8}" type="presParOf" srcId="{A6DE517A-6CC6-4554-A4BC-6CD707A80018}" destId="{362C36AB-D83F-452D-9435-E141313B0789}" srcOrd="0" destOrd="0" presId="urn:microsoft.com/office/officeart/2008/layout/LinedList"/>
    <dgm:cxn modelId="{AA7497E5-42C8-443C-8D4F-5AB88335460F}" type="presParOf" srcId="{A6DE517A-6CC6-4554-A4BC-6CD707A80018}" destId="{7DBF9998-06DD-43A4-8CD9-ADA6DBE11190}" srcOrd="1" destOrd="0" presId="urn:microsoft.com/office/officeart/2008/layout/LinedList"/>
    <dgm:cxn modelId="{A95FF5D1-B41E-4373-B86B-3D178C07829D}" type="presParOf" srcId="{F8AE8DB9-1973-4A01-8A00-DF2F51620D5F}" destId="{40D1CE08-F63B-401E-84AF-D51E2223E003}" srcOrd="4" destOrd="0" presId="urn:microsoft.com/office/officeart/2008/layout/LinedList"/>
    <dgm:cxn modelId="{C96AB3B7-C31D-4EC6-90B8-F23E19F8FB8E}" type="presParOf" srcId="{F8AE8DB9-1973-4A01-8A00-DF2F51620D5F}" destId="{8CCB1482-C6DB-4CC2-8A0D-EE2E3FD1F1A8}" srcOrd="5" destOrd="0" presId="urn:microsoft.com/office/officeart/2008/layout/LinedList"/>
    <dgm:cxn modelId="{3039D613-36FB-45C1-9576-D9A2C7C4AE14}" type="presParOf" srcId="{8CCB1482-C6DB-4CC2-8A0D-EE2E3FD1F1A8}" destId="{7E47DB7D-CCF6-4041-B069-B99FC5EE5EC4}" srcOrd="0" destOrd="0" presId="urn:microsoft.com/office/officeart/2008/layout/LinedList"/>
    <dgm:cxn modelId="{C88BE178-930E-4F38-BA80-BC544238EEB4}" type="presParOf" srcId="{8CCB1482-C6DB-4CC2-8A0D-EE2E3FD1F1A8}" destId="{C2169B06-5E04-43C4-BF98-017C7AD2AEA5}" srcOrd="1" destOrd="0" presId="urn:microsoft.com/office/officeart/2008/layout/LinedList"/>
    <dgm:cxn modelId="{C674E989-85E0-4464-951F-CB34BEBDB8EB}" type="presParOf" srcId="{F8AE8DB9-1973-4A01-8A00-DF2F51620D5F}" destId="{5119C835-52C7-491A-82E7-82993E0114D6}" srcOrd="6" destOrd="0" presId="urn:microsoft.com/office/officeart/2008/layout/LinedList"/>
    <dgm:cxn modelId="{F7CEFB57-8BA7-4434-B853-34E0DA40E1AD}" type="presParOf" srcId="{F8AE8DB9-1973-4A01-8A00-DF2F51620D5F}" destId="{3200DBB2-A6DD-4DDE-8A64-48A616A9AD6F}" srcOrd="7" destOrd="0" presId="urn:microsoft.com/office/officeart/2008/layout/LinedList"/>
    <dgm:cxn modelId="{D0C616F4-CBB2-4C29-9B28-EBAFCD891739}" type="presParOf" srcId="{3200DBB2-A6DD-4DDE-8A64-48A616A9AD6F}" destId="{616A985F-6C72-4F24-B78D-E6C3913A929D}" srcOrd="0" destOrd="0" presId="urn:microsoft.com/office/officeart/2008/layout/LinedList"/>
    <dgm:cxn modelId="{48246FA7-FA52-42DC-947A-C0A3296B400D}" type="presParOf" srcId="{3200DBB2-A6DD-4DDE-8A64-48A616A9AD6F}" destId="{25423428-44D7-4814-BDC5-E1402A384AE5}" srcOrd="1" destOrd="0" presId="urn:microsoft.com/office/officeart/2008/layout/LinedList"/>
    <dgm:cxn modelId="{CE7E9B5B-830A-4A82-89B9-E93BB3AED7F2}" type="presParOf" srcId="{F8AE8DB9-1973-4A01-8A00-DF2F51620D5F}" destId="{A9DC8E74-B289-4453-8D1F-B25B08FB7343}" srcOrd="8" destOrd="0" presId="urn:microsoft.com/office/officeart/2008/layout/LinedList"/>
    <dgm:cxn modelId="{025C277C-439A-412F-B7FA-F37B9EF2A1E4}" type="presParOf" srcId="{F8AE8DB9-1973-4A01-8A00-DF2F51620D5F}" destId="{4042640C-F66E-4C0D-AF46-73C10AAFE8ED}" srcOrd="9" destOrd="0" presId="urn:microsoft.com/office/officeart/2008/layout/LinedList"/>
    <dgm:cxn modelId="{87FCB4E9-3440-46C7-AF0C-C04AA5D3806C}" type="presParOf" srcId="{4042640C-F66E-4C0D-AF46-73C10AAFE8ED}" destId="{F152FEB2-96EA-4502-8C96-3385E33EFC4B}" srcOrd="0" destOrd="0" presId="urn:microsoft.com/office/officeart/2008/layout/LinedList"/>
    <dgm:cxn modelId="{936F677F-6AE1-4C47-BFA1-A81C98713528}" type="presParOf" srcId="{4042640C-F66E-4C0D-AF46-73C10AAFE8ED}" destId="{DDC57B4E-FF7E-4A7C-824D-7F8CD51DF343}" srcOrd="1" destOrd="0" presId="urn:microsoft.com/office/officeart/2008/layout/LinedList"/>
    <dgm:cxn modelId="{8777A386-ED78-4D4E-AEA9-051E1D0C407F}" type="presParOf" srcId="{F8AE8DB9-1973-4A01-8A00-DF2F51620D5F}" destId="{4B4A7341-48B3-4FCF-B2F5-C1B19BBD9ABF}" srcOrd="10" destOrd="0" presId="urn:microsoft.com/office/officeart/2008/layout/LinedList"/>
    <dgm:cxn modelId="{863D0747-2FC4-4ADE-9BCE-51BC91E82619}" type="presParOf" srcId="{F8AE8DB9-1973-4A01-8A00-DF2F51620D5F}" destId="{E55E15D6-592D-46B0-BD0F-1F579290A29D}" srcOrd="11" destOrd="0" presId="urn:microsoft.com/office/officeart/2008/layout/LinedList"/>
    <dgm:cxn modelId="{27994102-64FC-4C3B-8DF0-86E2EC441627}" type="presParOf" srcId="{E55E15D6-592D-46B0-BD0F-1F579290A29D}" destId="{C80C5FF7-17ED-4771-851F-03306D688F06}" srcOrd="0" destOrd="0" presId="urn:microsoft.com/office/officeart/2008/layout/LinedList"/>
    <dgm:cxn modelId="{97660890-8AAB-4A66-98C7-5B7D078992AB}" type="presParOf" srcId="{E55E15D6-592D-46B0-BD0F-1F579290A29D}" destId="{311AF5C0-D719-4D5B-B82F-A07EA4452422}" srcOrd="1" destOrd="0" presId="urn:microsoft.com/office/officeart/2008/layout/LinedList"/>
    <dgm:cxn modelId="{C12D84A7-0D92-4CDC-A300-A9F1096213C4}" type="presParOf" srcId="{F8AE8DB9-1973-4A01-8A00-DF2F51620D5F}" destId="{2A804C30-0BC5-419B-B648-AA5C8F2C8CAE}" srcOrd="12" destOrd="0" presId="urn:microsoft.com/office/officeart/2008/layout/LinedList"/>
    <dgm:cxn modelId="{973CB51A-3DB3-4D83-B96E-52EC9360FFE0}" type="presParOf" srcId="{F8AE8DB9-1973-4A01-8A00-DF2F51620D5F}" destId="{61EF6A81-309E-43FB-8E59-7F57D78C95E8}" srcOrd="13" destOrd="0" presId="urn:microsoft.com/office/officeart/2008/layout/LinedList"/>
    <dgm:cxn modelId="{DAD44CA9-3568-462D-99D4-495AA1758CF1}" type="presParOf" srcId="{61EF6A81-309E-43FB-8E59-7F57D78C95E8}" destId="{B8508081-39B3-4029-AACF-5DBC1C8190A9}" srcOrd="0" destOrd="0" presId="urn:microsoft.com/office/officeart/2008/layout/LinedList"/>
    <dgm:cxn modelId="{994B2E89-3803-4782-8F2D-90CF9B68E2CA}" type="presParOf" srcId="{61EF6A81-309E-43FB-8E59-7F57D78C95E8}" destId="{772A70B4-4674-4E06-AFFB-3ACBE7D8B215}" srcOrd="1" destOrd="0" presId="urn:microsoft.com/office/officeart/2008/layout/LinedList"/>
    <dgm:cxn modelId="{CB9A3503-6F09-4B2D-92E3-70E7520D0930}" type="presParOf" srcId="{F8AE8DB9-1973-4A01-8A00-DF2F51620D5F}" destId="{87CA74E8-9B5F-405A-8EFD-0362267C3A5A}" srcOrd="14" destOrd="0" presId="urn:microsoft.com/office/officeart/2008/layout/LinedList"/>
    <dgm:cxn modelId="{0CE6F636-9BBC-4213-BF3C-9C668BC47250}" type="presParOf" srcId="{F8AE8DB9-1973-4A01-8A00-DF2F51620D5F}" destId="{45E102FD-8531-495A-8500-DAE589A184D5}" srcOrd="15" destOrd="0" presId="urn:microsoft.com/office/officeart/2008/layout/LinedList"/>
    <dgm:cxn modelId="{91E150A3-F4B1-41E6-9994-E09646213FEF}" type="presParOf" srcId="{45E102FD-8531-495A-8500-DAE589A184D5}" destId="{158F49FC-6466-44BA-B7A2-F2AA0A2639CC}" srcOrd="0" destOrd="0" presId="urn:microsoft.com/office/officeart/2008/layout/LinedList"/>
    <dgm:cxn modelId="{588244D5-8BC2-46DA-8AFA-52D1454329B8}" type="presParOf" srcId="{45E102FD-8531-495A-8500-DAE589A184D5}" destId="{7EB63D92-D278-46B0-8543-3A6E59ED967E}" srcOrd="1" destOrd="0" presId="urn:microsoft.com/office/officeart/2008/layout/LinedList"/>
    <dgm:cxn modelId="{9978EE4F-BC4B-4F2C-9777-B5FD48EE0F4F}" type="presParOf" srcId="{F8AE8DB9-1973-4A01-8A00-DF2F51620D5F}" destId="{B8719BF5-70D6-4A14-9B77-568775CD89EE}" srcOrd="16" destOrd="0" presId="urn:microsoft.com/office/officeart/2008/layout/LinedList"/>
    <dgm:cxn modelId="{62B3D92C-13A9-4CC2-95BE-D5A72633D817}" type="presParOf" srcId="{F8AE8DB9-1973-4A01-8A00-DF2F51620D5F}" destId="{A695D364-9050-4185-B397-06E33320A18D}" srcOrd="17" destOrd="0" presId="urn:microsoft.com/office/officeart/2008/layout/LinedList"/>
    <dgm:cxn modelId="{ACDEBE97-5CDB-41B6-9698-104BDFA41CBC}" type="presParOf" srcId="{A695D364-9050-4185-B397-06E33320A18D}" destId="{BB3FFE96-5A7F-46EA-967B-F27BAE0B37B4}" srcOrd="0" destOrd="0" presId="urn:microsoft.com/office/officeart/2008/layout/LinedList"/>
    <dgm:cxn modelId="{2DD7D75B-ACA4-4ABC-B6B4-04A6DB4CF99A}" type="presParOf" srcId="{A695D364-9050-4185-B397-06E33320A18D}" destId="{41A47681-E5FB-4859-BC3A-F787CB2D725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1F937D-C333-4970-B3EC-16F09529B4F1}" type="doc">
      <dgm:prSet loTypeId="urn:microsoft.com/office/officeart/2005/8/layout/bProcess2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8E6AEF-EE19-4CC5-B1BB-F0A7FF8B3241}">
      <dgm:prSet/>
      <dgm:spPr/>
      <dgm:t>
        <a:bodyPr/>
        <a:lstStyle/>
        <a:p>
          <a:r>
            <a:rPr lang="en-US" b="1"/>
            <a:t>Key Ratios Considered</a:t>
          </a:r>
          <a:r>
            <a:rPr lang="en-US"/>
            <a:t>: </a:t>
          </a:r>
        </a:p>
      </dgm:t>
    </dgm:pt>
    <dgm:pt modelId="{7B17A3A9-8E00-42BF-B1D6-729D218C1637}" type="parTrans" cxnId="{A29E0BE6-5B1C-4EEF-A470-D55B8420E910}">
      <dgm:prSet/>
      <dgm:spPr/>
      <dgm:t>
        <a:bodyPr/>
        <a:lstStyle/>
        <a:p>
          <a:endParaRPr lang="en-US"/>
        </a:p>
      </dgm:t>
    </dgm:pt>
    <dgm:pt modelId="{317DAC82-E4EC-4E46-8967-C992B0E9E0E5}" type="sibTrans" cxnId="{A29E0BE6-5B1C-4EEF-A470-D55B8420E910}">
      <dgm:prSet/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</dgm:spPr>
      <dgm:t>
        <a:bodyPr/>
        <a:lstStyle/>
        <a:p>
          <a:endParaRPr lang="en-US"/>
        </a:p>
      </dgm:t>
    </dgm:pt>
    <dgm:pt modelId="{0081F284-5247-4C5B-B7B4-9758BA141885}">
      <dgm:prSet/>
      <dgm:spPr/>
      <dgm:t>
        <a:bodyPr/>
        <a:lstStyle/>
        <a:p>
          <a:r>
            <a:rPr lang="en-US"/>
            <a:t>Revenue Growth  </a:t>
          </a:r>
        </a:p>
      </dgm:t>
    </dgm:pt>
    <dgm:pt modelId="{DDC8675C-44A3-4865-AD5F-A0587137246A}" type="parTrans" cxnId="{63456034-57CC-4F9A-8C55-579F50BFB26E}">
      <dgm:prSet/>
      <dgm:spPr/>
      <dgm:t>
        <a:bodyPr/>
        <a:lstStyle/>
        <a:p>
          <a:endParaRPr lang="en-US"/>
        </a:p>
      </dgm:t>
    </dgm:pt>
    <dgm:pt modelId="{92A9334F-8D9E-47C8-A866-F75DC6DC2DF5}" type="sibTrans" cxnId="{63456034-57CC-4F9A-8C55-579F50BFB26E}">
      <dgm:prSet/>
      <dgm:spPr/>
      <dgm:t>
        <a:bodyPr/>
        <a:lstStyle/>
        <a:p>
          <a:endParaRPr lang="en-US"/>
        </a:p>
      </dgm:t>
    </dgm:pt>
    <dgm:pt modelId="{D307207A-1D7C-44F0-B8EC-718B8D33DD7B}">
      <dgm:prSet/>
      <dgm:spPr/>
      <dgm:t>
        <a:bodyPr/>
        <a:lstStyle/>
        <a:p>
          <a:r>
            <a:rPr lang="en-US"/>
            <a:t>EBITDA Margin  </a:t>
          </a:r>
        </a:p>
      </dgm:t>
    </dgm:pt>
    <dgm:pt modelId="{5152195B-22DB-4F8D-BAC3-35F1AC19D5E4}" type="parTrans" cxnId="{4D766B3B-741B-43EA-B268-44A53C60D990}">
      <dgm:prSet/>
      <dgm:spPr/>
      <dgm:t>
        <a:bodyPr/>
        <a:lstStyle/>
        <a:p>
          <a:endParaRPr lang="en-US"/>
        </a:p>
      </dgm:t>
    </dgm:pt>
    <dgm:pt modelId="{AFAB098A-1B78-48B3-AA6C-52FB045F0E1A}" type="sibTrans" cxnId="{4D766B3B-741B-43EA-B268-44A53C60D990}">
      <dgm:prSet/>
      <dgm:spPr/>
      <dgm:t>
        <a:bodyPr/>
        <a:lstStyle/>
        <a:p>
          <a:endParaRPr lang="en-US"/>
        </a:p>
      </dgm:t>
    </dgm:pt>
    <dgm:pt modelId="{62595EF5-03DB-42A4-8B6C-8459CEBE3E37}">
      <dgm:prSet/>
      <dgm:spPr/>
      <dgm:t>
        <a:bodyPr/>
        <a:lstStyle/>
        <a:p>
          <a:r>
            <a:rPr lang="en-US"/>
            <a:t>Return on Equity (ROE)  </a:t>
          </a:r>
        </a:p>
      </dgm:t>
    </dgm:pt>
    <dgm:pt modelId="{AD667D74-C3A8-4A2C-9109-B70D3FF1A784}" type="parTrans" cxnId="{BFC0F51A-85B9-481F-A046-42D04C75F3AD}">
      <dgm:prSet/>
      <dgm:spPr/>
      <dgm:t>
        <a:bodyPr/>
        <a:lstStyle/>
        <a:p>
          <a:endParaRPr lang="en-US"/>
        </a:p>
      </dgm:t>
    </dgm:pt>
    <dgm:pt modelId="{3181723B-10FF-4C91-BF36-BB97C241B6CF}" type="sibTrans" cxnId="{BFC0F51A-85B9-481F-A046-42D04C75F3AD}">
      <dgm:prSet/>
      <dgm:spPr/>
      <dgm:t>
        <a:bodyPr/>
        <a:lstStyle/>
        <a:p>
          <a:endParaRPr lang="en-US"/>
        </a:p>
      </dgm:t>
    </dgm:pt>
    <dgm:pt modelId="{0BC963B5-0028-4B86-8451-A561ABC5E132}">
      <dgm:prSet/>
      <dgm:spPr/>
      <dgm:t>
        <a:bodyPr/>
        <a:lstStyle/>
        <a:p>
          <a:r>
            <a:rPr lang="en-US"/>
            <a:t>Debt-to-Equity Ratio  </a:t>
          </a:r>
        </a:p>
      </dgm:t>
    </dgm:pt>
    <dgm:pt modelId="{44BBC283-1A40-4BF9-AA74-8C8B92C26F39}" type="parTrans" cxnId="{279CA779-A261-4388-92FA-8F4DB918EA06}">
      <dgm:prSet/>
      <dgm:spPr/>
      <dgm:t>
        <a:bodyPr/>
        <a:lstStyle/>
        <a:p>
          <a:endParaRPr lang="en-US"/>
        </a:p>
      </dgm:t>
    </dgm:pt>
    <dgm:pt modelId="{0B8CAFAD-4CB9-4A16-8B59-529366D97FB7}" type="sibTrans" cxnId="{279CA779-A261-4388-92FA-8F4DB918EA06}">
      <dgm:prSet/>
      <dgm:spPr/>
      <dgm:t>
        <a:bodyPr/>
        <a:lstStyle/>
        <a:p>
          <a:endParaRPr lang="en-US"/>
        </a:p>
      </dgm:t>
    </dgm:pt>
    <dgm:pt modelId="{D423EE93-7DC1-4709-9A03-4EF36F35F0A9}">
      <dgm:prSet/>
      <dgm:spPr/>
      <dgm:t>
        <a:bodyPr/>
        <a:lstStyle/>
        <a:p>
          <a:r>
            <a:rPr lang="en-US" b="1"/>
            <a:t>Insights</a:t>
          </a:r>
          <a:r>
            <a:rPr lang="en-US"/>
            <a:t>: </a:t>
          </a:r>
        </a:p>
      </dgm:t>
    </dgm:pt>
    <dgm:pt modelId="{A53DE8B3-02B7-4FFB-875A-66659226F1AE}" type="parTrans" cxnId="{90C2DAFC-FE17-4C3A-9B5E-DEF6DDFAA187}">
      <dgm:prSet/>
      <dgm:spPr/>
      <dgm:t>
        <a:bodyPr/>
        <a:lstStyle/>
        <a:p>
          <a:endParaRPr lang="en-US"/>
        </a:p>
      </dgm:t>
    </dgm:pt>
    <dgm:pt modelId="{0E1CA087-3565-4116-84D3-44855DD56BBF}" type="sibTrans" cxnId="{90C2DAFC-FE17-4C3A-9B5E-DEF6DDFAA187}">
      <dgm:prSet/>
      <dgm:spPr/>
      <dgm:t>
        <a:bodyPr/>
        <a:lstStyle/>
        <a:p>
          <a:endParaRPr lang="en-US"/>
        </a:p>
      </dgm:t>
    </dgm:pt>
    <dgm:pt modelId="{167B367A-52B9-4105-8F75-DE67B32E509B}">
      <dgm:prSet/>
      <dgm:spPr/>
      <dgm:t>
        <a:bodyPr/>
        <a:lstStyle/>
        <a:p>
          <a:r>
            <a:rPr lang="en-US"/>
            <a:t>Strong sales growth in recent years.  </a:t>
          </a:r>
        </a:p>
      </dgm:t>
    </dgm:pt>
    <dgm:pt modelId="{015AAEA1-0957-4998-BD35-5661860F43C7}" type="parTrans" cxnId="{2A9A9323-3765-4737-9CE1-0AEE10C2783A}">
      <dgm:prSet/>
      <dgm:spPr/>
      <dgm:t>
        <a:bodyPr/>
        <a:lstStyle/>
        <a:p>
          <a:endParaRPr lang="en-US"/>
        </a:p>
      </dgm:t>
    </dgm:pt>
    <dgm:pt modelId="{7DC4F945-658A-47D3-A22F-53C1CA6AF204}" type="sibTrans" cxnId="{2A9A9323-3765-4737-9CE1-0AEE10C2783A}">
      <dgm:prSet/>
      <dgm:spPr/>
      <dgm:t>
        <a:bodyPr/>
        <a:lstStyle/>
        <a:p>
          <a:endParaRPr lang="en-US"/>
        </a:p>
      </dgm:t>
    </dgm:pt>
    <dgm:pt modelId="{79CC7637-C381-4FD1-BDA9-143DB59D49B0}">
      <dgm:prSet/>
      <dgm:spPr/>
      <dgm:t>
        <a:bodyPr/>
        <a:lstStyle/>
        <a:p>
          <a:r>
            <a:rPr lang="en-US"/>
            <a:t>Consistent profitability despite industry fluctuations.  </a:t>
          </a:r>
        </a:p>
      </dgm:t>
    </dgm:pt>
    <dgm:pt modelId="{18AC174D-C2D1-4DEA-A36D-1F090AE25912}" type="parTrans" cxnId="{5F7FDBA8-09A8-4B8D-AAA0-672E558F76C5}">
      <dgm:prSet/>
      <dgm:spPr/>
      <dgm:t>
        <a:bodyPr/>
        <a:lstStyle/>
        <a:p>
          <a:endParaRPr lang="en-US"/>
        </a:p>
      </dgm:t>
    </dgm:pt>
    <dgm:pt modelId="{5FC64FDA-0DF5-463E-BD47-F3CA3BDD86EC}" type="sibTrans" cxnId="{5F7FDBA8-09A8-4B8D-AAA0-672E558F76C5}">
      <dgm:prSet/>
      <dgm:spPr/>
      <dgm:t>
        <a:bodyPr/>
        <a:lstStyle/>
        <a:p>
          <a:endParaRPr lang="en-US"/>
        </a:p>
      </dgm:t>
    </dgm:pt>
    <dgm:pt modelId="{203B4C57-6856-414D-AD76-2A5FAD179D99}">
      <dgm:prSet/>
      <dgm:spPr/>
      <dgm:t>
        <a:bodyPr/>
        <a:lstStyle/>
        <a:p>
          <a:r>
            <a:rPr lang="en-US"/>
            <a:t>Stable financial leverage.</a:t>
          </a:r>
        </a:p>
      </dgm:t>
    </dgm:pt>
    <dgm:pt modelId="{F6D22F0A-7326-4CFA-99E9-2EB4D7C1618D}" type="parTrans" cxnId="{2DDBAFA9-4CD7-4599-9994-381910C7D819}">
      <dgm:prSet/>
      <dgm:spPr/>
      <dgm:t>
        <a:bodyPr/>
        <a:lstStyle/>
        <a:p>
          <a:endParaRPr lang="en-US"/>
        </a:p>
      </dgm:t>
    </dgm:pt>
    <dgm:pt modelId="{148EFBF9-2D74-4A3C-AF0D-E1AEA98CF236}" type="sibTrans" cxnId="{2DDBAFA9-4CD7-4599-9994-381910C7D819}">
      <dgm:prSet/>
      <dgm:spPr/>
      <dgm:t>
        <a:bodyPr/>
        <a:lstStyle/>
        <a:p>
          <a:endParaRPr lang="en-US"/>
        </a:p>
      </dgm:t>
    </dgm:pt>
    <dgm:pt modelId="{07B2BF01-5E4B-499B-BC16-400DB2ADD385}" type="pres">
      <dgm:prSet presAssocID="{5E1F937D-C333-4970-B3EC-16F09529B4F1}" presName="diagram" presStyleCnt="0">
        <dgm:presLayoutVars>
          <dgm:dir/>
          <dgm:resizeHandles/>
        </dgm:presLayoutVars>
      </dgm:prSet>
      <dgm:spPr/>
    </dgm:pt>
    <dgm:pt modelId="{E92BB40A-C44E-43AC-9700-BBA2CA47FCEF}" type="pres">
      <dgm:prSet presAssocID="{838E6AEF-EE19-4CC5-B1BB-F0A7FF8B3241}" presName="firstNode" presStyleLbl="node1" presStyleIdx="0" presStyleCnt="2">
        <dgm:presLayoutVars>
          <dgm:bulletEnabled val="1"/>
        </dgm:presLayoutVars>
      </dgm:prSet>
      <dgm:spPr/>
    </dgm:pt>
    <dgm:pt modelId="{22FED08A-058B-484B-975D-5018AC67817D}" type="pres">
      <dgm:prSet presAssocID="{317DAC82-E4EC-4E46-8967-C992B0E9E0E5}" presName="sibTrans" presStyleLbl="sibTrans2D1" presStyleIdx="0" presStyleCnt="1" custLinFactNeighborX="-2830" custLinFactNeighborY="-2383"/>
      <dgm:spPr/>
    </dgm:pt>
    <dgm:pt modelId="{824F9C51-B7A6-4C35-9178-405BAD665A30}" type="pres">
      <dgm:prSet presAssocID="{D423EE93-7DC1-4709-9A03-4EF36F35F0A9}" presName="lastNode" presStyleLbl="node1" presStyleIdx="1" presStyleCnt="2">
        <dgm:presLayoutVars>
          <dgm:bulletEnabled val="1"/>
        </dgm:presLayoutVars>
      </dgm:prSet>
      <dgm:spPr/>
    </dgm:pt>
  </dgm:ptLst>
  <dgm:cxnLst>
    <dgm:cxn modelId="{BFC0F51A-85B9-481F-A046-42D04C75F3AD}" srcId="{838E6AEF-EE19-4CC5-B1BB-F0A7FF8B3241}" destId="{62595EF5-03DB-42A4-8B6C-8459CEBE3E37}" srcOrd="2" destOrd="0" parTransId="{AD667D74-C3A8-4A2C-9109-B70D3FF1A784}" sibTransId="{3181723B-10FF-4C91-BF36-BB97C241B6CF}"/>
    <dgm:cxn modelId="{2A9A9323-3765-4737-9CE1-0AEE10C2783A}" srcId="{D423EE93-7DC1-4709-9A03-4EF36F35F0A9}" destId="{167B367A-52B9-4105-8F75-DE67B32E509B}" srcOrd="0" destOrd="0" parTransId="{015AAEA1-0957-4998-BD35-5661860F43C7}" sibTransId="{7DC4F945-658A-47D3-A22F-53C1CA6AF204}"/>
    <dgm:cxn modelId="{63456034-57CC-4F9A-8C55-579F50BFB26E}" srcId="{838E6AEF-EE19-4CC5-B1BB-F0A7FF8B3241}" destId="{0081F284-5247-4C5B-B7B4-9758BA141885}" srcOrd="0" destOrd="0" parTransId="{DDC8675C-44A3-4865-AD5F-A0587137246A}" sibTransId="{92A9334F-8D9E-47C8-A866-F75DC6DC2DF5}"/>
    <dgm:cxn modelId="{4D766B3B-741B-43EA-B268-44A53C60D990}" srcId="{838E6AEF-EE19-4CC5-B1BB-F0A7FF8B3241}" destId="{D307207A-1D7C-44F0-B8EC-718B8D33DD7B}" srcOrd="1" destOrd="0" parTransId="{5152195B-22DB-4F8D-BAC3-35F1AC19D5E4}" sibTransId="{AFAB098A-1B78-48B3-AA6C-52FB045F0E1A}"/>
    <dgm:cxn modelId="{F9A47F3B-A0A9-4A1F-A91B-AE61E3F8631A}" type="presOf" srcId="{D423EE93-7DC1-4709-9A03-4EF36F35F0A9}" destId="{824F9C51-B7A6-4C35-9178-405BAD665A30}" srcOrd="0" destOrd="0" presId="urn:microsoft.com/office/officeart/2005/8/layout/bProcess2"/>
    <dgm:cxn modelId="{42406E3C-A5B3-454C-964F-95E979907469}" type="presOf" srcId="{838E6AEF-EE19-4CC5-B1BB-F0A7FF8B3241}" destId="{E92BB40A-C44E-43AC-9700-BBA2CA47FCEF}" srcOrd="0" destOrd="0" presId="urn:microsoft.com/office/officeart/2005/8/layout/bProcess2"/>
    <dgm:cxn modelId="{61934D5B-CA27-4DDD-BCAB-5FC2B659A13A}" type="presOf" srcId="{203B4C57-6856-414D-AD76-2A5FAD179D99}" destId="{824F9C51-B7A6-4C35-9178-405BAD665A30}" srcOrd="0" destOrd="3" presId="urn:microsoft.com/office/officeart/2005/8/layout/bProcess2"/>
    <dgm:cxn modelId="{D26E765F-4C3C-4904-88CE-36BCCB2E5404}" type="presOf" srcId="{D307207A-1D7C-44F0-B8EC-718B8D33DD7B}" destId="{E92BB40A-C44E-43AC-9700-BBA2CA47FCEF}" srcOrd="0" destOrd="2" presId="urn:microsoft.com/office/officeart/2005/8/layout/bProcess2"/>
    <dgm:cxn modelId="{8A5D9C6A-FBEE-48B9-9ED8-AD8B12E8B82E}" type="presOf" srcId="{317DAC82-E4EC-4E46-8967-C992B0E9E0E5}" destId="{22FED08A-058B-484B-975D-5018AC67817D}" srcOrd="0" destOrd="0" presId="urn:microsoft.com/office/officeart/2005/8/layout/bProcess2"/>
    <dgm:cxn modelId="{49DB8C4C-4FBB-47C2-AE2C-023AD2252085}" type="presOf" srcId="{62595EF5-03DB-42A4-8B6C-8459CEBE3E37}" destId="{E92BB40A-C44E-43AC-9700-BBA2CA47FCEF}" srcOrd="0" destOrd="3" presId="urn:microsoft.com/office/officeart/2005/8/layout/bProcess2"/>
    <dgm:cxn modelId="{279CA779-A261-4388-92FA-8F4DB918EA06}" srcId="{838E6AEF-EE19-4CC5-B1BB-F0A7FF8B3241}" destId="{0BC963B5-0028-4B86-8451-A561ABC5E132}" srcOrd="3" destOrd="0" parTransId="{44BBC283-1A40-4BF9-AA74-8C8B92C26F39}" sibTransId="{0B8CAFAD-4CB9-4A16-8B59-529366D97FB7}"/>
    <dgm:cxn modelId="{5F7FDBA8-09A8-4B8D-AAA0-672E558F76C5}" srcId="{D423EE93-7DC1-4709-9A03-4EF36F35F0A9}" destId="{79CC7637-C381-4FD1-BDA9-143DB59D49B0}" srcOrd="1" destOrd="0" parTransId="{18AC174D-C2D1-4DEA-A36D-1F090AE25912}" sibTransId="{5FC64FDA-0DF5-463E-BD47-F3CA3BDD86EC}"/>
    <dgm:cxn modelId="{2DDBAFA9-4CD7-4599-9994-381910C7D819}" srcId="{D423EE93-7DC1-4709-9A03-4EF36F35F0A9}" destId="{203B4C57-6856-414D-AD76-2A5FAD179D99}" srcOrd="2" destOrd="0" parTransId="{F6D22F0A-7326-4CFA-99E9-2EB4D7C1618D}" sibTransId="{148EFBF9-2D74-4A3C-AF0D-E1AEA98CF236}"/>
    <dgm:cxn modelId="{E98C06AC-2DD9-44EF-9522-1D43423C7F72}" type="presOf" srcId="{0BC963B5-0028-4B86-8451-A561ABC5E132}" destId="{E92BB40A-C44E-43AC-9700-BBA2CA47FCEF}" srcOrd="0" destOrd="4" presId="urn:microsoft.com/office/officeart/2005/8/layout/bProcess2"/>
    <dgm:cxn modelId="{E76B26D4-B876-4545-A0F5-CE29DD877E53}" type="presOf" srcId="{79CC7637-C381-4FD1-BDA9-143DB59D49B0}" destId="{824F9C51-B7A6-4C35-9178-405BAD665A30}" srcOrd="0" destOrd="2" presId="urn:microsoft.com/office/officeart/2005/8/layout/bProcess2"/>
    <dgm:cxn modelId="{2A995CDB-A228-4EC5-BC94-0349B1291BDB}" type="presOf" srcId="{167B367A-52B9-4105-8F75-DE67B32E509B}" destId="{824F9C51-B7A6-4C35-9178-405BAD665A30}" srcOrd="0" destOrd="1" presId="urn:microsoft.com/office/officeart/2005/8/layout/bProcess2"/>
    <dgm:cxn modelId="{A29E0BE6-5B1C-4EEF-A470-D55B8420E910}" srcId="{5E1F937D-C333-4970-B3EC-16F09529B4F1}" destId="{838E6AEF-EE19-4CC5-B1BB-F0A7FF8B3241}" srcOrd="0" destOrd="0" parTransId="{7B17A3A9-8E00-42BF-B1D6-729D218C1637}" sibTransId="{317DAC82-E4EC-4E46-8967-C992B0E9E0E5}"/>
    <dgm:cxn modelId="{686C1CEF-70C5-4ED8-8A34-59A2FAB320E9}" type="presOf" srcId="{0081F284-5247-4C5B-B7B4-9758BA141885}" destId="{E92BB40A-C44E-43AC-9700-BBA2CA47FCEF}" srcOrd="0" destOrd="1" presId="urn:microsoft.com/office/officeart/2005/8/layout/bProcess2"/>
    <dgm:cxn modelId="{00C3C8F3-2A38-4793-A508-4AE1773BDA03}" type="presOf" srcId="{5E1F937D-C333-4970-B3EC-16F09529B4F1}" destId="{07B2BF01-5E4B-499B-BC16-400DB2ADD385}" srcOrd="0" destOrd="0" presId="urn:microsoft.com/office/officeart/2005/8/layout/bProcess2"/>
    <dgm:cxn modelId="{90C2DAFC-FE17-4C3A-9B5E-DEF6DDFAA187}" srcId="{5E1F937D-C333-4970-B3EC-16F09529B4F1}" destId="{D423EE93-7DC1-4709-9A03-4EF36F35F0A9}" srcOrd="1" destOrd="0" parTransId="{A53DE8B3-02B7-4FFB-875A-66659226F1AE}" sibTransId="{0E1CA087-3565-4116-84D3-44855DD56BBF}"/>
    <dgm:cxn modelId="{A01A81B3-CF27-4DA6-A6A3-7E4E701D93F5}" type="presParOf" srcId="{07B2BF01-5E4B-499B-BC16-400DB2ADD385}" destId="{E92BB40A-C44E-43AC-9700-BBA2CA47FCEF}" srcOrd="0" destOrd="0" presId="urn:microsoft.com/office/officeart/2005/8/layout/bProcess2"/>
    <dgm:cxn modelId="{7FAA0532-DFA8-417D-8840-F93325473E0E}" type="presParOf" srcId="{07B2BF01-5E4B-499B-BC16-400DB2ADD385}" destId="{22FED08A-058B-484B-975D-5018AC67817D}" srcOrd="1" destOrd="0" presId="urn:microsoft.com/office/officeart/2005/8/layout/bProcess2"/>
    <dgm:cxn modelId="{34A4377E-7DEC-4D2E-BB9C-96CDE1C63040}" type="presParOf" srcId="{07B2BF01-5E4B-499B-BC16-400DB2ADD385}" destId="{824F9C51-B7A6-4C35-9178-405BAD665A30}" srcOrd="2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DB33B5-3B94-44BB-BCFB-608DFA6204AC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DB36693-EAE0-4277-9ACA-43A057BDFBA9}">
      <dgm:prSet/>
      <dgm:spPr/>
      <dgm:t>
        <a:bodyPr/>
        <a:lstStyle/>
        <a:p>
          <a:r>
            <a:rPr lang="en-IN" b="1" dirty="0"/>
            <a:t>Beta Calculation:</a:t>
          </a:r>
          <a:endParaRPr lang="en-US" dirty="0"/>
        </a:p>
      </dgm:t>
    </dgm:pt>
    <dgm:pt modelId="{97F9F217-1058-4246-A309-EC2DE60D37F4}" type="parTrans" cxnId="{E239E63C-66FC-40F4-B210-70EEAADD2D24}">
      <dgm:prSet/>
      <dgm:spPr/>
      <dgm:t>
        <a:bodyPr/>
        <a:lstStyle/>
        <a:p>
          <a:endParaRPr lang="en-US"/>
        </a:p>
      </dgm:t>
    </dgm:pt>
    <dgm:pt modelId="{4AF076A8-161C-466A-AD72-28D0822D334F}" type="sibTrans" cxnId="{E239E63C-66FC-40F4-B210-70EEAADD2D24}">
      <dgm:prSet/>
      <dgm:spPr/>
      <dgm:t>
        <a:bodyPr/>
        <a:lstStyle/>
        <a:p>
          <a:endParaRPr lang="en-US"/>
        </a:p>
      </dgm:t>
    </dgm:pt>
    <dgm:pt modelId="{9F56A8AE-EE53-4EF7-966A-063348A45695}">
      <dgm:prSet/>
      <dgm:spPr/>
      <dgm:t>
        <a:bodyPr/>
        <a:lstStyle/>
        <a:p>
          <a:r>
            <a:rPr lang="en-IN" dirty="0"/>
            <a:t>Used regression analysis of Reliance’s stock returns vs. market returns.  </a:t>
          </a:r>
          <a:endParaRPr lang="en-US" dirty="0"/>
        </a:p>
      </dgm:t>
    </dgm:pt>
    <dgm:pt modelId="{543EFAEB-5734-4667-BE05-F28E4D0F9CB0}" type="parTrans" cxnId="{F67F4686-BB8B-4C56-9D8E-7B9B819D5963}">
      <dgm:prSet/>
      <dgm:spPr/>
      <dgm:t>
        <a:bodyPr/>
        <a:lstStyle/>
        <a:p>
          <a:endParaRPr lang="en-US"/>
        </a:p>
      </dgm:t>
    </dgm:pt>
    <dgm:pt modelId="{BCE0A26A-1AC3-4E23-8AB1-67F2B5F8D4B3}" type="sibTrans" cxnId="{F67F4686-BB8B-4C56-9D8E-7B9B819D5963}">
      <dgm:prSet/>
      <dgm:spPr/>
      <dgm:t>
        <a:bodyPr/>
        <a:lstStyle/>
        <a:p>
          <a:endParaRPr lang="en-US"/>
        </a:p>
      </dgm:t>
    </dgm:pt>
    <dgm:pt modelId="{0A1904F8-9F7E-4BA3-9689-515DC6894D46}">
      <dgm:prSet/>
      <dgm:spPr/>
      <dgm:t>
        <a:bodyPr/>
        <a:lstStyle/>
        <a:p>
          <a:r>
            <a:rPr lang="en-IN" dirty="0"/>
            <a:t>Compared with peer companies like IOCL, BPCL, HPCL, and MRPL.  </a:t>
          </a:r>
          <a:endParaRPr lang="en-US" dirty="0"/>
        </a:p>
      </dgm:t>
    </dgm:pt>
    <dgm:pt modelId="{E8262922-1770-4361-A57B-34EE1532272C}" type="parTrans" cxnId="{4EBB1F5D-E1BE-4FB1-8427-8301087CD6CE}">
      <dgm:prSet/>
      <dgm:spPr/>
      <dgm:t>
        <a:bodyPr/>
        <a:lstStyle/>
        <a:p>
          <a:endParaRPr lang="en-US"/>
        </a:p>
      </dgm:t>
    </dgm:pt>
    <dgm:pt modelId="{67A895CA-7C1F-4455-B0BC-175C0AA574C1}" type="sibTrans" cxnId="{4EBB1F5D-E1BE-4FB1-8427-8301087CD6CE}">
      <dgm:prSet/>
      <dgm:spPr/>
      <dgm:t>
        <a:bodyPr/>
        <a:lstStyle/>
        <a:p>
          <a:endParaRPr lang="en-US"/>
        </a:p>
      </dgm:t>
    </dgm:pt>
    <dgm:pt modelId="{68AFCD2A-8C3A-4B8B-B5EB-E3AEB1110211}">
      <dgm:prSet/>
      <dgm:spPr/>
      <dgm:t>
        <a:bodyPr/>
        <a:lstStyle/>
        <a:p>
          <a:r>
            <a:rPr lang="en-US" b="1" i="0"/>
            <a:t>Reliance Industries:</a:t>
          </a:r>
          <a:endParaRPr lang="en-US"/>
        </a:p>
      </dgm:t>
    </dgm:pt>
    <dgm:pt modelId="{27EF97B2-E4A0-4AAF-ABCD-28D3AB1A7B36}" type="parTrans" cxnId="{4F8F3CA8-80ED-480E-8EB8-651858AE615E}">
      <dgm:prSet/>
      <dgm:spPr/>
      <dgm:t>
        <a:bodyPr/>
        <a:lstStyle/>
        <a:p>
          <a:endParaRPr lang="en-US"/>
        </a:p>
      </dgm:t>
    </dgm:pt>
    <dgm:pt modelId="{06E04FD4-8BEE-4149-90BA-BDCC30DB7FB9}" type="sibTrans" cxnId="{4F8F3CA8-80ED-480E-8EB8-651858AE615E}">
      <dgm:prSet/>
      <dgm:spPr/>
      <dgm:t>
        <a:bodyPr/>
        <a:lstStyle/>
        <a:p>
          <a:endParaRPr lang="en-US"/>
        </a:p>
      </dgm:t>
    </dgm:pt>
    <dgm:pt modelId="{7A389036-3E73-421E-ACAD-705FE76F6EF5}">
      <dgm:prSet/>
      <dgm:spPr/>
      <dgm:t>
        <a:bodyPr/>
        <a:lstStyle/>
        <a:p>
          <a:r>
            <a:rPr lang="en-US" b="1" i="0"/>
            <a:t>Levered Beta:</a:t>
          </a:r>
          <a:r>
            <a:rPr lang="en-US" b="0" i="0"/>
            <a:t> 1.153</a:t>
          </a:r>
          <a:endParaRPr lang="en-US"/>
        </a:p>
      </dgm:t>
    </dgm:pt>
    <dgm:pt modelId="{E1335C28-F9C9-45DC-A1B1-ED1D55384FF8}" type="parTrans" cxnId="{7DB667D1-1AFA-4F20-90C4-A4C9B78648D2}">
      <dgm:prSet/>
      <dgm:spPr/>
      <dgm:t>
        <a:bodyPr/>
        <a:lstStyle/>
        <a:p>
          <a:endParaRPr lang="en-US"/>
        </a:p>
      </dgm:t>
    </dgm:pt>
    <dgm:pt modelId="{DAA543D5-942D-4610-B161-0CEBDD864A28}" type="sibTrans" cxnId="{7DB667D1-1AFA-4F20-90C4-A4C9B78648D2}">
      <dgm:prSet/>
      <dgm:spPr/>
      <dgm:t>
        <a:bodyPr/>
        <a:lstStyle/>
        <a:p>
          <a:endParaRPr lang="en-US"/>
        </a:p>
      </dgm:t>
    </dgm:pt>
    <dgm:pt modelId="{F9F75BB9-42CD-447B-858A-51A96CA51C3C}">
      <dgm:prSet/>
      <dgm:spPr/>
      <dgm:t>
        <a:bodyPr/>
        <a:lstStyle/>
        <a:p>
          <a:r>
            <a:rPr lang="en-US" b="1" i="0"/>
            <a:t>Unlevered Beta:</a:t>
          </a:r>
          <a:r>
            <a:rPr lang="en-US" b="0" i="0"/>
            <a:t> 1.00</a:t>
          </a:r>
          <a:endParaRPr lang="en-US"/>
        </a:p>
      </dgm:t>
    </dgm:pt>
    <dgm:pt modelId="{669886F9-73A9-4A4E-A262-5B04E717892E}" type="parTrans" cxnId="{B6D628E7-2D4E-4EAC-AA93-9C37F2BCF1B2}">
      <dgm:prSet/>
      <dgm:spPr/>
      <dgm:t>
        <a:bodyPr/>
        <a:lstStyle/>
        <a:p>
          <a:endParaRPr lang="en-US"/>
        </a:p>
      </dgm:t>
    </dgm:pt>
    <dgm:pt modelId="{FA8A9804-BA05-4773-B006-F895A98F444E}" type="sibTrans" cxnId="{B6D628E7-2D4E-4EAC-AA93-9C37F2BCF1B2}">
      <dgm:prSet/>
      <dgm:spPr/>
      <dgm:t>
        <a:bodyPr/>
        <a:lstStyle/>
        <a:p>
          <a:endParaRPr lang="en-US"/>
        </a:p>
      </dgm:t>
    </dgm:pt>
    <dgm:pt modelId="{4574D939-44BB-4F05-BB82-82B74218BF1F}">
      <dgm:prSet/>
      <dgm:spPr/>
      <dgm:t>
        <a:bodyPr/>
        <a:lstStyle/>
        <a:p>
          <a:r>
            <a:rPr lang="en-US" b="1" i="0"/>
            <a:t>Implications:</a:t>
          </a:r>
          <a:r>
            <a:rPr lang="en-US" b="0" i="0"/>
            <a:t> A beta of 1.153 indicates that Reliance’s stock is slightly more volatile than the market. This is expected for a company operating in cyclical industries like energy and petrochemicals. The unlevered beta of 1.00 reflects the company’s business risk without the impact of debt.</a:t>
          </a:r>
          <a:endParaRPr lang="en-US"/>
        </a:p>
      </dgm:t>
    </dgm:pt>
    <dgm:pt modelId="{D16E336C-4F87-41C7-8104-9733D17A638F}" type="parTrans" cxnId="{61CE413B-9B34-4607-BEC1-98F03ACE408D}">
      <dgm:prSet/>
      <dgm:spPr/>
      <dgm:t>
        <a:bodyPr/>
        <a:lstStyle/>
        <a:p>
          <a:endParaRPr lang="en-US"/>
        </a:p>
      </dgm:t>
    </dgm:pt>
    <dgm:pt modelId="{AF8ECF2B-E10B-4641-B7B7-8731D0318868}" type="sibTrans" cxnId="{61CE413B-9B34-4607-BEC1-98F03ACE408D}">
      <dgm:prSet/>
      <dgm:spPr/>
      <dgm:t>
        <a:bodyPr/>
        <a:lstStyle/>
        <a:p>
          <a:endParaRPr lang="en-US"/>
        </a:p>
      </dgm:t>
    </dgm:pt>
    <dgm:pt modelId="{5B85BBB3-28D8-4F15-BEA1-225D27B93252}" type="pres">
      <dgm:prSet presAssocID="{DADB33B5-3B94-44BB-BCFB-608DFA6204AC}" presName="linear" presStyleCnt="0">
        <dgm:presLayoutVars>
          <dgm:dir/>
          <dgm:animLvl val="lvl"/>
          <dgm:resizeHandles val="exact"/>
        </dgm:presLayoutVars>
      </dgm:prSet>
      <dgm:spPr/>
    </dgm:pt>
    <dgm:pt modelId="{825627AC-B30B-4196-90D3-126ED2ADE9DE}" type="pres">
      <dgm:prSet presAssocID="{DDB36693-EAE0-4277-9ACA-43A057BDFBA9}" presName="parentLin" presStyleCnt="0"/>
      <dgm:spPr/>
    </dgm:pt>
    <dgm:pt modelId="{5C1E4CDF-A500-4EEE-AF1E-EE256A6BAC00}" type="pres">
      <dgm:prSet presAssocID="{DDB36693-EAE0-4277-9ACA-43A057BDFBA9}" presName="parentLeftMargin" presStyleLbl="node1" presStyleIdx="0" presStyleCnt="2"/>
      <dgm:spPr/>
    </dgm:pt>
    <dgm:pt modelId="{1294DE94-DEA7-4EE3-A629-90A365471048}" type="pres">
      <dgm:prSet presAssocID="{DDB36693-EAE0-4277-9ACA-43A057BDFBA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ADF49B7-CDF2-4871-9D45-FFEBA18AF4E6}" type="pres">
      <dgm:prSet presAssocID="{DDB36693-EAE0-4277-9ACA-43A057BDFBA9}" presName="negativeSpace" presStyleCnt="0"/>
      <dgm:spPr/>
    </dgm:pt>
    <dgm:pt modelId="{5D5A8C97-764D-45B6-8F78-9C85C54FF1CE}" type="pres">
      <dgm:prSet presAssocID="{DDB36693-EAE0-4277-9ACA-43A057BDFBA9}" presName="childText" presStyleLbl="conFgAcc1" presStyleIdx="0" presStyleCnt="2">
        <dgm:presLayoutVars>
          <dgm:bulletEnabled val="1"/>
        </dgm:presLayoutVars>
      </dgm:prSet>
      <dgm:spPr/>
    </dgm:pt>
    <dgm:pt modelId="{E635FFB5-2C0E-441B-B642-0A5405DD9403}" type="pres">
      <dgm:prSet presAssocID="{4AF076A8-161C-466A-AD72-28D0822D334F}" presName="spaceBetweenRectangles" presStyleCnt="0"/>
      <dgm:spPr/>
    </dgm:pt>
    <dgm:pt modelId="{D1D5C2FD-3C05-40EA-B059-6E2F9B0D9B6E}" type="pres">
      <dgm:prSet presAssocID="{68AFCD2A-8C3A-4B8B-B5EB-E3AEB1110211}" presName="parentLin" presStyleCnt="0"/>
      <dgm:spPr/>
    </dgm:pt>
    <dgm:pt modelId="{8E0D40CF-6011-47A0-AFCA-1EB500002FE6}" type="pres">
      <dgm:prSet presAssocID="{68AFCD2A-8C3A-4B8B-B5EB-E3AEB1110211}" presName="parentLeftMargin" presStyleLbl="node1" presStyleIdx="0" presStyleCnt="2"/>
      <dgm:spPr/>
    </dgm:pt>
    <dgm:pt modelId="{B142513E-2C84-4C3A-8C95-472F9CA39BCB}" type="pres">
      <dgm:prSet presAssocID="{68AFCD2A-8C3A-4B8B-B5EB-E3AEB111021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BF7376B-D7DE-481F-B732-5656CCD4CBF3}" type="pres">
      <dgm:prSet presAssocID="{68AFCD2A-8C3A-4B8B-B5EB-E3AEB1110211}" presName="negativeSpace" presStyleCnt="0"/>
      <dgm:spPr/>
    </dgm:pt>
    <dgm:pt modelId="{120E97AE-3CBA-4F47-98B6-074C01C45C04}" type="pres">
      <dgm:prSet presAssocID="{68AFCD2A-8C3A-4B8B-B5EB-E3AEB111021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373F700-2EEB-4A2D-A67D-1946C4474AE0}" type="presOf" srcId="{DADB33B5-3B94-44BB-BCFB-608DFA6204AC}" destId="{5B85BBB3-28D8-4F15-BEA1-225D27B93252}" srcOrd="0" destOrd="0" presId="urn:microsoft.com/office/officeart/2005/8/layout/list1"/>
    <dgm:cxn modelId="{696A992A-7C19-407B-9EEF-54661C43C2B1}" type="presOf" srcId="{7A389036-3E73-421E-ACAD-705FE76F6EF5}" destId="{120E97AE-3CBA-4F47-98B6-074C01C45C04}" srcOrd="0" destOrd="0" presId="urn:microsoft.com/office/officeart/2005/8/layout/list1"/>
    <dgm:cxn modelId="{61CE413B-9B34-4607-BEC1-98F03ACE408D}" srcId="{68AFCD2A-8C3A-4B8B-B5EB-E3AEB1110211}" destId="{4574D939-44BB-4F05-BB82-82B74218BF1F}" srcOrd="2" destOrd="0" parTransId="{D16E336C-4F87-41C7-8104-9733D17A638F}" sibTransId="{AF8ECF2B-E10B-4641-B7B7-8731D0318868}"/>
    <dgm:cxn modelId="{E239E63C-66FC-40F4-B210-70EEAADD2D24}" srcId="{DADB33B5-3B94-44BB-BCFB-608DFA6204AC}" destId="{DDB36693-EAE0-4277-9ACA-43A057BDFBA9}" srcOrd="0" destOrd="0" parTransId="{97F9F217-1058-4246-A309-EC2DE60D37F4}" sibTransId="{4AF076A8-161C-466A-AD72-28D0822D334F}"/>
    <dgm:cxn modelId="{4EBB1F5D-E1BE-4FB1-8427-8301087CD6CE}" srcId="{DDB36693-EAE0-4277-9ACA-43A057BDFBA9}" destId="{0A1904F8-9F7E-4BA3-9689-515DC6894D46}" srcOrd="1" destOrd="0" parTransId="{E8262922-1770-4361-A57B-34EE1532272C}" sibTransId="{67A895CA-7C1F-4455-B0BC-175C0AA574C1}"/>
    <dgm:cxn modelId="{81A5FA47-3289-46C4-8453-D79A5DB472C4}" type="presOf" srcId="{9F56A8AE-EE53-4EF7-966A-063348A45695}" destId="{5D5A8C97-764D-45B6-8F78-9C85C54FF1CE}" srcOrd="0" destOrd="0" presId="urn:microsoft.com/office/officeart/2005/8/layout/list1"/>
    <dgm:cxn modelId="{EF644074-1F59-4D0C-8A95-41B2EE540AA9}" type="presOf" srcId="{F9F75BB9-42CD-447B-858A-51A96CA51C3C}" destId="{120E97AE-3CBA-4F47-98B6-074C01C45C04}" srcOrd="0" destOrd="1" presId="urn:microsoft.com/office/officeart/2005/8/layout/list1"/>
    <dgm:cxn modelId="{F67F4686-BB8B-4C56-9D8E-7B9B819D5963}" srcId="{DDB36693-EAE0-4277-9ACA-43A057BDFBA9}" destId="{9F56A8AE-EE53-4EF7-966A-063348A45695}" srcOrd="0" destOrd="0" parTransId="{543EFAEB-5734-4667-BE05-F28E4D0F9CB0}" sibTransId="{BCE0A26A-1AC3-4E23-8AB1-67F2B5F8D4B3}"/>
    <dgm:cxn modelId="{4F8F3CA8-80ED-480E-8EB8-651858AE615E}" srcId="{DADB33B5-3B94-44BB-BCFB-608DFA6204AC}" destId="{68AFCD2A-8C3A-4B8B-B5EB-E3AEB1110211}" srcOrd="1" destOrd="0" parTransId="{27EF97B2-E4A0-4AAF-ABCD-28D3AB1A7B36}" sibTransId="{06E04FD4-8BEE-4149-90BA-BDCC30DB7FB9}"/>
    <dgm:cxn modelId="{183589C7-4973-46E6-A704-CDE3D458CED7}" type="presOf" srcId="{68AFCD2A-8C3A-4B8B-B5EB-E3AEB1110211}" destId="{B142513E-2C84-4C3A-8C95-472F9CA39BCB}" srcOrd="1" destOrd="0" presId="urn:microsoft.com/office/officeart/2005/8/layout/list1"/>
    <dgm:cxn modelId="{7DB667D1-1AFA-4F20-90C4-A4C9B78648D2}" srcId="{68AFCD2A-8C3A-4B8B-B5EB-E3AEB1110211}" destId="{7A389036-3E73-421E-ACAD-705FE76F6EF5}" srcOrd="0" destOrd="0" parTransId="{E1335C28-F9C9-45DC-A1B1-ED1D55384FF8}" sibTransId="{DAA543D5-942D-4610-B161-0CEBDD864A28}"/>
    <dgm:cxn modelId="{F678D8E1-63BC-4F3F-9DB1-A1CC5D1D0883}" type="presOf" srcId="{DDB36693-EAE0-4277-9ACA-43A057BDFBA9}" destId="{1294DE94-DEA7-4EE3-A629-90A365471048}" srcOrd="1" destOrd="0" presId="urn:microsoft.com/office/officeart/2005/8/layout/list1"/>
    <dgm:cxn modelId="{BF23ABE3-9582-45A7-A8C9-E21CA34BA7D7}" type="presOf" srcId="{68AFCD2A-8C3A-4B8B-B5EB-E3AEB1110211}" destId="{8E0D40CF-6011-47A0-AFCA-1EB500002FE6}" srcOrd="0" destOrd="0" presId="urn:microsoft.com/office/officeart/2005/8/layout/list1"/>
    <dgm:cxn modelId="{1005A3E4-42E8-4989-B58F-C803AEC231CC}" type="presOf" srcId="{DDB36693-EAE0-4277-9ACA-43A057BDFBA9}" destId="{5C1E4CDF-A500-4EEE-AF1E-EE256A6BAC00}" srcOrd="0" destOrd="0" presId="urn:microsoft.com/office/officeart/2005/8/layout/list1"/>
    <dgm:cxn modelId="{B6D628E7-2D4E-4EAC-AA93-9C37F2BCF1B2}" srcId="{68AFCD2A-8C3A-4B8B-B5EB-E3AEB1110211}" destId="{F9F75BB9-42CD-447B-858A-51A96CA51C3C}" srcOrd="1" destOrd="0" parTransId="{669886F9-73A9-4A4E-A262-5B04E717892E}" sibTransId="{FA8A9804-BA05-4773-B006-F895A98F444E}"/>
    <dgm:cxn modelId="{72CA44F7-1D36-4ABB-87E3-48C6379F67DF}" type="presOf" srcId="{4574D939-44BB-4F05-BB82-82B74218BF1F}" destId="{120E97AE-3CBA-4F47-98B6-074C01C45C04}" srcOrd="0" destOrd="2" presId="urn:microsoft.com/office/officeart/2005/8/layout/list1"/>
    <dgm:cxn modelId="{592106F8-AE2F-4316-85DC-5BAD06D9F8E0}" type="presOf" srcId="{0A1904F8-9F7E-4BA3-9689-515DC6894D46}" destId="{5D5A8C97-764D-45B6-8F78-9C85C54FF1CE}" srcOrd="0" destOrd="1" presId="urn:microsoft.com/office/officeart/2005/8/layout/list1"/>
    <dgm:cxn modelId="{25D4F10E-423F-4D19-B1F5-282A2D1CE9AD}" type="presParOf" srcId="{5B85BBB3-28D8-4F15-BEA1-225D27B93252}" destId="{825627AC-B30B-4196-90D3-126ED2ADE9DE}" srcOrd="0" destOrd="0" presId="urn:microsoft.com/office/officeart/2005/8/layout/list1"/>
    <dgm:cxn modelId="{61E1480E-8459-4583-8BC6-76F4D3F681BC}" type="presParOf" srcId="{825627AC-B30B-4196-90D3-126ED2ADE9DE}" destId="{5C1E4CDF-A500-4EEE-AF1E-EE256A6BAC00}" srcOrd="0" destOrd="0" presId="urn:microsoft.com/office/officeart/2005/8/layout/list1"/>
    <dgm:cxn modelId="{8C959388-118D-419D-89EC-3793DE139F1A}" type="presParOf" srcId="{825627AC-B30B-4196-90D3-126ED2ADE9DE}" destId="{1294DE94-DEA7-4EE3-A629-90A365471048}" srcOrd="1" destOrd="0" presId="urn:microsoft.com/office/officeart/2005/8/layout/list1"/>
    <dgm:cxn modelId="{A4F8764A-AEEF-476A-A0EB-8551F4D124E0}" type="presParOf" srcId="{5B85BBB3-28D8-4F15-BEA1-225D27B93252}" destId="{3ADF49B7-CDF2-4871-9D45-FFEBA18AF4E6}" srcOrd="1" destOrd="0" presId="urn:microsoft.com/office/officeart/2005/8/layout/list1"/>
    <dgm:cxn modelId="{77B0B1B0-D37C-4864-B408-56CAFA01402F}" type="presParOf" srcId="{5B85BBB3-28D8-4F15-BEA1-225D27B93252}" destId="{5D5A8C97-764D-45B6-8F78-9C85C54FF1CE}" srcOrd="2" destOrd="0" presId="urn:microsoft.com/office/officeart/2005/8/layout/list1"/>
    <dgm:cxn modelId="{A8032B91-491F-4610-8459-540B63B9A313}" type="presParOf" srcId="{5B85BBB3-28D8-4F15-BEA1-225D27B93252}" destId="{E635FFB5-2C0E-441B-B642-0A5405DD9403}" srcOrd="3" destOrd="0" presId="urn:microsoft.com/office/officeart/2005/8/layout/list1"/>
    <dgm:cxn modelId="{100B2FF4-B37A-427E-81C7-CDAA96C6D354}" type="presParOf" srcId="{5B85BBB3-28D8-4F15-BEA1-225D27B93252}" destId="{D1D5C2FD-3C05-40EA-B059-6E2F9B0D9B6E}" srcOrd="4" destOrd="0" presId="urn:microsoft.com/office/officeart/2005/8/layout/list1"/>
    <dgm:cxn modelId="{7D9D30F0-BC62-4CBD-80CD-F8D68DF2267C}" type="presParOf" srcId="{D1D5C2FD-3C05-40EA-B059-6E2F9B0D9B6E}" destId="{8E0D40CF-6011-47A0-AFCA-1EB500002FE6}" srcOrd="0" destOrd="0" presId="urn:microsoft.com/office/officeart/2005/8/layout/list1"/>
    <dgm:cxn modelId="{93D552DD-309E-4AAD-8AC3-8BFCFDB7A1F1}" type="presParOf" srcId="{D1D5C2FD-3C05-40EA-B059-6E2F9B0D9B6E}" destId="{B142513E-2C84-4C3A-8C95-472F9CA39BCB}" srcOrd="1" destOrd="0" presId="urn:microsoft.com/office/officeart/2005/8/layout/list1"/>
    <dgm:cxn modelId="{7EF82E88-162F-48D8-8817-92B0BCD3E6F7}" type="presParOf" srcId="{5B85BBB3-28D8-4F15-BEA1-225D27B93252}" destId="{FBF7376B-D7DE-481F-B732-5656CCD4CBF3}" srcOrd="5" destOrd="0" presId="urn:microsoft.com/office/officeart/2005/8/layout/list1"/>
    <dgm:cxn modelId="{6BAAA723-DED2-4E0D-99E1-0E62C8D75392}" type="presParOf" srcId="{5B85BBB3-28D8-4F15-BEA1-225D27B93252}" destId="{120E97AE-3CBA-4F47-98B6-074C01C45C0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C13D5C-5C29-4742-8E2A-FFF2850D62E3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0B92C44-8392-460A-9F01-1FC54F6B645F}">
      <dgm:prSet/>
      <dgm:spPr/>
      <dgm:t>
        <a:bodyPr/>
        <a:lstStyle/>
        <a:p>
          <a:r>
            <a:rPr lang="en-US" b="1" dirty="0"/>
            <a:t>Discounting FCFF Using WACC:</a:t>
          </a:r>
        </a:p>
        <a:p>
          <a:r>
            <a:rPr lang="en-US" dirty="0"/>
            <a:t>1. Present Value of Free Cash Flows calculated. </a:t>
          </a:r>
        </a:p>
        <a:p>
          <a:r>
            <a:rPr lang="en-US" dirty="0"/>
            <a:t>2. Terminal value estimation. </a:t>
          </a:r>
        </a:p>
      </dgm:t>
    </dgm:pt>
    <dgm:pt modelId="{8B68DF12-6D95-42A3-9874-AD01D4784356}" type="parTrans" cxnId="{E9F4F2A3-EC67-491D-AA30-72A5ECCAB5DB}">
      <dgm:prSet/>
      <dgm:spPr/>
      <dgm:t>
        <a:bodyPr/>
        <a:lstStyle/>
        <a:p>
          <a:endParaRPr lang="en-US"/>
        </a:p>
      </dgm:t>
    </dgm:pt>
    <dgm:pt modelId="{C2E0896B-28F0-44EB-9904-58570C2BF74B}" type="sibTrans" cxnId="{E9F4F2A3-EC67-491D-AA30-72A5ECCAB5DB}">
      <dgm:prSet/>
      <dgm:spPr/>
      <dgm:t>
        <a:bodyPr/>
        <a:lstStyle/>
        <a:p>
          <a:endParaRPr lang="en-US"/>
        </a:p>
      </dgm:t>
    </dgm:pt>
    <dgm:pt modelId="{6A118100-7406-4013-94DB-3F0AB10A2EF2}">
      <dgm:prSet/>
      <dgm:spPr/>
      <dgm:t>
        <a:bodyPr/>
        <a:lstStyle/>
        <a:p>
          <a:r>
            <a:rPr lang="en-IN" b="1"/>
            <a:t>Equity Value Per Share</a:t>
          </a:r>
          <a:r>
            <a:rPr lang="en-IN"/>
            <a:t>: </a:t>
          </a:r>
          <a:r>
            <a:rPr lang="en-IN" b="1"/>
            <a:t>1120.84</a:t>
          </a:r>
          <a:endParaRPr lang="en-US"/>
        </a:p>
      </dgm:t>
    </dgm:pt>
    <dgm:pt modelId="{BE8122A2-F156-4AFB-A776-5B3BE003230B}" type="parTrans" cxnId="{030BF8D4-666E-4F1F-A53B-CF24D4D8D493}">
      <dgm:prSet/>
      <dgm:spPr/>
      <dgm:t>
        <a:bodyPr/>
        <a:lstStyle/>
        <a:p>
          <a:endParaRPr lang="en-US"/>
        </a:p>
      </dgm:t>
    </dgm:pt>
    <dgm:pt modelId="{842122DD-4A82-4F13-B0AA-7D4BE5EB20DA}" type="sibTrans" cxnId="{030BF8D4-666E-4F1F-A53B-CF24D4D8D493}">
      <dgm:prSet/>
      <dgm:spPr/>
      <dgm:t>
        <a:bodyPr/>
        <a:lstStyle/>
        <a:p>
          <a:endParaRPr lang="en-US"/>
        </a:p>
      </dgm:t>
    </dgm:pt>
    <dgm:pt modelId="{6C271770-8CB9-43FE-8349-0704CE44AC0F}" type="pres">
      <dgm:prSet presAssocID="{3EC13D5C-5C29-4742-8E2A-FFF2850D62E3}" presName="vert0" presStyleCnt="0">
        <dgm:presLayoutVars>
          <dgm:dir/>
          <dgm:animOne val="branch"/>
          <dgm:animLvl val="lvl"/>
        </dgm:presLayoutVars>
      </dgm:prSet>
      <dgm:spPr/>
    </dgm:pt>
    <dgm:pt modelId="{B4C19D11-38DE-488A-B6F7-998A2676158E}" type="pres">
      <dgm:prSet presAssocID="{40B92C44-8392-460A-9F01-1FC54F6B645F}" presName="thickLine" presStyleLbl="alignNode1" presStyleIdx="0" presStyleCnt="2"/>
      <dgm:spPr/>
    </dgm:pt>
    <dgm:pt modelId="{B9D9B3D4-F66A-41A9-814B-FE048D69E18B}" type="pres">
      <dgm:prSet presAssocID="{40B92C44-8392-460A-9F01-1FC54F6B645F}" presName="horz1" presStyleCnt="0"/>
      <dgm:spPr/>
    </dgm:pt>
    <dgm:pt modelId="{E838D2EF-9949-447B-8D29-7721F983D6AC}" type="pres">
      <dgm:prSet presAssocID="{40B92C44-8392-460A-9F01-1FC54F6B645F}" presName="tx1" presStyleLbl="revTx" presStyleIdx="0" presStyleCnt="2"/>
      <dgm:spPr/>
    </dgm:pt>
    <dgm:pt modelId="{820F43B8-914B-41BC-929C-F07376FF5A50}" type="pres">
      <dgm:prSet presAssocID="{40B92C44-8392-460A-9F01-1FC54F6B645F}" presName="vert1" presStyleCnt="0"/>
      <dgm:spPr/>
    </dgm:pt>
    <dgm:pt modelId="{C8BA73D8-C961-4DE0-B271-ECE0A924ECF5}" type="pres">
      <dgm:prSet presAssocID="{6A118100-7406-4013-94DB-3F0AB10A2EF2}" presName="thickLine" presStyleLbl="alignNode1" presStyleIdx="1" presStyleCnt="2"/>
      <dgm:spPr/>
    </dgm:pt>
    <dgm:pt modelId="{2D2EBEC5-8660-4FBA-9234-67135A5702E3}" type="pres">
      <dgm:prSet presAssocID="{6A118100-7406-4013-94DB-3F0AB10A2EF2}" presName="horz1" presStyleCnt="0"/>
      <dgm:spPr/>
    </dgm:pt>
    <dgm:pt modelId="{A093A7D6-5C38-41D3-8787-BEB7ED3FD9E5}" type="pres">
      <dgm:prSet presAssocID="{6A118100-7406-4013-94DB-3F0AB10A2EF2}" presName="tx1" presStyleLbl="revTx" presStyleIdx="1" presStyleCnt="2"/>
      <dgm:spPr/>
    </dgm:pt>
    <dgm:pt modelId="{64012028-9449-41E9-AF90-43C4C859772B}" type="pres">
      <dgm:prSet presAssocID="{6A118100-7406-4013-94DB-3F0AB10A2EF2}" presName="vert1" presStyleCnt="0"/>
      <dgm:spPr/>
    </dgm:pt>
  </dgm:ptLst>
  <dgm:cxnLst>
    <dgm:cxn modelId="{FDF9E56E-A3EE-4E7E-9423-4B2C58AAB7F7}" type="presOf" srcId="{3EC13D5C-5C29-4742-8E2A-FFF2850D62E3}" destId="{6C271770-8CB9-43FE-8349-0704CE44AC0F}" srcOrd="0" destOrd="0" presId="urn:microsoft.com/office/officeart/2008/layout/LinedList"/>
    <dgm:cxn modelId="{E9F4F2A3-EC67-491D-AA30-72A5ECCAB5DB}" srcId="{3EC13D5C-5C29-4742-8E2A-FFF2850D62E3}" destId="{40B92C44-8392-460A-9F01-1FC54F6B645F}" srcOrd="0" destOrd="0" parTransId="{8B68DF12-6D95-42A3-9874-AD01D4784356}" sibTransId="{C2E0896B-28F0-44EB-9904-58570C2BF74B}"/>
    <dgm:cxn modelId="{030BF8D4-666E-4F1F-A53B-CF24D4D8D493}" srcId="{3EC13D5C-5C29-4742-8E2A-FFF2850D62E3}" destId="{6A118100-7406-4013-94DB-3F0AB10A2EF2}" srcOrd="1" destOrd="0" parTransId="{BE8122A2-F156-4AFB-A776-5B3BE003230B}" sibTransId="{842122DD-4A82-4F13-B0AA-7D4BE5EB20DA}"/>
    <dgm:cxn modelId="{F169A6E4-B202-49B7-B016-979D5EAD5405}" type="presOf" srcId="{40B92C44-8392-460A-9F01-1FC54F6B645F}" destId="{E838D2EF-9949-447B-8D29-7721F983D6AC}" srcOrd="0" destOrd="0" presId="urn:microsoft.com/office/officeart/2008/layout/LinedList"/>
    <dgm:cxn modelId="{FA068CF2-9701-45DB-B3A7-E7C2AE4C7F6A}" type="presOf" srcId="{6A118100-7406-4013-94DB-3F0AB10A2EF2}" destId="{A093A7D6-5C38-41D3-8787-BEB7ED3FD9E5}" srcOrd="0" destOrd="0" presId="urn:microsoft.com/office/officeart/2008/layout/LinedList"/>
    <dgm:cxn modelId="{E5348199-410B-4E71-864C-81C1338276B1}" type="presParOf" srcId="{6C271770-8CB9-43FE-8349-0704CE44AC0F}" destId="{B4C19D11-38DE-488A-B6F7-998A2676158E}" srcOrd="0" destOrd="0" presId="urn:microsoft.com/office/officeart/2008/layout/LinedList"/>
    <dgm:cxn modelId="{AD20E68C-CF91-4CD0-8DC5-D9644BA108CB}" type="presParOf" srcId="{6C271770-8CB9-43FE-8349-0704CE44AC0F}" destId="{B9D9B3D4-F66A-41A9-814B-FE048D69E18B}" srcOrd="1" destOrd="0" presId="urn:microsoft.com/office/officeart/2008/layout/LinedList"/>
    <dgm:cxn modelId="{B53076AB-8C60-492E-A6A2-1B6ADF4FD2D2}" type="presParOf" srcId="{B9D9B3D4-F66A-41A9-814B-FE048D69E18B}" destId="{E838D2EF-9949-447B-8D29-7721F983D6AC}" srcOrd="0" destOrd="0" presId="urn:microsoft.com/office/officeart/2008/layout/LinedList"/>
    <dgm:cxn modelId="{2CDC44D7-DAF5-4832-B64A-4C9B0ED757C6}" type="presParOf" srcId="{B9D9B3D4-F66A-41A9-814B-FE048D69E18B}" destId="{820F43B8-914B-41BC-929C-F07376FF5A50}" srcOrd="1" destOrd="0" presId="urn:microsoft.com/office/officeart/2008/layout/LinedList"/>
    <dgm:cxn modelId="{17B7AA1F-1F7F-4472-99C2-5BE273572B39}" type="presParOf" srcId="{6C271770-8CB9-43FE-8349-0704CE44AC0F}" destId="{C8BA73D8-C961-4DE0-B271-ECE0A924ECF5}" srcOrd="2" destOrd="0" presId="urn:microsoft.com/office/officeart/2008/layout/LinedList"/>
    <dgm:cxn modelId="{915E8105-61EA-477E-AA98-C65B760AB980}" type="presParOf" srcId="{6C271770-8CB9-43FE-8349-0704CE44AC0F}" destId="{2D2EBEC5-8660-4FBA-9234-67135A5702E3}" srcOrd="3" destOrd="0" presId="urn:microsoft.com/office/officeart/2008/layout/LinedList"/>
    <dgm:cxn modelId="{88E4FFD4-4B18-4438-A7AE-C814498EF792}" type="presParOf" srcId="{2D2EBEC5-8660-4FBA-9234-67135A5702E3}" destId="{A093A7D6-5C38-41D3-8787-BEB7ED3FD9E5}" srcOrd="0" destOrd="0" presId="urn:microsoft.com/office/officeart/2008/layout/LinedList"/>
    <dgm:cxn modelId="{50AA9CA3-25C9-40FC-956C-5B783042D01C}" type="presParOf" srcId="{2D2EBEC5-8660-4FBA-9234-67135A5702E3}" destId="{64012028-9449-41E9-AF90-43C4C859772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9184C7-4C9B-4A03-9790-4172FBC456F8}">
      <dsp:nvSpPr>
        <dsp:cNvPr id="0" name=""/>
        <dsp:cNvSpPr/>
      </dsp:nvSpPr>
      <dsp:spPr>
        <a:xfrm>
          <a:off x="0" y="885498"/>
          <a:ext cx="2064388" cy="13108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CD4CC5-28D8-4F3C-B4F8-9616DD6791FA}">
      <dsp:nvSpPr>
        <dsp:cNvPr id="0" name=""/>
        <dsp:cNvSpPr/>
      </dsp:nvSpPr>
      <dsp:spPr>
        <a:xfrm>
          <a:off x="229376" y="1103405"/>
          <a:ext cx="2064388" cy="13108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 analyze the financial performance of Reliance Industries.  </a:t>
          </a:r>
        </a:p>
      </dsp:txBody>
      <dsp:txXfrm>
        <a:off x="267771" y="1141800"/>
        <a:ext cx="1987598" cy="1234096"/>
      </dsp:txXfrm>
    </dsp:sp>
    <dsp:sp modelId="{B3900917-54ED-475B-B880-90DAE0D19F3F}">
      <dsp:nvSpPr>
        <dsp:cNvPr id="0" name=""/>
        <dsp:cNvSpPr/>
      </dsp:nvSpPr>
      <dsp:spPr>
        <a:xfrm>
          <a:off x="2523141" y="885498"/>
          <a:ext cx="2064388" cy="13108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1A4D5-9BE5-4074-AEBB-5442340B7A57}">
      <dsp:nvSpPr>
        <dsp:cNvPr id="0" name=""/>
        <dsp:cNvSpPr/>
      </dsp:nvSpPr>
      <dsp:spPr>
        <a:xfrm>
          <a:off x="2752518" y="1103405"/>
          <a:ext cx="2064388" cy="13108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 estimate its valuation using fundamental financial modeling techniques.  </a:t>
          </a:r>
        </a:p>
      </dsp:txBody>
      <dsp:txXfrm>
        <a:off x="2790913" y="1141800"/>
        <a:ext cx="1987598" cy="1234096"/>
      </dsp:txXfrm>
    </dsp:sp>
    <dsp:sp modelId="{1A963A69-D789-4A46-A363-87F4AF6C0FF0}">
      <dsp:nvSpPr>
        <dsp:cNvPr id="0" name=""/>
        <dsp:cNvSpPr/>
      </dsp:nvSpPr>
      <dsp:spPr>
        <a:xfrm>
          <a:off x="5046283" y="885498"/>
          <a:ext cx="2064388" cy="13108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A7545-5464-44EA-ADC2-6D77BF61CB09}">
      <dsp:nvSpPr>
        <dsp:cNvPr id="0" name=""/>
        <dsp:cNvSpPr/>
      </dsp:nvSpPr>
      <dsp:spPr>
        <a:xfrm>
          <a:off x="5275659" y="1103405"/>
          <a:ext cx="2064388" cy="13108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 assess its investment potential. </a:t>
          </a:r>
        </a:p>
      </dsp:txBody>
      <dsp:txXfrm>
        <a:off x="5314054" y="1141800"/>
        <a:ext cx="1987598" cy="12340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47C34-8940-4816-AC52-71A11007656E}">
      <dsp:nvSpPr>
        <dsp:cNvPr id="0" name=""/>
        <dsp:cNvSpPr/>
      </dsp:nvSpPr>
      <dsp:spPr>
        <a:xfrm>
          <a:off x="0" y="402"/>
          <a:ext cx="73400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C6E85-249C-4C96-9F79-7FF26BB67EEF}">
      <dsp:nvSpPr>
        <dsp:cNvPr id="0" name=""/>
        <dsp:cNvSpPr/>
      </dsp:nvSpPr>
      <dsp:spPr>
        <a:xfrm>
          <a:off x="0" y="402"/>
          <a:ext cx="7340048" cy="366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DATA SHEET</a:t>
          </a:r>
          <a:endParaRPr lang="en-US" sz="1600" kern="1200"/>
        </a:p>
      </dsp:txBody>
      <dsp:txXfrm>
        <a:off x="0" y="402"/>
        <a:ext cx="7340048" cy="366553"/>
      </dsp:txXfrm>
    </dsp:sp>
    <dsp:sp modelId="{4AA37DD0-AAA5-4400-A6B5-3CC52D36EAB8}">
      <dsp:nvSpPr>
        <dsp:cNvPr id="0" name=""/>
        <dsp:cNvSpPr/>
      </dsp:nvSpPr>
      <dsp:spPr>
        <a:xfrm>
          <a:off x="0" y="366956"/>
          <a:ext cx="73400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2C36AB-D83F-452D-9435-E141313B0789}">
      <dsp:nvSpPr>
        <dsp:cNvPr id="0" name=""/>
        <dsp:cNvSpPr/>
      </dsp:nvSpPr>
      <dsp:spPr>
        <a:xfrm>
          <a:off x="0" y="366956"/>
          <a:ext cx="7340048" cy="366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HISTORICAL FINANCIAL STATEMENTS  </a:t>
          </a:r>
          <a:endParaRPr lang="en-US" sz="1600" kern="1200"/>
        </a:p>
      </dsp:txBody>
      <dsp:txXfrm>
        <a:off x="0" y="366956"/>
        <a:ext cx="7340048" cy="366553"/>
      </dsp:txXfrm>
    </dsp:sp>
    <dsp:sp modelId="{40D1CE08-F63B-401E-84AF-D51E2223E003}">
      <dsp:nvSpPr>
        <dsp:cNvPr id="0" name=""/>
        <dsp:cNvSpPr/>
      </dsp:nvSpPr>
      <dsp:spPr>
        <a:xfrm>
          <a:off x="0" y="733510"/>
          <a:ext cx="73400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47DB7D-CCF6-4041-B069-B99FC5EE5EC4}">
      <dsp:nvSpPr>
        <dsp:cNvPr id="0" name=""/>
        <dsp:cNvSpPr/>
      </dsp:nvSpPr>
      <dsp:spPr>
        <a:xfrm>
          <a:off x="0" y="733510"/>
          <a:ext cx="7340048" cy="366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RATIO ANALYSIS</a:t>
          </a:r>
          <a:endParaRPr lang="en-US" sz="1600" kern="1200"/>
        </a:p>
      </dsp:txBody>
      <dsp:txXfrm>
        <a:off x="0" y="733510"/>
        <a:ext cx="7340048" cy="366553"/>
      </dsp:txXfrm>
    </dsp:sp>
    <dsp:sp modelId="{5119C835-52C7-491A-82E7-82993E0114D6}">
      <dsp:nvSpPr>
        <dsp:cNvPr id="0" name=""/>
        <dsp:cNvSpPr/>
      </dsp:nvSpPr>
      <dsp:spPr>
        <a:xfrm>
          <a:off x="0" y="1100064"/>
          <a:ext cx="73400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A985F-6C72-4F24-B78D-E6C3913A929D}">
      <dsp:nvSpPr>
        <dsp:cNvPr id="0" name=""/>
        <dsp:cNvSpPr/>
      </dsp:nvSpPr>
      <dsp:spPr>
        <a:xfrm>
          <a:off x="0" y="1100064"/>
          <a:ext cx="7340048" cy="366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BETA ANALYSIS &amp; RISK MEASUREMENT</a:t>
          </a:r>
          <a:endParaRPr lang="en-US" sz="1600" kern="1200"/>
        </a:p>
      </dsp:txBody>
      <dsp:txXfrm>
        <a:off x="0" y="1100064"/>
        <a:ext cx="7340048" cy="366553"/>
      </dsp:txXfrm>
    </dsp:sp>
    <dsp:sp modelId="{A9DC8E74-B289-4453-8D1F-B25B08FB7343}">
      <dsp:nvSpPr>
        <dsp:cNvPr id="0" name=""/>
        <dsp:cNvSpPr/>
      </dsp:nvSpPr>
      <dsp:spPr>
        <a:xfrm>
          <a:off x="0" y="1466618"/>
          <a:ext cx="73400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2FEB2-96EA-4502-8C96-3385E33EFC4B}">
      <dsp:nvSpPr>
        <dsp:cNvPr id="0" name=""/>
        <dsp:cNvSpPr/>
      </dsp:nvSpPr>
      <dsp:spPr>
        <a:xfrm>
          <a:off x="0" y="1466618"/>
          <a:ext cx="7340048" cy="366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WEIGHTED AVERAGE COST OF CAPITAL (WACC)</a:t>
          </a:r>
        </a:p>
      </dsp:txBody>
      <dsp:txXfrm>
        <a:off x="0" y="1466618"/>
        <a:ext cx="7340048" cy="366553"/>
      </dsp:txXfrm>
    </dsp:sp>
    <dsp:sp modelId="{4B4A7341-48B3-4FCF-B2F5-C1B19BBD9ABF}">
      <dsp:nvSpPr>
        <dsp:cNvPr id="0" name=""/>
        <dsp:cNvSpPr/>
      </dsp:nvSpPr>
      <dsp:spPr>
        <a:xfrm>
          <a:off x="0" y="1833172"/>
          <a:ext cx="73400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C5FF7-17ED-4771-851F-03306D688F06}">
      <dsp:nvSpPr>
        <dsp:cNvPr id="0" name=""/>
        <dsp:cNvSpPr/>
      </dsp:nvSpPr>
      <dsp:spPr>
        <a:xfrm>
          <a:off x="0" y="1833172"/>
          <a:ext cx="7340048" cy="366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FORECASTING</a:t>
          </a:r>
        </a:p>
      </dsp:txBody>
      <dsp:txXfrm>
        <a:off x="0" y="1833172"/>
        <a:ext cx="7340048" cy="366553"/>
      </dsp:txXfrm>
    </dsp:sp>
    <dsp:sp modelId="{2A804C30-0BC5-419B-B648-AA5C8F2C8CAE}">
      <dsp:nvSpPr>
        <dsp:cNvPr id="0" name=""/>
        <dsp:cNvSpPr/>
      </dsp:nvSpPr>
      <dsp:spPr>
        <a:xfrm>
          <a:off x="0" y="2199726"/>
          <a:ext cx="73400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08081-39B3-4029-AACF-5DBC1C8190A9}">
      <dsp:nvSpPr>
        <dsp:cNvPr id="0" name=""/>
        <dsp:cNvSpPr/>
      </dsp:nvSpPr>
      <dsp:spPr>
        <a:xfrm>
          <a:off x="0" y="2199726"/>
          <a:ext cx="7340048" cy="366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FREE CASH FLOW TO FIRM (FCFF) &amp; </a:t>
          </a:r>
          <a:r>
            <a:rPr lang="en-IN" sz="1600" kern="1200"/>
            <a:t>FINAL SHARE PRICE</a:t>
          </a:r>
          <a:endParaRPr lang="en-US" sz="1600" kern="1200"/>
        </a:p>
      </dsp:txBody>
      <dsp:txXfrm>
        <a:off x="0" y="2199726"/>
        <a:ext cx="7340048" cy="366553"/>
      </dsp:txXfrm>
    </dsp:sp>
    <dsp:sp modelId="{87CA74E8-9B5F-405A-8EFD-0362267C3A5A}">
      <dsp:nvSpPr>
        <dsp:cNvPr id="0" name=""/>
        <dsp:cNvSpPr/>
      </dsp:nvSpPr>
      <dsp:spPr>
        <a:xfrm>
          <a:off x="0" y="2566280"/>
          <a:ext cx="73400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F49FC-6466-44BA-B7A2-F2AA0A2639CC}">
      <dsp:nvSpPr>
        <dsp:cNvPr id="0" name=""/>
        <dsp:cNvSpPr/>
      </dsp:nvSpPr>
      <dsp:spPr>
        <a:xfrm>
          <a:off x="0" y="2566280"/>
          <a:ext cx="7340048" cy="366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INTRINSIC VALUATION</a:t>
          </a:r>
          <a:endParaRPr lang="en-US" sz="1600" kern="1200" dirty="0"/>
        </a:p>
      </dsp:txBody>
      <dsp:txXfrm>
        <a:off x="0" y="2566280"/>
        <a:ext cx="7340048" cy="366553"/>
      </dsp:txXfrm>
    </dsp:sp>
    <dsp:sp modelId="{B8719BF5-70D6-4A14-9B77-568775CD89EE}">
      <dsp:nvSpPr>
        <dsp:cNvPr id="0" name=""/>
        <dsp:cNvSpPr/>
      </dsp:nvSpPr>
      <dsp:spPr>
        <a:xfrm>
          <a:off x="0" y="2932834"/>
          <a:ext cx="73400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3FFE96-5A7F-46EA-967B-F27BAE0B37B4}">
      <dsp:nvSpPr>
        <dsp:cNvPr id="0" name=""/>
        <dsp:cNvSpPr/>
      </dsp:nvSpPr>
      <dsp:spPr>
        <a:xfrm>
          <a:off x="0" y="2932834"/>
          <a:ext cx="7340048" cy="366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CONCLUSION</a:t>
          </a:r>
        </a:p>
      </dsp:txBody>
      <dsp:txXfrm>
        <a:off x="0" y="2932834"/>
        <a:ext cx="7340048" cy="3665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2BB40A-C44E-43AC-9700-BBA2CA47FCEF}">
      <dsp:nvSpPr>
        <dsp:cNvPr id="0" name=""/>
        <dsp:cNvSpPr/>
      </dsp:nvSpPr>
      <dsp:spPr>
        <a:xfrm>
          <a:off x="1283" y="73062"/>
          <a:ext cx="4205213" cy="42052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Key Ratios Considered</a:t>
          </a:r>
          <a:r>
            <a:rPr lang="en-US" sz="2800" kern="1200"/>
            <a:t>: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Revenue Growth 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EBITDA Margin 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Return on Equity (ROE) 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Debt-to-Equity Ratio  </a:t>
          </a:r>
        </a:p>
      </dsp:txBody>
      <dsp:txXfrm>
        <a:off x="617122" y="688901"/>
        <a:ext cx="2973535" cy="2973535"/>
      </dsp:txXfrm>
    </dsp:sp>
    <dsp:sp modelId="{22FED08A-058B-484B-975D-5018AC67817D}">
      <dsp:nvSpPr>
        <dsp:cNvPr id="0" name=""/>
        <dsp:cNvSpPr/>
      </dsp:nvSpPr>
      <dsp:spPr>
        <a:xfrm rot="5400000">
          <a:off x="4521889" y="1583404"/>
          <a:ext cx="1471824" cy="1114381"/>
        </a:xfrm>
        <a:prstGeom prst="triangle">
          <a:avLst/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24F9C51-B7A6-4C35-9178-405BAD665A30}">
      <dsp:nvSpPr>
        <dsp:cNvPr id="0" name=""/>
        <dsp:cNvSpPr/>
      </dsp:nvSpPr>
      <dsp:spPr>
        <a:xfrm>
          <a:off x="6309103" y="73062"/>
          <a:ext cx="4205213" cy="420521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Insights</a:t>
          </a:r>
          <a:r>
            <a:rPr lang="en-US" sz="2800" kern="1200"/>
            <a:t>: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Strong sales growth in recent years. 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Consistent profitability despite industry fluctuations.  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Stable financial leverage.</a:t>
          </a:r>
        </a:p>
      </dsp:txBody>
      <dsp:txXfrm>
        <a:off x="6924942" y="688901"/>
        <a:ext cx="2973535" cy="29735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A8C97-764D-45B6-8F78-9C85C54FF1CE}">
      <dsp:nvSpPr>
        <dsp:cNvPr id="0" name=""/>
        <dsp:cNvSpPr/>
      </dsp:nvSpPr>
      <dsp:spPr>
        <a:xfrm>
          <a:off x="0" y="373418"/>
          <a:ext cx="10515600" cy="1165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Used regression analysis of Reliance’s stock returns vs. market returns.  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/>
            <a:t>Compared with peer companies like IOCL, BPCL, HPCL, and MRPL.  </a:t>
          </a:r>
          <a:endParaRPr lang="en-US" sz="2000" kern="1200" dirty="0"/>
        </a:p>
      </dsp:txBody>
      <dsp:txXfrm>
        <a:off x="0" y="373418"/>
        <a:ext cx="10515600" cy="1165500"/>
      </dsp:txXfrm>
    </dsp:sp>
    <dsp:sp modelId="{1294DE94-DEA7-4EE3-A629-90A365471048}">
      <dsp:nvSpPr>
        <dsp:cNvPr id="0" name=""/>
        <dsp:cNvSpPr/>
      </dsp:nvSpPr>
      <dsp:spPr>
        <a:xfrm>
          <a:off x="525780" y="78218"/>
          <a:ext cx="7360920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Beta Calculation:</a:t>
          </a:r>
          <a:endParaRPr lang="en-US" sz="2000" kern="1200" dirty="0"/>
        </a:p>
      </dsp:txBody>
      <dsp:txXfrm>
        <a:off x="554601" y="107039"/>
        <a:ext cx="7303278" cy="532758"/>
      </dsp:txXfrm>
    </dsp:sp>
    <dsp:sp modelId="{120E97AE-3CBA-4F47-98B6-074C01C45C04}">
      <dsp:nvSpPr>
        <dsp:cNvPr id="0" name=""/>
        <dsp:cNvSpPr/>
      </dsp:nvSpPr>
      <dsp:spPr>
        <a:xfrm>
          <a:off x="0" y="1942119"/>
          <a:ext cx="10515600" cy="233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i="0" kern="1200"/>
            <a:t>Levered Beta:</a:t>
          </a:r>
          <a:r>
            <a:rPr lang="en-US" sz="2000" b="0" i="0" kern="1200"/>
            <a:t> 1.153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i="0" kern="1200"/>
            <a:t>Unlevered Beta:</a:t>
          </a:r>
          <a:r>
            <a:rPr lang="en-US" sz="2000" b="0" i="0" kern="1200"/>
            <a:t> 1.00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i="0" kern="1200"/>
            <a:t>Implications:</a:t>
          </a:r>
          <a:r>
            <a:rPr lang="en-US" sz="2000" b="0" i="0" kern="1200"/>
            <a:t> A beta of 1.153 indicates that Reliance’s stock is slightly more volatile than the market. This is expected for a company operating in cyclical industries like energy and petrochemicals. The unlevered beta of 1.00 reflects the company’s business risk without the impact of debt.</a:t>
          </a:r>
          <a:endParaRPr lang="en-US" sz="2000" kern="1200"/>
        </a:p>
      </dsp:txBody>
      <dsp:txXfrm>
        <a:off x="0" y="1942119"/>
        <a:ext cx="10515600" cy="2331000"/>
      </dsp:txXfrm>
    </dsp:sp>
    <dsp:sp modelId="{B142513E-2C84-4C3A-8C95-472F9CA39BCB}">
      <dsp:nvSpPr>
        <dsp:cNvPr id="0" name=""/>
        <dsp:cNvSpPr/>
      </dsp:nvSpPr>
      <dsp:spPr>
        <a:xfrm>
          <a:off x="525780" y="1646919"/>
          <a:ext cx="7360920" cy="5904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/>
            <a:t>Reliance Industries:</a:t>
          </a:r>
          <a:endParaRPr lang="en-US" sz="2000" kern="1200"/>
        </a:p>
      </dsp:txBody>
      <dsp:txXfrm>
        <a:off x="554601" y="1675740"/>
        <a:ext cx="7303278" cy="532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C19D11-38DE-488A-B6F7-998A2676158E}">
      <dsp:nvSpPr>
        <dsp:cNvPr id="0" name=""/>
        <dsp:cNvSpPr/>
      </dsp:nvSpPr>
      <dsp:spPr>
        <a:xfrm>
          <a:off x="0" y="0"/>
          <a:ext cx="372340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38D2EF-9949-447B-8D29-7721F983D6AC}">
      <dsp:nvSpPr>
        <dsp:cNvPr id="0" name=""/>
        <dsp:cNvSpPr/>
      </dsp:nvSpPr>
      <dsp:spPr>
        <a:xfrm>
          <a:off x="0" y="0"/>
          <a:ext cx="3723402" cy="179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Discounting FCFF Using WACC: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1. Present Value of Free Cash Flows calculated.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2. Terminal value estimation. </a:t>
          </a:r>
        </a:p>
      </dsp:txBody>
      <dsp:txXfrm>
        <a:off x="0" y="0"/>
        <a:ext cx="3723402" cy="1795603"/>
      </dsp:txXfrm>
    </dsp:sp>
    <dsp:sp modelId="{C8BA73D8-C961-4DE0-B271-ECE0A924ECF5}">
      <dsp:nvSpPr>
        <dsp:cNvPr id="0" name=""/>
        <dsp:cNvSpPr/>
      </dsp:nvSpPr>
      <dsp:spPr>
        <a:xfrm>
          <a:off x="0" y="1795603"/>
          <a:ext cx="3723402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93A7D6-5C38-41D3-8787-BEB7ED3FD9E5}">
      <dsp:nvSpPr>
        <dsp:cNvPr id="0" name=""/>
        <dsp:cNvSpPr/>
      </dsp:nvSpPr>
      <dsp:spPr>
        <a:xfrm>
          <a:off x="0" y="1795603"/>
          <a:ext cx="3723402" cy="179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Equity Value Per Share</a:t>
          </a:r>
          <a:r>
            <a:rPr lang="en-IN" sz="2000" kern="1200"/>
            <a:t>: </a:t>
          </a:r>
          <a:r>
            <a:rPr lang="en-IN" sz="2000" b="1" kern="1200"/>
            <a:t>1120.84</a:t>
          </a:r>
          <a:endParaRPr lang="en-US" sz="2000" kern="1200"/>
        </a:p>
      </dsp:txBody>
      <dsp:txXfrm>
        <a:off x="0" y="1795603"/>
        <a:ext cx="3723402" cy="1795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25C8-F684-60D8-21D8-B56F0A8D37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E6F6E-5EDC-292D-C3D7-5E8484B8D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B9A3-0C61-DE02-9EE1-3D9403B41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E5763-C705-C275-B1E6-E2FB3B33E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58144-54AE-F4C9-C6E2-EFDA596B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5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B247C-E4DD-2E34-C2F7-95C832F1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0EFF2-3180-7972-BDFB-529631698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DC05B-0E0A-7A68-E9F8-20913E7FE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DEE02-AA06-47BA-7B8C-6BC7C3FBA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BE683-45C7-9D73-DD22-AD655033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55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72C3C3-C52B-C1EE-8652-F43C0D138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F3FB4-3422-6687-D24D-8948589F7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26AE9-B5B3-A649-6D29-C7A13C3DD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AC4C0-3911-2DE7-C9DB-5A8826C8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4D840-7016-0BD4-22CF-A5824F9B4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3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4AD2-526C-EE95-8379-C1AC07AE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5B960-411A-E8C5-0A22-D77036907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49D2F-4A33-E879-FD5B-2D39EF61F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0CA5D-7E5C-567D-6BA7-084443D4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5D444-636B-6F00-6ED4-42EB2D5F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0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3CA9-47B4-26E6-04F2-E713C7BD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36E4A-AF77-8160-5B54-4A3CFF331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0B3F5-0895-E733-698B-648DAAEA6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1FF8E-8B18-005A-0A08-FF143042A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E9161-803E-6730-4A9B-DB5564B37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4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CD2BB-CD55-7738-6176-A2AF078DB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68BD1-90ED-ABD2-2640-1E6B27962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14BB0-A1CF-42B3-9542-7982B3094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33AD8-2CE7-2BB1-23A8-78807D86B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D818B-ED07-6847-01EF-55EB4691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36E5F-0B74-ED69-8D1F-0C695FD19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1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0FDE7-6CBC-DA8D-5494-11FDCFDB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AE7C7-F7C6-13F1-40B2-9E878E14B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32908-91EE-D921-C2B4-19A385FB5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EB2352-D78B-676F-DF98-E4B182F0F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F355AC-03D5-49E5-7196-61F9E1898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85958D-7A86-F61E-D0C1-219574E4C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E2501E-A2FE-48F5-1F0C-4171FD3FF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FAC0AA-04C2-AE51-1998-980A098C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8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4BF27-94A5-5A20-C884-48D7AE97A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1FB131-6620-0A72-0BEC-9FA8C6E9B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747CD-DB25-A12B-8358-E11CA4BA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443B1-9F95-5936-325B-86361C40C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3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D22C7-940F-916B-86B3-3E2A8F74C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F36B-68B4-10D5-F484-C2681FCE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93127-DD60-E1B2-DAC4-5BEC858D7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7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D029-F304-C90C-D9F9-F5429D59B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44219-8FAA-4B48-E76A-82F27A510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2F814-5846-82B2-FCAA-B5C3A44BF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80C4B-FA29-B604-F3FF-24899C368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4CD18-A503-6BF5-A97F-0BC4BD2BA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ADA51-EC57-CF55-60F6-300D47AE2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0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F583E-8365-2C27-6E8A-96E16B3F5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092D6-40BA-59EB-F69F-64C41BE90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2A465-B676-0B89-DD48-8AA325F28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018F8-DB83-FA06-F237-8801E69F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2BCAA-B524-39E8-60B8-1935B9843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F1814-DD39-7A82-219D-497CF021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82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3D93B-2112-52BB-12C2-C3FB9E6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077D9-D839-4C30-392F-D5CCF886E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DE411-4CDC-5DB3-73B0-FCA581259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732D6-5659-00AC-F6FD-78E5C1A25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6FC92-B324-1F16-A48A-C0D67074F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6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4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331572D7-3175-DED2-9A80-55538AA11E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013" r="452" b="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DD4703-FD80-4610-ACE9-01DCD86D8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CEFCBC2-6F82-4011-8D8D-90F43DCB1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08571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E9DED9E-DE30-402A-B9D1-AC3C24025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CCB7C65-BA06-49C5-8D3C-51F97B409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35602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8AF53-4B09-D01B-8FBF-22BF0A2A6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2661189"/>
          </a:xfrm>
        </p:spPr>
        <p:txBody>
          <a:bodyPr anchor="b">
            <a:normAutofit/>
          </a:bodyPr>
          <a:lstStyle/>
          <a:p>
            <a:r>
              <a:rPr lang="en-IN"/>
              <a:t>Financial Modelling &amp; Valuation of Reliance Industries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0343F-A46C-2688-7834-6B1F66687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214191"/>
            <a:ext cx="6953250" cy="1360919"/>
          </a:xfrm>
        </p:spPr>
        <p:txBody>
          <a:bodyPr anchor="t">
            <a:normAutofit/>
          </a:bodyPr>
          <a:lstStyle/>
          <a:p>
            <a:endParaRPr lang="en-IN"/>
          </a:p>
          <a:p>
            <a:r>
              <a:rPr lang="en-IN"/>
              <a:t>By</a:t>
            </a:r>
          </a:p>
          <a:p>
            <a:r>
              <a:rPr lang="en-IN"/>
              <a:t>Saloni Jain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395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BAC9C3-A9F7-6812-D675-6F3A438FB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5EE282-9275-7E79-7735-872C50CEB70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8" name="Picture 7" descr="A web of dots connected">
            <a:extLst>
              <a:ext uri="{FF2B5EF4-FFF2-40B4-BE49-F238E27FC236}">
                <a16:creationId xmlns:a16="http://schemas.microsoft.com/office/drawing/2014/main" id="{5A4F19D9-B40F-05B4-059B-FA0123E7A9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013" r="452" b="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7770AB-2664-7820-8D6F-A858C2910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Beta Analysis &amp; Risk Management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9DFC9185-BC8E-622F-9A6A-9CCFA83144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1718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754207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E6C8F9-9008-2782-30F8-E46A983FF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FE1EC756-41E9-4FD6-AD48-EF46A2813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 descr="A web of dots connected">
            <a:extLst>
              <a:ext uri="{FF2B5EF4-FFF2-40B4-BE49-F238E27FC236}">
                <a16:creationId xmlns:a16="http://schemas.microsoft.com/office/drawing/2014/main" id="{3D6865F6-6E61-9348-611A-DDD39D4717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20003" r="442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66F6371-9EA5-9354-29DC-1D07B921F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1E5E21-5A9E-5AF9-2F66-E531F7A62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1109932"/>
          </a:xfrm>
        </p:spPr>
        <p:txBody>
          <a:bodyPr>
            <a:normAutofit/>
          </a:bodyPr>
          <a:lstStyle/>
          <a:p>
            <a:r>
              <a:rPr lang="en-IN" sz="4000"/>
              <a:t>Beta Analysis &amp; Risk Management</a:t>
            </a: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9F94BF3-033C-2C7B-B05B-045504A4A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5" y="1235948"/>
            <a:ext cx="10769241" cy="546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49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858AC9-325D-CF05-8D3C-AFF4F5E9C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web of dots connected">
            <a:extLst>
              <a:ext uri="{FF2B5EF4-FFF2-40B4-BE49-F238E27FC236}">
                <a16:creationId xmlns:a16="http://schemas.microsoft.com/office/drawing/2014/main" id="{33DECCFA-7FF7-16A8-DC68-1E5603BEDD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003" r="442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EB2B82E-9519-13BE-F662-21976E2C7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9043" y="1170650"/>
            <a:ext cx="9873914" cy="45283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46915-E39D-F670-F2AC-40DF2BA01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754" y="2021904"/>
            <a:ext cx="3703486" cy="2751955"/>
          </a:xfrm>
        </p:spPr>
        <p:txBody>
          <a:bodyPr anchor="t">
            <a:normAutofit/>
          </a:bodyPr>
          <a:lstStyle/>
          <a:p>
            <a:r>
              <a:rPr lang="en-US" sz="3200" dirty="0"/>
              <a:t>Weighted Average Cost Of Capital (WACC)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8111A9F-5A83-81E0-CD78-A5959435D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47465" y="1762828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2EAE9-F94D-579E-4909-C495C3BAB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4514" y="1416820"/>
            <a:ext cx="5717512" cy="3948995"/>
          </a:xfrm>
        </p:spPr>
        <p:txBody>
          <a:bodyPr>
            <a:normAutofit lnSpcReduction="10000"/>
          </a:bodyPr>
          <a:lstStyle/>
          <a:p>
            <a:r>
              <a:rPr lang="en-US" sz="1600" b="1" dirty="0"/>
              <a:t>Components of WACC: </a:t>
            </a:r>
          </a:p>
          <a:p>
            <a:pPr lvl="1"/>
            <a:r>
              <a:rPr lang="en-US" sz="1400" dirty="0"/>
              <a:t>Cost of Equity (using CAPM)  </a:t>
            </a:r>
          </a:p>
          <a:p>
            <a:pPr lvl="1"/>
            <a:r>
              <a:rPr lang="en-US" sz="1400" dirty="0"/>
              <a:t>Cost of Debt (using company financials)  </a:t>
            </a:r>
          </a:p>
          <a:p>
            <a:pPr lvl="1"/>
            <a:r>
              <a:rPr lang="en-US" sz="1400" dirty="0"/>
              <a:t>Market Value Weights  </a:t>
            </a:r>
          </a:p>
          <a:p>
            <a:pPr lvl="1"/>
            <a:endParaRPr lang="en-US" sz="1100" dirty="0"/>
          </a:p>
          <a:p>
            <a:r>
              <a:rPr lang="en-US" sz="1600" b="1" dirty="0"/>
              <a:t>Final WACC Estimate: 14.21%</a:t>
            </a:r>
          </a:p>
          <a:p>
            <a:endParaRPr lang="en-US" sz="1600" b="1" dirty="0"/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WACC Calculation:</a:t>
            </a:r>
            <a:r>
              <a:rPr lang="en-US" sz="1400" b="0" i="0" dirty="0">
                <a:effectLst/>
              </a:rPr>
              <a:t> The WACC for Reliance Industries is calculated to be </a:t>
            </a:r>
            <a:r>
              <a:rPr lang="en-US" sz="1400" b="1" i="0" dirty="0">
                <a:effectLst/>
              </a:rPr>
              <a:t>14.21%</a:t>
            </a:r>
            <a:r>
              <a:rPr lang="en-US" sz="1400" b="0" i="0" dirty="0">
                <a:effectLst/>
              </a:rPr>
              <a:t>, which is a reasonable cost of capital for a large conglomerate. This indicates that Reliance needs to generate a return of at least </a:t>
            </a:r>
            <a:r>
              <a:rPr lang="en-US" sz="1400" b="1" i="0" dirty="0">
                <a:effectLst/>
              </a:rPr>
              <a:t>14.21 </a:t>
            </a:r>
            <a:r>
              <a:rPr lang="en-US" sz="1400" b="0" i="0" dirty="0">
                <a:effectLst/>
              </a:rPr>
              <a:t>% on its investments to satisfy its investors.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b="0" i="0" dirty="0">
              <a:effectLst/>
            </a:endParaRP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</a:rPr>
              <a:t>Implications:</a:t>
            </a:r>
            <a:r>
              <a:rPr lang="en-US" sz="1400" b="0" i="0" dirty="0">
                <a:effectLst/>
              </a:rPr>
              <a:t> A lower WACC is generally favorable as it reduces the hurdle rate for investment projects. Reliance’s WACC of </a:t>
            </a:r>
            <a:r>
              <a:rPr lang="en-US" sz="1400" b="1" i="0" dirty="0">
                <a:effectLst/>
              </a:rPr>
              <a:t>14.21 </a:t>
            </a:r>
            <a:r>
              <a:rPr lang="en-US" sz="1400" b="0" i="0" dirty="0">
                <a:effectLst/>
              </a:rPr>
              <a:t>% suggests that the company can undertake projects with returns above this rate, which is achievable given its diversified business model and strong market position.</a:t>
            </a:r>
          </a:p>
        </p:txBody>
      </p:sp>
    </p:spTree>
    <p:extLst>
      <p:ext uri="{BB962C8B-B14F-4D97-AF65-F5344CB8AC3E}">
        <p14:creationId xmlns:p14="http://schemas.microsoft.com/office/powerpoint/2010/main" val="3769561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E4823C-2742-4DD7-D436-1540C04FB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web of dots connected">
            <a:extLst>
              <a:ext uri="{FF2B5EF4-FFF2-40B4-BE49-F238E27FC236}">
                <a16:creationId xmlns:a16="http://schemas.microsoft.com/office/drawing/2014/main" id="{A7505B0A-22A8-7B3C-57BE-4790B9BE08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003" r="442" b="1"/>
          <a:stretch/>
        </p:blipFill>
        <p:spPr>
          <a:xfrm>
            <a:off x="20" y="10"/>
            <a:ext cx="757643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AFC23E-275C-BE5D-7EF3-95E7CF423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Weighted Average Cost Of Capital (WACC)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7335E70-A817-BD4D-E73A-559C45DDD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30" y="324059"/>
            <a:ext cx="7137796" cy="6209881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6AE983C-BCDB-C785-C80B-6A827CF10847}"/>
              </a:ext>
            </a:extLst>
          </p:cNvPr>
          <p:cNvSpPr txBox="1"/>
          <p:nvPr/>
        </p:nvSpPr>
        <p:spPr>
          <a:xfrm>
            <a:off x="8153400" y="2543364"/>
            <a:ext cx="3434180" cy="359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b="1" i="0">
                <a:effectLst/>
              </a:rPr>
              <a:t>Comparison with Peers:</a:t>
            </a:r>
            <a:endParaRPr lang="en-US" sz="1400" b="0" i="0">
              <a:effectLst/>
            </a:endParaRPr>
          </a:p>
          <a:p>
            <a:pPr marL="285750" indent="-2286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i="0">
                <a:effectLst/>
              </a:rPr>
              <a:t>IOCL:</a:t>
            </a:r>
            <a:r>
              <a:rPr lang="en-US" sz="1400" b="0" i="0">
                <a:effectLst/>
              </a:rPr>
              <a:t> Beta = 1.42 (higher volatility than Reliance).</a:t>
            </a:r>
          </a:p>
          <a:p>
            <a:pPr marL="285750" indent="-2286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i="0">
                <a:effectLst/>
              </a:rPr>
              <a:t>BPCL:</a:t>
            </a:r>
            <a:r>
              <a:rPr lang="en-US" sz="1400" b="0" i="0">
                <a:effectLst/>
              </a:rPr>
              <a:t> Beta = 1.14 (similar to Reliance).</a:t>
            </a:r>
          </a:p>
          <a:p>
            <a:pPr marL="285750" indent="-2286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i="0">
                <a:effectLst/>
              </a:rPr>
              <a:t>HPCL:</a:t>
            </a:r>
            <a:r>
              <a:rPr lang="en-US" sz="1400" b="0" i="0">
                <a:effectLst/>
              </a:rPr>
              <a:t> Beta = 1.39 (higher volatility than Reliance).</a:t>
            </a:r>
          </a:p>
          <a:p>
            <a:pPr marL="285750" indent="-2286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i="0">
                <a:effectLst/>
              </a:rPr>
              <a:t>MRPL:</a:t>
            </a:r>
            <a:r>
              <a:rPr lang="en-US" sz="1400" b="0" i="0">
                <a:effectLst/>
              </a:rPr>
              <a:t> Beta = 1.52 (highest volatility among peers).</a:t>
            </a:r>
          </a:p>
          <a:p>
            <a:pPr marL="285750" indent="-22860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i="0">
                <a:effectLst/>
              </a:rPr>
              <a:t>Implications:</a:t>
            </a:r>
            <a:r>
              <a:rPr lang="en-US" sz="1400" b="0" i="0">
                <a:effectLst/>
              </a:rPr>
              <a:t> Reliance’s beta is lower than most of its peers, indicating that it is less sensitive to market fluctuations. This makes Reliance a relatively safer investment compared to its peers, especially MRPL and HPCL.</a:t>
            </a:r>
          </a:p>
        </p:txBody>
      </p:sp>
    </p:spTree>
    <p:extLst>
      <p:ext uri="{BB962C8B-B14F-4D97-AF65-F5344CB8AC3E}">
        <p14:creationId xmlns:p14="http://schemas.microsoft.com/office/powerpoint/2010/main" val="880601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851CA6-672B-FA75-7C11-E574A4A7B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A web of dots connected">
            <a:extLst>
              <a:ext uri="{FF2B5EF4-FFF2-40B4-BE49-F238E27FC236}">
                <a16:creationId xmlns:a16="http://schemas.microsoft.com/office/drawing/2014/main" id="{F3360570-3408-0874-2456-B500F9FE86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4000"/>
          </a:blip>
          <a:srcRect l="20003" r="442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pic>
        <p:nvPicPr>
          <p:cNvPr id="5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B50BF22-206A-8EF8-89C1-E6904B659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61" y="2819480"/>
            <a:ext cx="11491737" cy="33038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C1D421-8990-B022-EE24-6E9CF44A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/>
              <a:t>Forecasting</a:t>
            </a:r>
            <a:endParaRPr lang="en-IN" sz="4800"/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E13BB-5489-E6CE-5B8B-FF581B085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US" sz="2200" b="1"/>
              <a:t>Projected Financials:  </a:t>
            </a:r>
          </a:p>
          <a:p>
            <a:pPr lvl="1"/>
            <a:r>
              <a:rPr lang="en-US" sz="2200"/>
              <a:t>EBIT and tax rate adjustments  </a:t>
            </a:r>
          </a:p>
          <a:p>
            <a:pPr lvl="1"/>
            <a:r>
              <a:rPr lang="en-US" sz="2200"/>
              <a:t>Future revenue and expense trends  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611857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5AEBB3-3DAD-A15E-B889-8E19AD6CA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web of dots connected">
            <a:extLst>
              <a:ext uri="{FF2B5EF4-FFF2-40B4-BE49-F238E27FC236}">
                <a16:creationId xmlns:a16="http://schemas.microsoft.com/office/drawing/2014/main" id="{177DAB1F-1498-9FC4-CD91-8CAF7C96972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3000"/>
          </a:blip>
          <a:srcRect l="20003" r="442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graphicFrame>
        <p:nvGraphicFramePr>
          <p:cNvPr id="14" name="Content Placeholder 8">
            <a:extLst>
              <a:ext uri="{FF2B5EF4-FFF2-40B4-BE49-F238E27FC236}">
                <a16:creationId xmlns:a16="http://schemas.microsoft.com/office/drawing/2014/main" id="{6FD3BEDA-7AD4-C1E7-F0B1-6F5F25A574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4296091"/>
              </p:ext>
            </p:extLst>
          </p:nvPr>
        </p:nvGraphicFramePr>
        <p:xfrm>
          <a:off x="400260" y="2395647"/>
          <a:ext cx="3723402" cy="3591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114AEA6-EF42-B2BD-CBDA-18119222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260" y="993177"/>
            <a:ext cx="4352611" cy="1402470"/>
          </a:xfrm>
        </p:spPr>
        <p:txBody>
          <a:bodyPr anchor="t">
            <a:normAutofit fontScale="90000"/>
          </a:bodyPr>
          <a:lstStyle/>
          <a:p>
            <a:r>
              <a:rPr lang="en-US" sz="3200" dirty="0"/>
              <a:t>Free Cash Flow to Firm(FCFF) &amp; Final Share Price</a:t>
            </a:r>
            <a:endParaRPr lang="en-IN" sz="32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DE493A7-7C58-F62A-FF3A-56021E43CA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410" y="397778"/>
            <a:ext cx="7706590" cy="606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89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4A4DB6-8B4D-48C2-CF94-9CAFDB8A7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web of dots connected">
            <a:extLst>
              <a:ext uri="{FF2B5EF4-FFF2-40B4-BE49-F238E27FC236}">
                <a16:creationId xmlns:a16="http://schemas.microsoft.com/office/drawing/2014/main" id="{6A8B94FC-A50C-19C3-EEB0-5B52FBF5F7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3000"/>
          </a:blip>
          <a:srcRect l="20003" r="442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C4EC93-C768-CB44-48E2-DBDA3F68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95" y="1088023"/>
            <a:ext cx="2503874" cy="1401183"/>
          </a:xfrm>
        </p:spPr>
        <p:txBody>
          <a:bodyPr anchor="t">
            <a:normAutofit/>
          </a:bodyPr>
          <a:lstStyle/>
          <a:p>
            <a:r>
              <a:rPr lang="en-IN" sz="3200" dirty="0"/>
              <a:t>Intrinsic Growth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A screenshot of a spreadsheet&#10;&#10;AI-generated content may be incorrect.">
            <a:extLst>
              <a:ext uri="{FF2B5EF4-FFF2-40B4-BE49-F238E27FC236}">
                <a16:creationId xmlns:a16="http://schemas.microsoft.com/office/drawing/2014/main" id="{6B543FED-F197-D0FF-B1F9-C3D078844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440" y="1"/>
            <a:ext cx="87755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25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4DEDF2-C44A-BE04-4B1D-188DBFC8A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CE40DC-5723-449B-A365-A61D8C262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Picture 6" descr="A web of dots connected">
            <a:extLst>
              <a:ext uri="{FF2B5EF4-FFF2-40B4-BE49-F238E27FC236}">
                <a16:creationId xmlns:a16="http://schemas.microsoft.com/office/drawing/2014/main" id="{FC1C1945-CF6E-EE8B-670E-58D65960C9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013" r="452" b="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854DBCA-D3C3-4C19-9B2E-DFA0BE647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1383CB6-8BE5-4911-970B-A4151A07E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16525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42D14D1-56B7-40CD-8694-A9A48170C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17801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50A315C-978A-4A52-966E-55B2698F2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17801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85545-3E7D-3BD6-9B2C-5AA4DB9C9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32" y="893763"/>
            <a:ext cx="7340048" cy="1324651"/>
          </a:xfrm>
        </p:spPr>
        <p:txBody>
          <a:bodyPr anchor="b">
            <a:normAutofit/>
          </a:bodyPr>
          <a:lstStyle/>
          <a:p>
            <a:r>
              <a:rPr lang="en-IN" sz="3600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B235C-0F31-6D89-4C89-4E3D3BD6B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932" y="2329732"/>
            <a:ext cx="7340048" cy="329979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</a:rPr>
              <a:t>Reliance Industries is a financially strong company with a diversified business model, strong revenue growth, and improving profitability margins. Its WACC of </a:t>
            </a:r>
            <a:r>
              <a:rPr lang="en-US" sz="1800" b="1" i="0" dirty="0">
                <a:effectLst/>
              </a:rPr>
              <a:t>14.21</a:t>
            </a:r>
            <a:r>
              <a:rPr lang="en-US" sz="1800" b="0" i="0" dirty="0">
                <a:effectLst/>
              </a:rPr>
              <a:t>% and moderate beta of </a:t>
            </a:r>
            <a:r>
              <a:rPr lang="en-US" sz="1800" b="1" i="0" dirty="0">
                <a:effectLst/>
              </a:rPr>
              <a:t>1.153</a:t>
            </a:r>
            <a:r>
              <a:rPr lang="en-US" sz="1800" b="0" i="0" dirty="0">
                <a:effectLst/>
              </a:rPr>
              <a:t> indicate a manageable cost of capital and market risk. Compared to its peers, Reliance is a safer and more attractive investment option.</a:t>
            </a:r>
          </a:p>
          <a:p>
            <a:pPr marL="0" indent="0">
              <a:buNone/>
            </a:pPr>
            <a:endParaRPr lang="en-US" sz="1700" b="0" i="0" dirty="0">
              <a:effectLst/>
            </a:endParaRP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</a:rPr>
              <a:t>Recommendation:</a:t>
            </a:r>
            <a:r>
              <a:rPr lang="en-US" sz="1800" b="0" i="0" dirty="0">
                <a:effectLst/>
              </a:rPr>
              <a:t> Investors should consider Reliance Industries as a </a:t>
            </a:r>
            <a:r>
              <a:rPr lang="en-US" sz="1800" b="1" i="0" dirty="0">
                <a:effectLst/>
              </a:rPr>
              <a:t>core holding</a:t>
            </a:r>
            <a:r>
              <a:rPr lang="en-US" sz="1800" b="0" i="0" dirty="0">
                <a:effectLst/>
              </a:rPr>
              <a:t> in their portfolio, especially for long-term growth. For peers like IOCL and BPCL, a </a:t>
            </a:r>
            <a:r>
              <a:rPr lang="en-US" sz="1800" b="1" i="0" dirty="0">
                <a:effectLst/>
              </a:rPr>
              <a:t>moderate allocation</a:t>
            </a:r>
            <a:r>
              <a:rPr lang="en-US" sz="1800" b="0" i="0" dirty="0">
                <a:effectLst/>
              </a:rPr>
              <a:t> is recommended, while HPCL and MRPL are suitable for </a:t>
            </a:r>
            <a:r>
              <a:rPr lang="en-US" sz="1800" b="1" i="0" dirty="0">
                <a:effectLst/>
              </a:rPr>
              <a:t>risk-tolerant investors</a:t>
            </a:r>
            <a:r>
              <a:rPr lang="en-US" sz="1800" b="0" i="0" dirty="0">
                <a:effectLst/>
              </a:rPr>
              <a:t>.</a:t>
            </a:r>
          </a:p>
          <a:p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1143296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A34A29-52A1-A184-A9F0-ED3BA4785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eb of dots connected">
            <a:extLst>
              <a:ext uri="{FF2B5EF4-FFF2-40B4-BE49-F238E27FC236}">
                <a16:creationId xmlns:a16="http://schemas.microsoft.com/office/drawing/2014/main" id="{6A087221-FB78-2A53-8E18-59F349D550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003" r="442" b="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4916930-E76E-4100-9DCF-4981566A3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57375" y="1885950"/>
            <a:ext cx="8505825" cy="3152775"/>
          </a:xfrm>
          <a:prstGeom prst="rect">
            <a:avLst/>
          </a:prstGeom>
          <a:solidFill>
            <a:schemeClr val="bg1">
              <a:alpha val="75000"/>
            </a:schemeClr>
          </a:solidFill>
          <a:ln w="635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619A0-41E2-00A9-1248-D548B7EDF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475" y="2247900"/>
            <a:ext cx="7581900" cy="2514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Thank</a:t>
            </a:r>
            <a:b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62317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CE40DC-5723-449B-A365-A61D8C262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E7B84257-B7A9-C27A-7424-3A9ECF67C9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013" r="452" b="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854DBCA-D3C3-4C19-9B2E-DFA0BE647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1383CB6-8BE5-4911-970B-A4151A07E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16525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42D14D1-56B7-40CD-8694-A9A48170C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17801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50A315C-978A-4A52-966E-55B2698F2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17801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BA7E6-D7AF-3F85-1263-0AD37C9D9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32" y="893763"/>
            <a:ext cx="7340048" cy="1324651"/>
          </a:xfrm>
        </p:spPr>
        <p:txBody>
          <a:bodyPr anchor="b">
            <a:normAutofit/>
          </a:bodyPr>
          <a:lstStyle/>
          <a:p>
            <a:r>
              <a:rPr lang="en-IN" sz="3600"/>
              <a:t>Objective</a:t>
            </a: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A8963FE0-42BA-54D0-B5A7-4FB1CEC136C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45932" y="2329732"/>
          <a:ext cx="7340048" cy="3299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0908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0CE40DC-5723-449B-A365-A61D8C262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1CF9B382-B05F-7202-38C2-D7B02C3317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013" r="452" b="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854DBCA-D3C3-4C19-9B2E-DFA0BE647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7853" y="0"/>
            <a:ext cx="10256294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1383CB6-8BE5-4911-970B-A4151A07E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16525" y="0"/>
            <a:ext cx="9958950" cy="6858000"/>
          </a:xfrm>
          <a:custGeom>
            <a:avLst/>
            <a:gdLst>
              <a:gd name="connsiteX0" fmla="*/ 7551973 w 9174595"/>
              <a:gd name="connsiteY0" fmla="*/ 0 h 6858000"/>
              <a:gd name="connsiteX1" fmla="*/ 5634635 w 9174595"/>
              <a:gd name="connsiteY1" fmla="*/ 0 h 6858000"/>
              <a:gd name="connsiteX2" fmla="*/ 5550590 w 9174595"/>
              <a:gd name="connsiteY2" fmla="*/ 0 h 6858000"/>
              <a:gd name="connsiteX3" fmla="*/ 5480986 w 9174595"/>
              <a:gd name="connsiteY3" fmla="*/ 0 h 6858000"/>
              <a:gd name="connsiteX4" fmla="*/ 4886240 w 9174595"/>
              <a:gd name="connsiteY4" fmla="*/ 0 h 6858000"/>
              <a:gd name="connsiteX5" fmla="*/ 4816638 w 9174595"/>
              <a:gd name="connsiteY5" fmla="*/ 0 h 6858000"/>
              <a:gd name="connsiteX6" fmla="*/ 4357958 w 9174595"/>
              <a:gd name="connsiteY6" fmla="*/ 0 h 6858000"/>
              <a:gd name="connsiteX7" fmla="*/ 4288354 w 9174595"/>
              <a:gd name="connsiteY7" fmla="*/ 0 h 6858000"/>
              <a:gd name="connsiteX8" fmla="*/ 3693608 w 9174595"/>
              <a:gd name="connsiteY8" fmla="*/ 0 h 6858000"/>
              <a:gd name="connsiteX9" fmla="*/ 3624006 w 9174595"/>
              <a:gd name="connsiteY9" fmla="*/ 0 h 6858000"/>
              <a:gd name="connsiteX10" fmla="*/ 3276448 w 9174595"/>
              <a:gd name="connsiteY10" fmla="*/ 0 h 6858000"/>
              <a:gd name="connsiteX11" fmla="*/ 1622622 w 9174595"/>
              <a:gd name="connsiteY11" fmla="*/ 0 h 6858000"/>
              <a:gd name="connsiteX12" fmla="*/ 1600504 w 9174595"/>
              <a:gd name="connsiteY12" fmla="*/ 14997 h 6858000"/>
              <a:gd name="connsiteX13" fmla="*/ 0 w 9174595"/>
              <a:gd name="connsiteY13" fmla="*/ 3621656 h 6858000"/>
              <a:gd name="connsiteX14" fmla="*/ 1873886 w 9174595"/>
              <a:gd name="connsiteY14" fmla="*/ 6374814 h 6858000"/>
              <a:gd name="connsiteX15" fmla="*/ 2390406 w 9174595"/>
              <a:gd name="connsiteY15" fmla="*/ 6780599 h 6858000"/>
              <a:gd name="connsiteX16" fmla="*/ 2502136 w 9174595"/>
              <a:gd name="connsiteY16" fmla="*/ 6858000 h 6858000"/>
              <a:gd name="connsiteX17" fmla="*/ 3276448 w 9174595"/>
              <a:gd name="connsiteY17" fmla="*/ 6858000 h 6858000"/>
              <a:gd name="connsiteX18" fmla="*/ 3624006 w 9174595"/>
              <a:gd name="connsiteY18" fmla="*/ 6858000 h 6858000"/>
              <a:gd name="connsiteX19" fmla="*/ 3693608 w 9174595"/>
              <a:gd name="connsiteY19" fmla="*/ 6858000 h 6858000"/>
              <a:gd name="connsiteX20" fmla="*/ 4288354 w 9174595"/>
              <a:gd name="connsiteY20" fmla="*/ 6858000 h 6858000"/>
              <a:gd name="connsiteX21" fmla="*/ 4357958 w 9174595"/>
              <a:gd name="connsiteY21" fmla="*/ 6858000 h 6858000"/>
              <a:gd name="connsiteX22" fmla="*/ 4816638 w 9174595"/>
              <a:gd name="connsiteY22" fmla="*/ 6858000 h 6858000"/>
              <a:gd name="connsiteX23" fmla="*/ 4886240 w 9174595"/>
              <a:gd name="connsiteY23" fmla="*/ 6858000 h 6858000"/>
              <a:gd name="connsiteX24" fmla="*/ 5480986 w 9174595"/>
              <a:gd name="connsiteY24" fmla="*/ 6858000 h 6858000"/>
              <a:gd name="connsiteX25" fmla="*/ 5550590 w 9174595"/>
              <a:gd name="connsiteY25" fmla="*/ 6858000 h 6858000"/>
              <a:gd name="connsiteX26" fmla="*/ 5634635 w 9174595"/>
              <a:gd name="connsiteY26" fmla="*/ 6858000 h 6858000"/>
              <a:gd name="connsiteX27" fmla="*/ 6672460 w 9174595"/>
              <a:gd name="connsiteY27" fmla="*/ 6858000 h 6858000"/>
              <a:gd name="connsiteX28" fmla="*/ 6784188 w 9174595"/>
              <a:gd name="connsiteY28" fmla="*/ 6780599 h 6858000"/>
              <a:gd name="connsiteX29" fmla="*/ 7300708 w 9174595"/>
              <a:gd name="connsiteY29" fmla="*/ 6374814 h 6858000"/>
              <a:gd name="connsiteX30" fmla="*/ 9174595 w 9174595"/>
              <a:gd name="connsiteY30" fmla="*/ 3621656 h 6858000"/>
              <a:gd name="connsiteX31" fmla="*/ 7574092 w 9174595"/>
              <a:gd name="connsiteY3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174595" h="6858000">
                <a:moveTo>
                  <a:pt x="7551973" y="0"/>
                </a:moveTo>
                <a:lnTo>
                  <a:pt x="5634635" y="0"/>
                </a:lnTo>
                <a:lnTo>
                  <a:pt x="5550590" y="0"/>
                </a:lnTo>
                <a:lnTo>
                  <a:pt x="5480986" y="0"/>
                </a:lnTo>
                <a:lnTo>
                  <a:pt x="4886240" y="0"/>
                </a:lnTo>
                <a:lnTo>
                  <a:pt x="4816638" y="0"/>
                </a:lnTo>
                <a:lnTo>
                  <a:pt x="4357958" y="0"/>
                </a:lnTo>
                <a:lnTo>
                  <a:pt x="4288354" y="0"/>
                </a:lnTo>
                <a:lnTo>
                  <a:pt x="3693608" y="0"/>
                </a:lnTo>
                <a:lnTo>
                  <a:pt x="3624006" y="0"/>
                </a:lnTo>
                <a:lnTo>
                  <a:pt x="3276448" y="0"/>
                </a:lnTo>
                <a:lnTo>
                  <a:pt x="1622622" y="0"/>
                </a:lnTo>
                <a:lnTo>
                  <a:pt x="1600504" y="14997"/>
                </a:lnTo>
                <a:cubicBezTo>
                  <a:pt x="573594" y="754641"/>
                  <a:pt x="0" y="2093192"/>
                  <a:pt x="0" y="3621656"/>
                </a:cubicBezTo>
                <a:cubicBezTo>
                  <a:pt x="0" y="4969131"/>
                  <a:pt x="928496" y="5602839"/>
                  <a:pt x="1873886" y="6374814"/>
                </a:cubicBezTo>
                <a:cubicBezTo>
                  <a:pt x="2046046" y="6515397"/>
                  <a:pt x="2216632" y="6653108"/>
                  <a:pt x="2390406" y="6780599"/>
                </a:cubicBezTo>
                <a:lnTo>
                  <a:pt x="2502136" y="6858000"/>
                </a:lnTo>
                <a:lnTo>
                  <a:pt x="3276448" y="6858000"/>
                </a:lnTo>
                <a:lnTo>
                  <a:pt x="3624006" y="6858000"/>
                </a:lnTo>
                <a:lnTo>
                  <a:pt x="3693608" y="6858000"/>
                </a:lnTo>
                <a:lnTo>
                  <a:pt x="4288354" y="6858000"/>
                </a:lnTo>
                <a:lnTo>
                  <a:pt x="4357958" y="6858000"/>
                </a:lnTo>
                <a:lnTo>
                  <a:pt x="4816638" y="6858000"/>
                </a:lnTo>
                <a:lnTo>
                  <a:pt x="4886240" y="6858000"/>
                </a:lnTo>
                <a:lnTo>
                  <a:pt x="5480986" y="6858000"/>
                </a:lnTo>
                <a:lnTo>
                  <a:pt x="5550590" y="6858000"/>
                </a:lnTo>
                <a:lnTo>
                  <a:pt x="5634635" y="6858000"/>
                </a:lnTo>
                <a:lnTo>
                  <a:pt x="6672460" y="6858000"/>
                </a:lnTo>
                <a:lnTo>
                  <a:pt x="6784188" y="6780599"/>
                </a:lnTo>
                <a:cubicBezTo>
                  <a:pt x="6957963" y="6653108"/>
                  <a:pt x="7128548" y="6515397"/>
                  <a:pt x="7300708" y="6374814"/>
                </a:cubicBezTo>
                <a:cubicBezTo>
                  <a:pt x="8246100" y="5602839"/>
                  <a:pt x="9174595" y="4969131"/>
                  <a:pt x="9174595" y="3621656"/>
                </a:cubicBezTo>
                <a:cubicBezTo>
                  <a:pt x="9174595" y="2093192"/>
                  <a:pt x="8601001" y="754641"/>
                  <a:pt x="7574092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842D14D1-56B7-40CD-8694-A9A48170C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8673" y="-17801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50A315C-978A-4A52-966E-55B2698F2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75235" y="-17801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393E31-BC02-21E3-A479-E5C86D19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5932" y="893763"/>
            <a:ext cx="7340048" cy="1324651"/>
          </a:xfrm>
        </p:spPr>
        <p:txBody>
          <a:bodyPr anchor="b">
            <a:normAutofit/>
          </a:bodyPr>
          <a:lstStyle/>
          <a:p>
            <a:r>
              <a:rPr lang="en-IN" sz="3600"/>
              <a:t>Table of Content</a:t>
            </a:r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D9F77C7D-EEA6-664E-0727-696618D430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7612975"/>
              </p:ext>
            </p:extLst>
          </p:nvPr>
        </p:nvGraphicFramePr>
        <p:xfrm>
          <a:off x="2245932" y="2329732"/>
          <a:ext cx="7340048" cy="3299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916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FE1EC756-41E9-4FD6-AD48-EF46A2813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66F6371-9EA5-9354-29DC-1D07B921F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web of dots connected">
            <a:extLst>
              <a:ext uri="{FF2B5EF4-FFF2-40B4-BE49-F238E27FC236}">
                <a16:creationId xmlns:a16="http://schemas.microsoft.com/office/drawing/2014/main" id="{4BA0B621-E4E1-04FC-D073-2EA309ECE15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9000"/>
          </a:blip>
          <a:srcRect l="20013" r="452" b="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85AEB2-9883-06A6-204E-5190886C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1109932"/>
          </a:xfrm>
        </p:spPr>
        <p:txBody>
          <a:bodyPr>
            <a:normAutofit/>
          </a:bodyPr>
          <a:lstStyle/>
          <a:p>
            <a:r>
              <a:rPr lang="en-IN" sz="4000" dirty="0"/>
              <a:t>Data Sheet</a:t>
            </a:r>
          </a:p>
        </p:txBody>
      </p:sp>
      <p:pic>
        <p:nvPicPr>
          <p:cNvPr id="9" name="Content Placeholder 8" descr="A screenshot of a computer">
            <a:extLst>
              <a:ext uri="{FF2B5EF4-FFF2-40B4-BE49-F238E27FC236}">
                <a16:creationId xmlns:a16="http://schemas.microsoft.com/office/drawing/2014/main" id="{E67736F7-8853-5B37-3100-06F7474C4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990" y="1245996"/>
            <a:ext cx="9216020" cy="561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46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EBD751-DADB-3062-A747-ED5544228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865D22DF-EA11-09AA-6CA5-280A794D1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11E0A75-C41F-F001-B4A4-C3AF8FF3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web of dots connected">
            <a:extLst>
              <a:ext uri="{FF2B5EF4-FFF2-40B4-BE49-F238E27FC236}">
                <a16:creationId xmlns:a16="http://schemas.microsoft.com/office/drawing/2014/main" id="{FFDF4D6A-91E8-A623-2DD0-E52A376901E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9000"/>
          </a:blip>
          <a:srcRect l="20013" r="452" b="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C7B582-10C2-3E62-DCB4-1DC196E08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1109932"/>
          </a:xfrm>
        </p:spPr>
        <p:txBody>
          <a:bodyPr>
            <a:normAutofit/>
          </a:bodyPr>
          <a:lstStyle/>
          <a:p>
            <a:r>
              <a:rPr lang="en-IN" sz="4000" dirty="0"/>
              <a:t>Data Sheet</a:t>
            </a:r>
          </a:p>
        </p:txBody>
      </p:sp>
      <p:pic>
        <p:nvPicPr>
          <p:cNvPr id="3" name="Content Placeholder 5" descr="A blue and white calendar with blue and white text&#10;&#10;AI-generated content may be incorrect.">
            <a:extLst>
              <a:ext uri="{FF2B5EF4-FFF2-40B4-BE49-F238E27FC236}">
                <a16:creationId xmlns:a16="http://schemas.microsoft.com/office/drawing/2014/main" id="{09506EC6-0C05-7F49-2ED5-3BD50A4FB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62" y="1116108"/>
            <a:ext cx="10312349" cy="5434445"/>
          </a:xfrm>
        </p:spPr>
      </p:pic>
    </p:spTree>
    <p:extLst>
      <p:ext uri="{BB962C8B-B14F-4D97-AF65-F5344CB8AC3E}">
        <p14:creationId xmlns:p14="http://schemas.microsoft.com/office/powerpoint/2010/main" val="563421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12266A-37A1-A4A9-FBE0-69215D993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A web of dots connected">
            <a:extLst>
              <a:ext uri="{FF2B5EF4-FFF2-40B4-BE49-F238E27FC236}">
                <a16:creationId xmlns:a16="http://schemas.microsoft.com/office/drawing/2014/main" id="{9EC28206-3803-B1B5-FABD-D7555290F9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9000"/>
          </a:blip>
          <a:srcRect l="20013" r="452" b="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CD8882-ADC5-6E5F-C3BE-523D107A1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IN" sz="2800" dirty="0"/>
              <a:t>Historical Financial Statements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D6ACC-870D-6700-8579-A9F37896E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b="1"/>
              <a:t>Sales Growth</a:t>
            </a:r>
            <a:r>
              <a:rPr lang="en-US" sz="1700"/>
              <a:t>: Presented annual revenue growth trends.  </a:t>
            </a:r>
          </a:p>
          <a:p>
            <a:r>
              <a:rPr lang="en-US" sz="1700" b="1"/>
              <a:t>EBITDA Trends</a:t>
            </a:r>
            <a:r>
              <a:rPr lang="en-US" sz="1700"/>
              <a:t>: Evaluated earnings before interest, tax, depreciation, and amortization.  </a:t>
            </a:r>
          </a:p>
          <a:p>
            <a:r>
              <a:rPr lang="en-US" sz="1700" b="1"/>
              <a:t>Profitability</a:t>
            </a:r>
            <a:r>
              <a:rPr lang="en-US" sz="1700"/>
              <a:t>: Analyzed net income growth over the years. </a:t>
            </a:r>
            <a:endParaRPr lang="en-IN" sz="17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E94423-CB81-5D71-17D7-BD47963322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936" y="357380"/>
            <a:ext cx="7604635" cy="614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7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41CB6-2460-8F06-C46B-290DC4AFF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web of dots connected">
            <a:extLst>
              <a:ext uri="{FF2B5EF4-FFF2-40B4-BE49-F238E27FC236}">
                <a16:creationId xmlns:a16="http://schemas.microsoft.com/office/drawing/2014/main" id="{8CEDCCA5-DF68-47D4-1F89-D4171B7E94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9000"/>
          </a:blip>
          <a:srcRect l="20013" r="452" b="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D50901-3561-FFA6-DECB-8F8BDF17B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024" y="1093076"/>
            <a:ext cx="3407980" cy="1755099"/>
          </a:xfrm>
        </p:spPr>
        <p:txBody>
          <a:bodyPr>
            <a:normAutofit/>
          </a:bodyPr>
          <a:lstStyle/>
          <a:p>
            <a:r>
              <a:rPr lang="en-IN" sz="2800" dirty="0"/>
              <a:t>Historical Financial Statements</a:t>
            </a:r>
          </a:p>
        </p:txBody>
      </p: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AA36985-96AB-EA9E-762D-073AF70EA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199" y="160283"/>
            <a:ext cx="8273305" cy="6537434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1905710-7564-0294-F728-B292240407C3}"/>
              </a:ext>
            </a:extLst>
          </p:cNvPr>
          <p:cNvSpPr/>
          <p:nvPr/>
        </p:nvSpPr>
        <p:spPr>
          <a:xfrm>
            <a:off x="365024" y="1093076"/>
            <a:ext cx="1587062" cy="147145"/>
          </a:xfrm>
          <a:prstGeom prst="rect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636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A06677-3E4F-BBBE-3EEE-FD6F5ED55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FCDCB480-6239-3C5A-1AAA-B9FD1E530A3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web of dots connected">
            <a:extLst>
              <a:ext uri="{FF2B5EF4-FFF2-40B4-BE49-F238E27FC236}">
                <a16:creationId xmlns:a16="http://schemas.microsoft.com/office/drawing/2014/main" id="{3234C4F7-1D3B-E620-7484-03E5276B73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013" r="452" b="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BE1B5A-BD76-70D9-C899-E30D73ED4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Ratio Analysis</a:t>
            </a:r>
          </a:p>
        </p:txBody>
      </p:sp>
      <p:graphicFrame>
        <p:nvGraphicFramePr>
          <p:cNvPr id="36" name="Content Placeholder 3">
            <a:extLst>
              <a:ext uri="{FF2B5EF4-FFF2-40B4-BE49-F238E27FC236}">
                <a16:creationId xmlns:a16="http://schemas.microsoft.com/office/drawing/2014/main" id="{81FB397D-357E-5502-E8CD-94298659BE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42953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76819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BF053-C561-2C1A-A569-2E8A640CC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web of dots connected">
            <a:extLst>
              <a:ext uri="{FF2B5EF4-FFF2-40B4-BE49-F238E27FC236}">
                <a16:creationId xmlns:a16="http://schemas.microsoft.com/office/drawing/2014/main" id="{943E3152-B81A-32B4-9568-C0A2F3797F4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9000"/>
          </a:blip>
          <a:srcRect l="20013" r="452" b="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FE3169-6C07-AB86-3206-D67BC2E1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1109932"/>
          </a:xfrm>
        </p:spPr>
        <p:txBody>
          <a:bodyPr>
            <a:normAutofit/>
          </a:bodyPr>
          <a:lstStyle/>
          <a:p>
            <a:r>
              <a:rPr lang="en-IN" sz="4000" dirty="0"/>
              <a:t>Ratio Analysis</a:t>
            </a:r>
          </a:p>
        </p:txBody>
      </p:sp>
      <p:pic>
        <p:nvPicPr>
          <p:cNvPr id="3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1D31678-3E51-FD8E-E358-C9E9B0214B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79" y="1164219"/>
            <a:ext cx="9983042" cy="5565654"/>
          </a:xfrm>
        </p:spPr>
      </p:pic>
    </p:spTree>
    <p:extLst>
      <p:ext uri="{BB962C8B-B14F-4D97-AF65-F5344CB8AC3E}">
        <p14:creationId xmlns:p14="http://schemas.microsoft.com/office/powerpoint/2010/main" val="2317673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</TotalTime>
  <Words>643</Words>
  <Application>Microsoft Office PowerPoint</Application>
  <PresentationFormat>Widescreen</PresentationFormat>
  <Paragraphs>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Meiryo</vt:lpstr>
      <vt:lpstr>Aptos</vt:lpstr>
      <vt:lpstr>Aptos Display</vt:lpstr>
      <vt:lpstr>Arial</vt:lpstr>
      <vt:lpstr>Calibri</vt:lpstr>
      <vt:lpstr>Office Theme</vt:lpstr>
      <vt:lpstr>Financial Modelling &amp; Valuation of Reliance Industries</vt:lpstr>
      <vt:lpstr>Objective</vt:lpstr>
      <vt:lpstr>Table of Content</vt:lpstr>
      <vt:lpstr>Data Sheet</vt:lpstr>
      <vt:lpstr>Data Sheet</vt:lpstr>
      <vt:lpstr>Historical Financial Statements</vt:lpstr>
      <vt:lpstr>Historical Financial Statements</vt:lpstr>
      <vt:lpstr>Ratio Analysis</vt:lpstr>
      <vt:lpstr>Ratio Analysis</vt:lpstr>
      <vt:lpstr>Beta Analysis &amp; Risk Management</vt:lpstr>
      <vt:lpstr>Beta Analysis &amp; Risk Management</vt:lpstr>
      <vt:lpstr>Weighted Average Cost Of Capital (WACC)</vt:lpstr>
      <vt:lpstr>Weighted Average Cost Of Capital (WACC)</vt:lpstr>
      <vt:lpstr>Forecasting</vt:lpstr>
      <vt:lpstr>Free Cash Flow to Firm(FCFF) &amp; Final Share Price</vt:lpstr>
      <vt:lpstr>Intrinsic Growth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Siddhartha Khandelwal</dc:creator>
  <cp:lastModifiedBy>Siddhartha Khandelwal</cp:lastModifiedBy>
  <cp:revision>1</cp:revision>
  <dcterms:created xsi:type="dcterms:W3CDTF">2025-02-26T12:39:10Z</dcterms:created>
  <dcterms:modified xsi:type="dcterms:W3CDTF">2025-02-26T19:15:37Z</dcterms:modified>
</cp:coreProperties>
</file>