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6"/>
  </p:notesMasterIdLst>
  <p:handoutMasterIdLst>
    <p:handoutMasterId r:id="rId27"/>
  </p:handoutMasterIdLst>
  <p:sldIdLst>
    <p:sldId id="298" r:id="rId5"/>
    <p:sldId id="283" r:id="rId6"/>
    <p:sldId id="317" r:id="rId7"/>
    <p:sldId id="318" r:id="rId8"/>
    <p:sldId id="321" r:id="rId9"/>
    <p:sldId id="332" r:id="rId10"/>
    <p:sldId id="294" r:id="rId11"/>
    <p:sldId id="299" r:id="rId12"/>
    <p:sldId id="333" r:id="rId13"/>
    <p:sldId id="303" r:id="rId14"/>
    <p:sldId id="334" r:id="rId15"/>
    <p:sldId id="324" r:id="rId16"/>
    <p:sldId id="326" r:id="rId17"/>
    <p:sldId id="335" r:id="rId18"/>
    <p:sldId id="305" r:id="rId19"/>
    <p:sldId id="336" r:id="rId20"/>
    <p:sldId id="330" r:id="rId21"/>
    <p:sldId id="337" r:id="rId22"/>
    <p:sldId id="338" r:id="rId23"/>
    <p:sldId id="339" r:id="rId24"/>
    <p:sldId id="33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9" autoAdjust="0"/>
    <p:restoredTop sz="94712" autoAdjust="0"/>
  </p:normalViewPr>
  <p:slideViewPr>
    <p:cSldViewPr snapToGrid="0">
      <p:cViewPr varScale="1">
        <p:scale>
          <a:sx n="70" d="100"/>
          <a:sy n="70" d="100"/>
        </p:scale>
        <p:origin x="476"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6/24/2023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5"/>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7FCCBB4E-CC2E-C85B-CC33-1AB51AACE752}"/>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EA5F8523-DCB2-5FC2-6AAD-907ED52C3399}"/>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9" name="Rectangle 8">
            <a:extLst>
              <a:ext uri="{FF2B5EF4-FFF2-40B4-BE49-F238E27FC236}">
                <a16:creationId xmlns:a16="http://schemas.microsoft.com/office/drawing/2014/main" id="{5E49FA24-F4B2-4754-6297-EE367B54F1F4}"/>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 name="Rectangle 9">
            <a:extLst>
              <a:ext uri="{FF2B5EF4-FFF2-40B4-BE49-F238E27FC236}">
                <a16:creationId xmlns:a16="http://schemas.microsoft.com/office/drawing/2014/main" id="{5998939E-C36D-7751-DB2D-B1383288A497}"/>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426116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6/24/2023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03485422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838813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5"/>
            <a:ext cx="7279650" cy="342174"/>
          </a:xfrm>
        </p:spPr>
        <p:txBody>
          <a:bodyPr vert="horz" lIns="91440" tIns="45720" rIns="91440" bIns="45720" rtlCol="0" anchor="t">
            <a:normAutofit/>
          </a:bodyPr>
          <a:lstStyle>
            <a:lvl1pPr marL="0" indent="0">
              <a:buNone/>
              <a:defRPr lang="en-US" sz="1401" b="0" i="0" kern="1200" cap="small" dirty="0">
                <a:solidFill>
                  <a:schemeClr val="bg2">
                    <a:lumMod val="40000"/>
                    <a:lumOff val="60000"/>
                  </a:schemeClr>
                </a:solidFill>
                <a:latin typeface="+mj-lt"/>
                <a:ea typeface="+mj-ea"/>
                <a:cs typeface="+mj-cs"/>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2" name="TextBox 11"/>
          <p:cNvSpPr txBox="1"/>
          <p:nvPr/>
        </p:nvSpPr>
        <p:spPr>
          <a:xfrm>
            <a:off x="898295" y="971253"/>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
        <p:nvSpPr>
          <p:cNvPr id="15" name="TextBox 14"/>
          <p:cNvSpPr txBox="1"/>
          <p:nvPr/>
        </p:nvSpPr>
        <p:spPr>
          <a:xfrm>
            <a:off x="9330491" y="2613787"/>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Tree>
    <p:extLst>
      <p:ext uri="{BB962C8B-B14F-4D97-AF65-F5344CB8AC3E}">
        <p14:creationId xmlns:p14="http://schemas.microsoft.com/office/powerpoint/2010/main" val="9496822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7" y="3124202"/>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995301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1"/>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6" y="2667001"/>
            <a:ext cx="2927349"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2"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8" y="2667001"/>
            <a:ext cx="2946795"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1"/>
            <a:ext cx="2932114"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7" name="Straight Connector 16"/>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747682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1"/>
            </a:lvl1pPr>
          </a:lstStyle>
          <a:p>
            <a:r>
              <a:rPr lang="en-US"/>
              <a:t>Click to edit Master title style</a:t>
            </a:r>
            <a:endParaRPr lang="en-US" dirty="0"/>
          </a:p>
        </p:txBody>
      </p:sp>
      <p:sp>
        <p:nvSpPr>
          <p:cNvPr id="3" name="Text Placeholder 2"/>
          <p:cNvSpPr>
            <a:spLocks noGrp="1"/>
          </p:cNvSpPr>
          <p:nvPr>
            <p:ph type="body" idx="1"/>
          </p:nvPr>
        </p:nvSpPr>
        <p:spPr>
          <a:xfrm>
            <a:off x="652466" y="4250949"/>
            <a:ext cx="2940050"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6" y="2209801"/>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6" y="4827216"/>
            <a:ext cx="2940050"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8" y="4250949"/>
            <a:ext cx="293052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1"/>
            <a:ext cx="293052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6" y="4827214"/>
            <a:ext cx="2934405"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1"/>
            <a:ext cx="293211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8" y="4827212"/>
            <a:ext cx="2935996"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9" name="Straight Connector 18"/>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38375455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54519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4" y="430217"/>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5" y="887414"/>
            <a:ext cx="7423148"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5959175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1" y="5"/>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3" y="2811058"/>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2" y="4061044"/>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4" lvl="0" indent="-266704"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29487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4"/>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2" y="3802899"/>
            <a:ext cx="4648201"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2" y="4787900"/>
            <a:ext cx="4648201"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9"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121382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89912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6707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90" y="1511250"/>
            <a:ext cx="5472114"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1" y="1511480"/>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1" y="1511476"/>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4"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3"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4"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3"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3" y="2811058"/>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2" y="4061044"/>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4" lvl="0" indent="-266704"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698"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1"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1"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4" lvl="0" indent="-266704"/>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5"/>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2001" y="1007255"/>
            <a:ext cx="5448116"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016231"/>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8" y="1016231"/>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2" y="1224133"/>
            <a:ext cx="5448116" cy="358775"/>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7" y="1224133"/>
            <a:ext cx="5447915" cy="358775"/>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9" y="1955731"/>
            <a:ext cx="5447915"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1" y="1943031"/>
            <a:ext cx="5447915"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6"/>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6/24/2023</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DCD82DD7-7FDF-8984-B7FD-23A615D41491}"/>
              </a:ext>
            </a:extLst>
          </p:cNvPr>
          <p:cNvSpPr/>
          <p:nvPr userDrawn="1"/>
        </p:nvSpPr>
        <p:spPr>
          <a:xfrm>
            <a:off x="1"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8" name="Rectangle 7">
            <a:extLst>
              <a:ext uri="{FF2B5EF4-FFF2-40B4-BE49-F238E27FC236}">
                <a16:creationId xmlns:a16="http://schemas.microsoft.com/office/drawing/2014/main" id="{A2C92577-EFA3-27C7-EDCD-E55ECC0C395D}"/>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9" name="Rectangle 8">
            <a:extLst>
              <a:ext uri="{FF2B5EF4-FFF2-40B4-BE49-F238E27FC236}">
                <a16:creationId xmlns:a16="http://schemas.microsoft.com/office/drawing/2014/main" id="{FD5B89BD-5A08-F2B6-F6DE-B282F1FA4561}"/>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 name="Rectangle 9">
            <a:extLst>
              <a:ext uri="{FF2B5EF4-FFF2-40B4-BE49-F238E27FC236}">
                <a16:creationId xmlns:a16="http://schemas.microsoft.com/office/drawing/2014/main" id="{EF87B877-1A61-7C8F-2572-0D67C54D6A2B}"/>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495544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1"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9" y="432002"/>
            <a:ext cx="6971184" cy="5429050"/>
          </a:xfrm>
        </p:spPr>
        <p:txBody>
          <a:bodyPr/>
          <a:lstStyle>
            <a:lvl1pPr>
              <a:defRPr sz="2000"/>
            </a:lvl1pPr>
            <a:lvl2pPr>
              <a:defRPr sz="1801"/>
            </a:lvl2pPr>
            <a:lvl3pPr>
              <a:defRPr sz="1600"/>
            </a:lvl3pPr>
            <a:lvl4pPr>
              <a:defRPr sz="1401"/>
            </a:lvl4pPr>
            <a:lvl5pPr>
              <a:defRPr sz="1401"/>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1"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1"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1"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9" y="432002"/>
            <a:ext cx="6971184" cy="542905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40" cy="4195763"/>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7" y="2056093"/>
            <a:ext cx="4396341" cy="4200245"/>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6/24/2023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018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40"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6/24/2023</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54B7F71B-3B5E-BB21-D5F4-E9F9EFA01D11}"/>
              </a:ext>
              <a:ext uri="{C183D7F6-B498-43B3-948B-1728B52AA6E4}">
                <adec:decorative xmlns:adec="http://schemas.microsoft.com/office/drawing/2017/decorative" val="1"/>
              </a:ext>
            </a:extLst>
          </p:cNvPr>
          <p:cNvSpPr/>
          <p:nvPr userDrawn="1"/>
        </p:nvSpPr>
        <p:spPr>
          <a:xfrm>
            <a:off x="431802" y="1016231"/>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1" name="Rectangle 10" descr="Accent bar right&#10;">
            <a:extLst>
              <a:ext uri="{FF2B5EF4-FFF2-40B4-BE49-F238E27FC236}">
                <a16:creationId xmlns:a16="http://schemas.microsoft.com/office/drawing/2014/main" id="{3E4AAE2D-EA21-E6D3-A375-8E6ACCB6E594}"/>
              </a:ext>
              <a:ext uri="{C183D7F6-B498-43B3-948B-1728B52AA6E4}">
                <adec:decorative xmlns:adec="http://schemas.microsoft.com/office/drawing/2017/decorative" val="1"/>
              </a:ext>
            </a:extLst>
          </p:cNvPr>
          <p:cNvSpPr/>
          <p:nvPr userDrawn="1"/>
        </p:nvSpPr>
        <p:spPr>
          <a:xfrm>
            <a:off x="6299888" y="1016231"/>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378535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3"/>
          <p:cNvSpPr>
            <a:spLocks noGrp="1"/>
          </p:cNvSpPr>
          <p:nvPr>
            <p:ph type="ftr" sz="quarter" idx="11"/>
          </p:nvPr>
        </p:nvSpPr>
        <p:spPr/>
        <p:txBody>
          <a:bodyPr/>
          <a:lstStyle/>
          <a:p>
            <a:r>
              <a:rPr lang="en-US" noProof="0"/>
              <a:t>Add a footer</a:t>
            </a:r>
            <a:endParaRPr lang="en-US" noProof="0" dirty="0"/>
          </a:p>
        </p:txBody>
      </p:sp>
      <p:sp>
        <p:nvSpPr>
          <p:cNvPr id="6"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5337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2"/>
          <p:cNvSpPr>
            <a:spLocks noGrp="1"/>
          </p:cNvSpPr>
          <p:nvPr>
            <p:ph type="ftr" sz="quarter" idx="11"/>
          </p:nvPr>
        </p:nvSpPr>
        <p:spPr/>
        <p:txBody>
          <a:bodyPr/>
          <a:lstStyle/>
          <a:p>
            <a:r>
              <a:rPr lang="en-US" noProof="0"/>
              <a:t>Add a footer</a:t>
            </a:r>
            <a:endParaRPr lang="en-US" noProof="0" dirty="0"/>
          </a:p>
        </p:txBody>
      </p:sp>
      <p:sp>
        <p:nvSpPr>
          <p:cNvPr id="6"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975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1447801"/>
            <a:ext cx="3401065"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6" cy="4572000"/>
          </a:xfrm>
        </p:spPr>
        <p:txBody>
          <a:bodyPr anchor="ctr">
            <a:normAutofit/>
          </a:bodyPr>
          <a:lstStyle>
            <a:lvl1pPr>
              <a:defRPr sz="2000"/>
            </a:lvl1pPr>
            <a:lvl2pPr>
              <a:defRPr sz="1801"/>
            </a:lvl2pPr>
            <a:lvl3pPr>
              <a:defRPr sz="1600"/>
            </a:lvl3pPr>
            <a:lvl4pPr>
              <a:defRPr sz="1401"/>
            </a:lvl4pPr>
            <a:lvl5pPr>
              <a:defRPr sz="1401"/>
            </a:lvl5pPr>
            <a:lvl6pPr>
              <a:defRPr sz="1401"/>
            </a:lvl6pPr>
            <a:lvl7pPr>
              <a:defRPr sz="1401"/>
            </a:lvl7pPr>
            <a:lvl8pPr>
              <a:defRPr sz="1401"/>
            </a:lvl8pPr>
            <a:lvl9pPr>
              <a:defRPr sz="14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5"/>
            <a:ext cx="3401063" cy="2895599"/>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6/24/2023</a:t>
            </a:fld>
            <a:endParaRPr lang="en-US" dirty="0"/>
          </a:p>
        </p:txBody>
      </p:sp>
      <p:sp>
        <p:nvSpPr>
          <p:cNvPr id="5" name="Footer Placeholder 5"/>
          <p:cNvSpPr>
            <a:spLocks noGrp="1"/>
          </p:cNvSpPr>
          <p:nvPr>
            <p:ph type="ftr" sz="quarter" idx="11"/>
          </p:nvPr>
        </p:nvSpPr>
        <p:spPr/>
        <p:txBody>
          <a:bodyPr/>
          <a:lstStyle/>
          <a:p>
            <a:r>
              <a:rPr lang="en-US" noProof="0"/>
              <a:t>Add a footer</a:t>
            </a:r>
            <a:endParaRPr lang="en-US" noProof="0" dirty="0"/>
          </a:p>
        </p:txBody>
      </p:sp>
      <p:sp>
        <p:nvSpPr>
          <p:cNvPr id="6"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2CC61434-1D32-468C-E70A-C4E8E357320B}"/>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422097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10"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50"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80" cy="1371600"/>
          </a:xfrm>
        </p:spPr>
        <p:txBody>
          <a:bodyPr>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6/24/2023</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DE6E84EC-1EB4-A4F2-0377-EB68CD08A93E}"/>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41699788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png"/><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jpe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alphaModFix amt="20000"/>
            <a:lum/>
          </a:blip>
          <a:srcRect/>
          <a:stretch>
            <a:fillRect l="-2000" r="-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613"/>
          <a:stretch/>
        </p:blipFill>
        <p:spPr>
          <a:xfrm>
            <a:off x="1" y="2669690"/>
            <a:ext cx="4037012" cy="4188315"/>
          </a:xfrm>
          <a:prstGeom prst="rect">
            <a:avLst/>
          </a:prstGeom>
        </p:spPr>
      </p:pic>
      <p:pic>
        <p:nvPicPr>
          <p:cNvPr id="7" name="Picture 6"/>
          <p:cNvPicPr>
            <a:picLocks noChangeAspect="1"/>
          </p:cNvPicPr>
          <p:nvPr/>
        </p:nvPicPr>
        <p:blipFill rotWithShape="1">
          <a:blip r:embed="rId37">
            <a:extLst>
              <a:ext uri="{28A0092B-C50C-407E-A947-70E740481C1C}">
                <a14:useLocalDpi xmlns:a14="http://schemas.microsoft.com/office/drawing/2010/main" val="0"/>
              </a:ext>
            </a:extLst>
          </a:blip>
          <a:srcRect l="35640"/>
          <a:stretch/>
        </p:blipFill>
        <p:spPr>
          <a:xfrm>
            <a:off x="1" y="2892352"/>
            <a:ext cx="1522412" cy="2365453"/>
          </a:xfrm>
          <a:prstGeom prst="rect">
            <a:avLst/>
          </a:prstGeom>
        </p:spPr>
      </p:pic>
      <p:sp>
        <p:nvSpPr>
          <p:cNvPr id="16" name="Oval 15"/>
          <p:cNvSpPr/>
          <p:nvPr/>
        </p:nvSpPr>
        <p:spPr>
          <a:xfrm>
            <a:off x="8609015" y="1676401"/>
            <a:ext cx="2819401"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8">
            <a:extLst>
              <a:ext uri="{28A0092B-C50C-407E-A947-70E740481C1C}">
                <a14:useLocalDpi xmlns:a14="http://schemas.microsoft.com/office/drawing/2010/main" val="0"/>
              </a:ext>
            </a:extLst>
          </a:blip>
          <a:srcRect t="28813"/>
          <a:stretch/>
        </p:blipFill>
        <p:spPr>
          <a:xfrm>
            <a:off x="7999414" y="5"/>
            <a:ext cx="1603387" cy="1141407"/>
          </a:xfrm>
          <a:prstGeom prst="rect">
            <a:avLst/>
          </a:prstGeom>
        </p:spPr>
      </p:pic>
      <p:pic>
        <p:nvPicPr>
          <p:cNvPr id="10" name="Picture 9"/>
          <p:cNvPicPr>
            <a:picLocks noChangeAspect="1"/>
          </p:cNvPicPr>
          <p:nvPr/>
        </p:nvPicPr>
        <p:blipFill rotWithShape="1">
          <a:blip r:embed="rId39">
            <a:extLst>
              <a:ext uri="{28A0092B-C50C-407E-A947-70E740481C1C}">
                <a14:useLocalDpi xmlns:a14="http://schemas.microsoft.com/office/drawing/2010/main" val="0"/>
              </a:ext>
            </a:extLst>
          </a:blip>
          <a:srcRect b="23320"/>
          <a:stretch/>
        </p:blipFill>
        <p:spPr>
          <a:xfrm>
            <a:off x="8605882" y="6096000"/>
            <a:ext cx="993733" cy="762000"/>
          </a:xfrm>
          <a:prstGeom prst="rect">
            <a:avLst/>
          </a:prstGeom>
        </p:spPr>
      </p:pic>
      <p:sp>
        <p:nvSpPr>
          <p:cNvPr id="14" name="Rectangle 13"/>
          <p:cNvSpPr/>
          <p:nvPr/>
        </p:nvSpPr>
        <p:spPr>
          <a:xfrm>
            <a:off x="10437815"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23"/>
            <a:ext cx="8946540"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3" y="1790702"/>
            <a:ext cx="990599" cy="304798"/>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6/24/2023</a:t>
            </a:fld>
            <a:endParaRPr lang="en-US" dirty="0"/>
          </a:p>
        </p:txBody>
      </p:sp>
      <p:sp>
        <p:nvSpPr>
          <p:cNvPr id="5" name="Footer Placeholder 4"/>
          <p:cNvSpPr>
            <a:spLocks noGrp="1"/>
          </p:cNvSpPr>
          <p:nvPr>
            <p:ph type="ftr" sz="quarter" idx="3"/>
          </p:nvPr>
        </p:nvSpPr>
        <p:spPr>
          <a:xfrm rot="5400000">
            <a:off x="8951577" y="3225298"/>
            <a:ext cx="3859795" cy="30480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bwMode="gray">
          <a:xfrm>
            <a:off x="10352544" y="295734"/>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59CAC9E1-661C-EA84-9945-4E6E73DF119B}"/>
              </a:ext>
            </a:extLst>
          </p:cNvPr>
          <p:cNvSpPr/>
          <p:nvPr userDrawn="1"/>
        </p:nvSpPr>
        <p:spPr>
          <a:xfrm>
            <a:off x="9780102" y="6371352"/>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2" name="Rectangle 11">
            <a:extLst>
              <a:ext uri="{FF2B5EF4-FFF2-40B4-BE49-F238E27FC236}">
                <a16:creationId xmlns:a16="http://schemas.microsoft.com/office/drawing/2014/main" id="{D88A621A-0DFA-3966-1E9B-C96313A97A8A}"/>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3" name="Freeform: Shape 12">
            <a:extLst>
              <a:ext uri="{FF2B5EF4-FFF2-40B4-BE49-F238E27FC236}">
                <a16:creationId xmlns:a16="http://schemas.microsoft.com/office/drawing/2014/main" id="{DF867F9A-C7C5-82EF-635C-686E84FAD4C1}"/>
              </a:ext>
            </a:extLst>
          </p:cNvPr>
          <p:cNvSpPr/>
          <p:nvPr userDrawn="1"/>
        </p:nvSpPr>
        <p:spPr>
          <a:xfrm>
            <a:off x="1" y="6371351"/>
            <a:ext cx="9780101"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TextBox 14">
            <a:extLst>
              <a:ext uri="{FF2B5EF4-FFF2-40B4-BE49-F238E27FC236}">
                <a16:creationId xmlns:a16="http://schemas.microsoft.com/office/drawing/2014/main" id="{5FC71322-C6E2-6160-7DAE-60FE33B6198F}"/>
              </a:ext>
            </a:extLst>
          </p:cNvPr>
          <p:cNvSpPr txBox="1"/>
          <p:nvPr userDrawn="1"/>
        </p:nvSpPr>
        <p:spPr>
          <a:xfrm>
            <a:off x="10243102" y="6429096"/>
            <a:ext cx="1053900" cy="367652"/>
          </a:xfrm>
          <a:prstGeom prst="rect">
            <a:avLst/>
          </a:prstGeom>
          <a:noFill/>
        </p:spPr>
        <p:txBody>
          <a:bodyPr wrap="square" tIns="108000" bIns="0" rtlCol="0" anchor="ctr">
            <a:spAutoFit/>
          </a:bodyPr>
          <a:lstStyle/>
          <a:p>
            <a:pPr algn="r">
              <a:lnSpc>
                <a:spcPts val="1001"/>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17" name="Rectangle 16">
            <a:extLst>
              <a:ext uri="{FF2B5EF4-FFF2-40B4-BE49-F238E27FC236}">
                <a16:creationId xmlns:a16="http://schemas.microsoft.com/office/drawing/2014/main" id="{CDD9080C-6442-B5F8-54AA-8158F4AB2CFF}"/>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8" name="Rectangle 17">
            <a:extLst>
              <a:ext uri="{FF2B5EF4-FFF2-40B4-BE49-F238E27FC236}">
                <a16:creationId xmlns:a16="http://schemas.microsoft.com/office/drawing/2014/main" id="{CA78ADB4-28E1-EFF6-A6BC-69AEFDED58F2}"/>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cxnSp>
        <p:nvCxnSpPr>
          <p:cNvPr id="19" name="Straight Connector 18">
            <a:extLst>
              <a:ext uri="{FF2B5EF4-FFF2-40B4-BE49-F238E27FC236}">
                <a16:creationId xmlns:a16="http://schemas.microsoft.com/office/drawing/2014/main" id="{C870D228-5527-8667-806E-2E224B9C330C}"/>
              </a:ext>
            </a:extLst>
          </p:cNvPr>
          <p:cNvCxnSpPr>
            <a:cxnSpLocks/>
          </p:cNvCxnSpPr>
          <p:nvPr userDrawn="1"/>
        </p:nvCxnSpPr>
        <p:spPr>
          <a:xfrm flipH="1">
            <a:off x="3" y="6371351"/>
            <a:ext cx="1219199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6228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700" r:id="rId20"/>
    <p:sldLayoutId id="2147483650" r:id="rId21"/>
    <p:sldLayoutId id="2147483652" r:id="rId22"/>
    <p:sldLayoutId id="2147483656" r:id="rId23"/>
    <p:sldLayoutId id="2147483657" r:id="rId24"/>
    <p:sldLayoutId id="2147483667" r:id="rId25"/>
    <p:sldLayoutId id="2147483668" r:id="rId26"/>
    <p:sldLayoutId id="2147483669" r:id="rId27"/>
    <p:sldLayoutId id="2147483670" r:id="rId28"/>
    <p:sldLayoutId id="2147483671" r:id="rId29"/>
    <p:sldLayoutId id="2147483673" r:id="rId30"/>
    <p:sldLayoutId id="2147483674" r:id="rId31"/>
    <p:sldLayoutId id="2147483655" r:id="rId32"/>
    <p:sldLayoutId id="2147483672" r:id="rId33"/>
  </p:sldLayoutIdLst>
  <p:hf hdr="0" dt="0"/>
  <p:txStyles>
    <p:titleStyle>
      <a:lvl1pPr algn="l" defTabSz="457206" rtl="0" eaLnBrk="1" latinLnBrk="0" hangingPunct="1">
        <a:spcBef>
          <a:spcPct val="0"/>
        </a:spcBef>
        <a:buNone/>
        <a:defRPr sz="4201"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4" indent="-3429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9" indent="-285753" algn="l" defTabSz="457206" rtl="0" eaLnBrk="1" latinLnBrk="0" hangingPunct="1">
        <a:spcBef>
          <a:spcPts val="1001"/>
        </a:spcBef>
        <a:spcAft>
          <a:spcPts val="0"/>
        </a:spcAft>
        <a:buClr>
          <a:schemeClr val="bg2">
            <a:lumMod val="40000"/>
            <a:lumOff val="60000"/>
          </a:schemeClr>
        </a:buClr>
        <a:buSzPct val="80000"/>
        <a:buFont typeface="Wingdings 3" charset="2"/>
        <a:buChar char=""/>
        <a:defRPr sz="1801" b="0" i="0" kern="1200">
          <a:solidFill>
            <a:schemeClr val="tx1"/>
          </a:solidFill>
          <a:latin typeface="+mj-lt"/>
          <a:ea typeface="+mj-ea"/>
          <a:cs typeface="+mj-cs"/>
        </a:defRPr>
      </a:lvl2pPr>
      <a:lvl3pPr marL="1143015"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4pPr>
      <a:lvl5pPr marL="2057427"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5pPr>
      <a:lvl6pPr marL="250603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6pPr>
      <a:lvl7pPr marL="2971838"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7pPr>
      <a:lvl8pPr marL="3429044"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8pPr>
      <a:lvl9pPr marL="3886249"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92000"/>
                    </a14:imgEffect>
                  </a14:imgLayer>
                </a14:imgProps>
              </a:ext>
            </a:extLst>
          </a:blip>
          <a:srcRect/>
          <a:stretch/>
        </p:blipFill>
        <p:spPr>
          <a:xfrm>
            <a:off x="990431" y="1080798"/>
            <a:ext cx="7390155" cy="5367116"/>
          </a:xfrm>
          <a:blipFill>
            <a:blip r:embed="rId4">
              <a:alphaModFix amt="43000"/>
            </a:blip>
            <a:stretch>
              <a:fillRect/>
            </a:stretch>
          </a:blipFill>
          <a:ln>
            <a:solidFill>
              <a:schemeClr val="accent6">
                <a:lumMod val="20000"/>
                <a:lumOff val="80000"/>
              </a:schemeClr>
            </a:solidFill>
          </a:ln>
          <a:scene3d>
            <a:camera prst="perspectiveRight"/>
            <a:lightRig rig="threePt" dir="t"/>
          </a:scene3d>
        </p:spPr>
      </p:pic>
      <p:sp>
        <p:nvSpPr>
          <p:cNvPr id="6" name="TextBox 5">
            <a:extLst>
              <a:ext uri="{FF2B5EF4-FFF2-40B4-BE49-F238E27FC236}">
                <a16:creationId xmlns:a16="http://schemas.microsoft.com/office/drawing/2014/main" id="{42B7B03D-23A9-7428-EC45-954CDF559F9C}"/>
              </a:ext>
            </a:extLst>
          </p:cNvPr>
          <p:cNvSpPr txBox="1"/>
          <p:nvPr/>
        </p:nvSpPr>
        <p:spPr>
          <a:xfrm>
            <a:off x="8549672" y="3193486"/>
            <a:ext cx="3287550" cy="3391762"/>
          </a:xfrm>
          <a:prstGeom prst="rect">
            <a:avLst/>
          </a:prstGeom>
          <a:noFill/>
        </p:spPr>
        <p:txBody>
          <a:bodyPr wrap="square" rtlCol="0">
            <a:spAutoFit/>
          </a:bodyPr>
          <a:lstStyle/>
          <a:p>
            <a:pPr algn="ctr"/>
            <a:r>
              <a:rPr lang="en-IN" sz="1400" dirty="0">
                <a:solidFill>
                  <a:schemeClr val="bg1"/>
                </a:solidFill>
                <a:latin typeface="Arial" panose="020B0604020202020204" pitchFamily="34" charset="0"/>
                <a:cs typeface="Arial" panose="020B0604020202020204" pitchFamily="34" charset="0"/>
              </a:rPr>
              <a:t>Mentor: Saurabh Singh</a:t>
            </a:r>
          </a:p>
          <a:p>
            <a:pPr algn="ctr"/>
            <a:endParaRPr lang="en-IN" sz="1400" dirty="0">
              <a:solidFill>
                <a:schemeClr val="bg1"/>
              </a:solidFill>
              <a:latin typeface="Arial" panose="020B0604020202020204" pitchFamily="34" charset="0"/>
              <a:cs typeface="Arial" panose="020B0604020202020204" pitchFamily="34" charset="0"/>
            </a:endParaRPr>
          </a:p>
          <a:p>
            <a:pPr algn="ctr"/>
            <a:endParaRPr lang="en-IN" sz="1400" dirty="0">
              <a:solidFill>
                <a:schemeClr val="bg1"/>
              </a:solidFill>
              <a:latin typeface="Arial" panose="020B0604020202020204" pitchFamily="34" charset="0"/>
              <a:cs typeface="Arial" panose="020B0604020202020204" pitchFamily="34" charset="0"/>
            </a:endParaRPr>
          </a:p>
          <a:p>
            <a:endParaRPr lang="en-IN" sz="1400" dirty="0">
              <a:solidFill>
                <a:schemeClr val="bg1"/>
              </a:solidFill>
              <a:latin typeface="Arial" panose="020B0604020202020204" pitchFamily="34" charset="0"/>
              <a:cs typeface="Arial" panose="020B0604020202020204" pitchFamily="34" charset="0"/>
            </a:endParaRPr>
          </a:p>
          <a:p>
            <a:pPr algn="ctr"/>
            <a:r>
              <a:rPr lang="en-IN" sz="1400" dirty="0">
                <a:solidFill>
                  <a:schemeClr val="bg1"/>
                </a:solidFill>
                <a:latin typeface="Arial" panose="020B0604020202020204" pitchFamily="34" charset="0"/>
                <a:cs typeface="Arial" panose="020B0604020202020204" pitchFamily="34" charset="0"/>
              </a:rPr>
              <a:t>Group 1:</a:t>
            </a:r>
          </a:p>
          <a:p>
            <a:pPr marL="171453" indent="-171453" algn="ctr">
              <a:lnSpc>
                <a:spcPct val="150000"/>
              </a:lnSpc>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Adithya Vamsi Reddy </a:t>
            </a:r>
            <a:r>
              <a:rPr lang="en-IN" sz="1400" dirty="0" err="1">
                <a:solidFill>
                  <a:schemeClr val="bg1"/>
                </a:solidFill>
                <a:latin typeface="Arial" panose="020B0604020202020204" pitchFamily="34" charset="0"/>
                <a:cs typeface="Arial" panose="020B0604020202020204" pitchFamily="34" charset="0"/>
              </a:rPr>
              <a:t>Kandula</a:t>
            </a:r>
            <a:endParaRPr lang="en-IN" sz="1400" dirty="0">
              <a:solidFill>
                <a:schemeClr val="bg1"/>
              </a:solidFill>
              <a:latin typeface="Arial" panose="020B0604020202020204" pitchFamily="34" charset="0"/>
              <a:cs typeface="Arial" panose="020B0604020202020204" pitchFamily="34" charset="0"/>
            </a:endParaRPr>
          </a:p>
          <a:p>
            <a:pPr marL="171453" indent="-171453" algn="ctr">
              <a:lnSpc>
                <a:spcPct val="150000"/>
              </a:lnSpc>
              <a:buFont typeface="Arial" panose="020B0604020202020204" pitchFamily="34" charset="0"/>
              <a:buChar char="•"/>
            </a:pPr>
            <a:r>
              <a:rPr lang="en-IN" sz="1400" dirty="0" err="1">
                <a:solidFill>
                  <a:schemeClr val="bg1"/>
                </a:solidFill>
                <a:latin typeface="Arial" panose="020B0604020202020204" pitchFamily="34" charset="0"/>
                <a:cs typeface="Arial" panose="020B0604020202020204" pitchFamily="34" charset="0"/>
              </a:rPr>
              <a:t>Joydeep</a:t>
            </a:r>
            <a:r>
              <a:rPr lang="en-IN" sz="1400" dirty="0">
                <a:solidFill>
                  <a:schemeClr val="bg1"/>
                </a:solidFill>
                <a:latin typeface="Arial" panose="020B0604020202020204" pitchFamily="34" charset="0"/>
                <a:cs typeface="Arial" panose="020B0604020202020204" pitchFamily="34" charset="0"/>
              </a:rPr>
              <a:t> Deka</a:t>
            </a:r>
          </a:p>
          <a:p>
            <a:pPr marL="171453" indent="-171453" algn="ctr">
              <a:lnSpc>
                <a:spcPct val="150000"/>
              </a:lnSpc>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Paras </a:t>
            </a:r>
            <a:r>
              <a:rPr lang="en-IN" sz="1400" dirty="0" err="1">
                <a:solidFill>
                  <a:schemeClr val="bg1"/>
                </a:solidFill>
                <a:latin typeface="Arial" panose="020B0604020202020204" pitchFamily="34" charset="0"/>
                <a:cs typeface="Arial" panose="020B0604020202020204" pitchFamily="34" charset="0"/>
              </a:rPr>
              <a:t>Salunkhe</a:t>
            </a:r>
            <a:endParaRPr lang="en-IN" sz="1400" dirty="0">
              <a:solidFill>
                <a:schemeClr val="bg1"/>
              </a:solidFill>
              <a:latin typeface="Arial" panose="020B0604020202020204" pitchFamily="34" charset="0"/>
              <a:cs typeface="Arial" panose="020B0604020202020204" pitchFamily="34" charset="0"/>
            </a:endParaRPr>
          </a:p>
          <a:p>
            <a:pPr marL="171453" indent="-171453" algn="ctr">
              <a:lnSpc>
                <a:spcPct val="150000"/>
              </a:lnSpc>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Pooja </a:t>
            </a:r>
            <a:r>
              <a:rPr lang="en-IN" sz="1400" dirty="0" err="1">
                <a:solidFill>
                  <a:schemeClr val="bg1"/>
                </a:solidFill>
                <a:latin typeface="Arial" panose="020B0604020202020204" pitchFamily="34" charset="0"/>
                <a:cs typeface="Arial" panose="020B0604020202020204" pitchFamily="34" charset="0"/>
              </a:rPr>
              <a:t>Thakare</a:t>
            </a:r>
            <a:endParaRPr lang="en-IN" sz="1400" dirty="0">
              <a:solidFill>
                <a:schemeClr val="bg1"/>
              </a:solidFill>
              <a:latin typeface="Arial" panose="020B0604020202020204" pitchFamily="34" charset="0"/>
              <a:cs typeface="Arial" panose="020B0604020202020204" pitchFamily="34" charset="0"/>
            </a:endParaRPr>
          </a:p>
          <a:p>
            <a:pPr marL="171453" indent="-171453" algn="ctr">
              <a:lnSpc>
                <a:spcPct val="150000"/>
              </a:lnSpc>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Riyaz </a:t>
            </a:r>
            <a:r>
              <a:rPr lang="en-IN" sz="1400" dirty="0" err="1">
                <a:solidFill>
                  <a:schemeClr val="bg1"/>
                </a:solidFill>
                <a:latin typeface="Arial" panose="020B0604020202020204" pitchFamily="34" charset="0"/>
                <a:cs typeface="Arial" panose="020B0604020202020204" pitchFamily="34" charset="0"/>
              </a:rPr>
              <a:t>Ahemed</a:t>
            </a:r>
            <a:r>
              <a:rPr lang="en-IN" sz="1400" dirty="0">
                <a:solidFill>
                  <a:schemeClr val="bg1"/>
                </a:solidFill>
                <a:latin typeface="Arial" panose="020B0604020202020204" pitchFamily="34" charset="0"/>
                <a:cs typeface="Arial" panose="020B0604020202020204" pitchFamily="34" charset="0"/>
              </a:rPr>
              <a:t> Shaik</a:t>
            </a:r>
          </a:p>
          <a:p>
            <a:pPr marL="171453" indent="-171453" algn="ctr">
              <a:lnSpc>
                <a:spcPct val="150000"/>
              </a:lnSpc>
              <a:buFont typeface="Arial" panose="020B0604020202020204" pitchFamily="34" charset="0"/>
              <a:buChar char="•"/>
            </a:pPr>
            <a:r>
              <a:rPr lang="en-IN" sz="1400" dirty="0" err="1">
                <a:solidFill>
                  <a:schemeClr val="bg1"/>
                </a:solidFill>
                <a:latin typeface="Arial" panose="020B0604020202020204" pitchFamily="34" charset="0"/>
                <a:cs typeface="Arial" panose="020B0604020202020204" pitchFamily="34" charset="0"/>
              </a:rPr>
              <a:t>Saloni</a:t>
            </a:r>
            <a:r>
              <a:rPr lang="en-IN" sz="1400" dirty="0">
                <a:solidFill>
                  <a:schemeClr val="bg1"/>
                </a:solidFill>
                <a:latin typeface="Arial" panose="020B0604020202020204" pitchFamily="34" charset="0"/>
                <a:cs typeface="Arial" panose="020B0604020202020204" pitchFamily="34" charset="0"/>
              </a:rPr>
              <a:t> Surendra </a:t>
            </a:r>
            <a:r>
              <a:rPr lang="en-IN" sz="1400" dirty="0" err="1">
                <a:solidFill>
                  <a:schemeClr val="bg1"/>
                </a:solidFill>
                <a:latin typeface="Arial" panose="020B0604020202020204" pitchFamily="34" charset="0"/>
                <a:cs typeface="Arial" panose="020B0604020202020204" pitchFamily="34" charset="0"/>
              </a:rPr>
              <a:t>Alshi</a:t>
            </a:r>
            <a:endParaRPr lang="en-IN" sz="1400" dirty="0">
              <a:solidFill>
                <a:schemeClr val="bg1"/>
              </a:solidFill>
              <a:latin typeface="Arial" panose="020B0604020202020204" pitchFamily="34" charset="0"/>
              <a:cs typeface="Arial" panose="020B0604020202020204" pitchFamily="34" charset="0"/>
            </a:endParaRPr>
          </a:p>
          <a:p>
            <a:pPr marL="171453" indent="-171453" algn="ctr">
              <a:lnSpc>
                <a:spcPct val="150000"/>
              </a:lnSpc>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Sony </a:t>
            </a:r>
            <a:r>
              <a:rPr lang="en-IN" sz="1400" dirty="0" err="1">
                <a:solidFill>
                  <a:schemeClr val="bg1"/>
                </a:solidFill>
                <a:latin typeface="Arial" panose="020B0604020202020204" pitchFamily="34" charset="0"/>
                <a:cs typeface="Arial" panose="020B0604020202020204" pitchFamily="34" charset="0"/>
              </a:rPr>
              <a:t>Somanagurthy</a:t>
            </a:r>
            <a:endParaRPr lang="en-IN" sz="1400" dirty="0">
              <a:solidFill>
                <a:schemeClr val="bg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CF014ED6-C55B-26DD-8614-D00D913BCBE7}"/>
              </a:ext>
            </a:extLst>
          </p:cNvPr>
          <p:cNvPicPr>
            <a:picLocks noChangeAspect="1"/>
          </p:cNvPicPr>
          <p:nvPr/>
        </p:nvPicPr>
        <p:blipFill>
          <a:blip r:embed="rId5"/>
          <a:stretch>
            <a:fillRect/>
          </a:stretch>
        </p:blipFill>
        <p:spPr>
          <a:xfrm rot="20511127">
            <a:off x="196440" y="153577"/>
            <a:ext cx="627941" cy="634039"/>
          </a:xfrm>
          <a:prstGeom prst="rect">
            <a:avLst/>
          </a:prstGeom>
        </p:spPr>
      </p:pic>
      <p:pic>
        <p:nvPicPr>
          <p:cNvPr id="20" name="Picture 19">
            <a:extLst>
              <a:ext uri="{FF2B5EF4-FFF2-40B4-BE49-F238E27FC236}">
                <a16:creationId xmlns:a16="http://schemas.microsoft.com/office/drawing/2014/main" id="{0A57F0A3-0C56-ED59-8C34-1AEBDAB43D65}"/>
              </a:ext>
            </a:extLst>
          </p:cNvPr>
          <p:cNvPicPr>
            <a:picLocks noChangeAspect="1"/>
          </p:cNvPicPr>
          <p:nvPr/>
        </p:nvPicPr>
        <p:blipFill>
          <a:blip r:embed="rId5"/>
          <a:stretch>
            <a:fillRect/>
          </a:stretch>
        </p:blipFill>
        <p:spPr>
          <a:xfrm rot="21092464">
            <a:off x="11286986" y="330330"/>
            <a:ext cx="627941" cy="672320"/>
          </a:xfrm>
          <a:prstGeom prst="rect">
            <a:avLst/>
          </a:prstGeom>
        </p:spPr>
      </p:pic>
      <p:pic>
        <p:nvPicPr>
          <p:cNvPr id="22" name="Picture 21">
            <a:extLst>
              <a:ext uri="{FF2B5EF4-FFF2-40B4-BE49-F238E27FC236}">
                <a16:creationId xmlns:a16="http://schemas.microsoft.com/office/drawing/2014/main" id="{942AE5BF-A3C4-35D7-7575-834C302BAF0A}"/>
              </a:ext>
            </a:extLst>
          </p:cNvPr>
          <p:cNvPicPr>
            <a:picLocks noChangeAspect="1"/>
          </p:cNvPicPr>
          <p:nvPr/>
        </p:nvPicPr>
        <p:blipFill>
          <a:blip r:embed="rId5"/>
          <a:stretch>
            <a:fillRect/>
          </a:stretch>
        </p:blipFill>
        <p:spPr>
          <a:xfrm rot="20614302">
            <a:off x="11317579" y="6130895"/>
            <a:ext cx="627941" cy="634039"/>
          </a:xfrm>
          <a:prstGeom prst="rect">
            <a:avLst/>
          </a:prstGeom>
        </p:spPr>
      </p:pic>
      <p:pic>
        <p:nvPicPr>
          <p:cNvPr id="23" name="Picture 22">
            <a:extLst>
              <a:ext uri="{FF2B5EF4-FFF2-40B4-BE49-F238E27FC236}">
                <a16:creationId xmlns:a16="http://schemas.microsoft.com/office/drawing/2014/main" id="{626A2AB6-06D0-F94A-4DA4-BEEF9BBF14D8}"/>
              </a:ext>
            </a:extLst>
          </p:cNvPr>
          <p:cNvPicPr>
            <a:picLocks noChangeAspect="1"/>
          </p:cNvPicPr>
          <p:nvPr/>
        </p:nvPicPr>
        <p:blipFill>
          <a:blip r:embed="rId5"/>
          <a:stretch>
            <a:fillRect/>
          </a:stretch>
        </p:blipFill>
        <p:spPr>
          <a:xfrm>
            <a:off x="6508549" y="1589247"/>
            <a:ext cx="627941" cy="634039"/>
          </a:xfrm>
          <a:prstGeom prst="rect">
            <a:avLst/>
          </a:prstGeom>
        </p:spPr>
      </p:pic>
      <p:pic>
        <p:nvPicPr>
          <p:cNvPr id="24" name="Picture 23">
            <a:extLst>
              <a:ext uri="{FF2B5EF4-FFF2-40B4-BE49-F238E27FC236}">
                <a16:creationId xmlns:a16="http://schemas.microsoft.com/office/drawing/2014/main" id="{374A7E31-7A18-DAEC-F623-C852D03E021E}"/>
              </a:ext>
            </a:extLst>
          </p:cNvPr>
          <p:cNvPicPr>
            <a:picLocks noChangeAspect="1"/>
          </p:cNvPicPr>
          <p:nvPr/>
        </p:nvPicPr>
        <p:blipFill>
          <a:blip r:embed="rId5"/>
          <a:stretch>
            <a:fillRect/>
          </a:stretch>
        </p:blipFill>
        <p:spPr>
          <a:xfrm rot="21132956">
            <a:off x="11250190" y="2876469"/>
            <a:ext cx="627941" cy="634039"/>
          </a:xfrm>
          <a:prstGeom prst="rect">
            <a:avLst/>
          </a:prstGeom>
        </p:spPr>
      </p:pic>
      <p:sp>
        <p:nvSpPr>
          <p:cNvPr id="5" name="TextBox 4">
            <a:extLst>
              <a:ext uri="{FF2B5EF4-FFF2-40B4-BE49-F238E27FC236}">
                <a16:creationId xmlns:a16="http://schemas.microsoft.com/office/drawing/2014/main" id="{E5CF097F-CCA6-AE60-A42A-8F206C7ECB93}"/>
              </a:ext>
            </a:extLst>
          </p:cNvPr>
          <p:cNvSpPr txBox="1"/>
          <p:nvPr/>
        </p:nvSpPr>
        <p:spPr>
          <a:xfrm>
            <a:off x="2506055" y="118011"/>
            <a:ext cx="7807843"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Customer Personality Analysis</a:t>
            </a:r>
          </a:p>
        </p:txBody>
      </p:sp>
      <p:pic>
        <p:nvPicPr>
          <p:cNvPr id="11" name="Picture 10">
            <a:extLst>
              <a:ext uri="{FF2B5EF4-FFF2-40B4-BE49-F238E27FC236}">
                <a16:creationId xmlns:a16="http://schemas.microsoft.com/office/drawing/2014/main" id="{1A1E3596-8946-13E9-A6F6-1460D7AB538F}"/>
              </a:ext>
            </a:extLst>
          </p:cNvPr>
          <p:cNvPicPr>
            <a:picLocks noChangeAspect="1"/>
          </p:cNvPicPr>
          <p:nvPr/>
        </p:nvPicPr>
        <p:blipFill>
          <a:blip r:embed="rId5"/>
          <a:stretch>
            <a:fillRect/>
          </a:stretch>
        </p:blipFill>
        <p:spPr>
          <a:xfrm rot="21132956">
            <a:off x="153359" y="2876467"/>
            <a:ext cx="627941" cy="634039"/>
          </a:xfrm>
          <a:prstGeom prst="rect">
            <a:avLst/>
          </a:prstGeom>
        </p:spPr>
      </p:pic>
      <p:pic>
        <p:nvPicPr>
          <p:cNvPr id="13" name="Picture 12">
            <a:extLst>
              <a:ext uri="{FF2B5EF4-FFF2-40B4-BE49-F238E27FC236}">
                <a16:creationId xmlns:a16="http://schemas.microsoft.com/office/drawing/2014/main" id="{6FE95861-94E8-871B-AC2C-02E8CE10C768}"/>
              </a:ext>
            </a:extLst>
          </p:cNvPr>
          <p:cNvPicPr>
            <a:picLocks noChangeAspect="1"/>
          </p:cNvPicPr>
          <p:nvPr/>
        </p:nvPicPr>
        <p:blipFill>
          <a:blip r:embed="rId5"/>
          <a:stretch>
            <a:fillRect/>
          </a:stretch>
        </p:blipFill>
        <p:spPr>
          <a:xfrm rot="20614302">
            <a:off x="250176" y="6076554"/>
            <a:ext cx="627941" cy="634039"/>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210E23-EFC2-EC8D-9EA6-171A834AB873}"/>
              </a:ext>
            </a:extLst>
          </p:cNvPr>
          <p:cNvSpPr>
            <a:spLocks noGrp="1"/>
          </p:cNvSpPr>
          <p:nvPr>
            <p:ph type="ftr" sz="quarter" idx="12"/>
          </p:nvPr>
        </p:nvSpPr>
        <p:spPr>
          <a:xfrm rot="5400000">
            <a:off x="2795143" y="-2001572"/>
            <a:ext cx="6266542" cy="10678268"/>
          </a:xfrm>
          <a:solidFill>
            <a:schemeClr val="accent2">
              <a:lumMod val="20000"/>
              <a:lumOff val="80000"/>
            </a:schemeClr>
          </a:solidFill>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F5CC1611-22D5-17A6-2AE7-A36E776312A9}"/>
              </a:ext>
            </a:extLst>
          </p:cNvPr>
          <p:cNvSpPr txBox="1"/>
          <p:nvPr/>
        </p:nvSpPr>
        <p:spPr>
          <a:xfrm rot="10800000" flipV="1">
            <a:off x="1332708" y="509509"/>
            <a:ext cx="4472811" cy="523220"/>
          </a:xfrm>
          <a:prstGeom prst="rect">
            <a:avLst/>
          </a:prstGeom>
          <a:noFill/>
        </p:spPr>
        <p:txBody>
          <a:bodyPr wrap="square" rtlCol="0">
            <a:spAutoFit/>
          </a:bodyPr>
          <a:lstStyle/>
          <a:p>
            <a:r>
              <a:rPr lang="en-US" sz="2800" b="1" dirty="0">
                <a:solidFill>
                  <a:schemeClr val="bg1"/>
                </a:solidFill>
              </a:rPr>
              <a:t>Correlation Heatmap:</a:t>
            </a:r>
            <a:endParaRPr lang="en-IN" sz="2800" b="1" dirty="0">
              <a:solidFill>
                <a:schemeClr val="bg1"/>
              </a:solidFill>
            </a:endParaRPr>
          </a:p>
        </p:txBody>
      </p:sp>
      <p:pic>
        <p:nvPicPr>
          <p:cNvPr id="5" name="Picture 4">
            <a:extLst>
              <a:ext uri="{FF2B5EF4-FFF2-40B4-BE49-F238E27FC236}">
                <a16:creationId xmlns:a16="http://schemas.microsoft.com/office/drawing/2014/main" id="{995BC2C0-2860-088D-FCA2-FE82DC4D15DF}"/>
              </a:ext>
            </a:extLst>
          </p:cNvPr>
          <p:cNvPicPr>
            <a:picLocks noChangeAspect="1"/>
          </p:cNvPicPr>
          <p:nvPr/>
        </p:nvPicPr>
        <p:blipFill>
          <a:blip r:embed="rId2"/>
          <a:stretch>
            <a:fillRect/>
          </a:stretch>
        </p:blipFill>
        <p:spPr>
          <a:xfrm>
            <a:off x="1137685" y="1032730"/>
            <a:ext cx="9633096" cy="5315762"/>
          </a:xfrm>
          <a:prstGeom prst="rect">
            <a:avLst/>
          </a:prstGeom>
        </p:spPr>
      </p:pic>
    </p:spTree>
    <p:extLst>
      <p:ext uri="{BB962C8B-B14F-4D97-AF65-F5344CB8AC3E}">
        <p14:creationId xmlns:p14="http://schemas.microsoft.com/office/powerpoint/2010/main" val="21671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210E23-EFC2-EC8D-9EA6-171A834AB873}"/>
              </a:ext>
            </a:extLst>
          </p:cNvPr>
          <p:cNvSpPr>
            <a:spLocks noGrp="1"/>
          </p:cNvSpPr>
          <p:nvPr>
            <p:ph type="ftr" sz="quarter" idx="12"/>
          </p:nvPr>
        </p:nvSpPr>
        <p:spPr>
          <a:xfrm rot="5400000">
            <a:off x="2795143" y="-2001572"/>
            <a:ext cx="6266542" cy="10678268"/>
          </a:xfrm>
          <a:solidFill>
            <a:schemeClr val="accent2">
              <a:lumMod val="20000"/>
              <a:lumOff val="80000"/>
            </a:schemeClr>
          </a:solidFill>
        </p:spPr>
        <p:txBody>
          <a:bodyPr/>
          <a:lstStyle/>
          <a:p>
            <a:r>
              <a:rPr lang="en-US" noProof="0" dirty="0"/>
              <a:t>Add a footer</a:t>
            </a:r>
          </a:p>
        </p:txBody>
      </p:sp>
      <p:sp>
        <p:nvSpPr>
          <p:cNvPr id="8" name="TextBox 7">
            <a:extLst>
              <a:ext uri="{FF2B5EF4-FFF2-40B4-BE49-F238E27FC236}">
                <a16:creationId xmlns:a16="http://schemas.microsoft.com/office/drawing/2014/main" id="{F5CC1611-22D5-17A6-2AE7-A36E776312A9}"/>
              </a:ext>
            </a:extLst>
          </p:cNvPr>
          <p:cNvSpPr txBox="1"/>
          <p:nvPr/>
        </p:nvSpPr>
        <p:spPr>
          <a:xfrm rot="10800000" flipV="1">
            <a:off x="1332708" y="509509"/>
            <a:ext cx="4472811" cy="523220"/>
          </a:xfrm>
          <a:prstGeom prst="rect">
            <a:avLst/>
          </a:prstGeom>
          <a:noFill/>
        </p:spPr>
        <p:txBody>
          <a:bodyPr wrap="square" rtlCol="0">
            <a:spAutoFit/>
          </a:bodyPr>
          <a:lstStyle/>
          <a:p>
            <a:r>
              <a:rPr lang="en-US" sz="2800" b="1" dirty="0">
                <a:solidFill>
                  <a:schemeClr val="bg1"/>
                </a:solidFill>
              </a:rPr>
              <a:t>Handling Outliers:</a:t>
            </a:r>
            <a:endParaRPr lang="en-IN" sz="2800" b="1" dirty="0">
              <a:solidFill>
                <a:schemeClr val="bg1"/>
              </a:solidFill>
            </a:endParaRPr>
          </a:p>
        </p:txBody>
      </p:sp>
      <p:pic>
        <p:nvPicPr>
          <p:cNvPr id="3" name="Picture 2">
            <a:extLst>
              <a:ext uri="{FF2B5EF4-FFF2-40B4-BE49-F238E27FC236}">
                <a16:creationId xmlns:a16="http://schemas.microsoft.com/office/drawing/2014/main" id="{44AAFEAE-6A73-A299-C32C-5B6A0C05339A}"/>
              </a:ext>
            </a:extLst>
          </p:cNvPr>
          <p:cNvPicPr>
            <a:picLocks noChangeAspect="1"/>
          </p:cNvPicPr>
          <p:nvPr/>
        </p:nvPicPr>
        <p:blipFill>
          <a:blip r:embed="rId2"/>
          <a:stretch>
            <a:fillRect/>
          </a:stretch>
        </p:blipFill>
        <p:spPr>
          <a:xfrm>
            <a:off x="763619" y="1032730"/>
            <a:ext cx="5041900" cy="2542937"/>
          </a:xfrm>
          <a:prstGeom prst="rect">
            <a:avLst/>
          </a:prstGeom>
        </p:spPr>
      </p:pic>
      <p:pic>
        <p:nvPicPr>
          <p:cNvPr id="7" name="Picture 6">
            <a:extLst>
              <a:ext uri="{FF2B5EF4-FFF2-40B4-BE49-F238E27FC236}">
                <a16:creationId xmlns:a16="http://schemas.microsoft.com/office/drawing/2014/main" id="{8BB48945-9374-A66B-169A-A613B9D5E17C}"/>
              </a:ext>
            </a:extLst>
          </p:cNvPr>
          <p:cNvPicPr>
            <a:picLocks noChangeAspect="1"/>
          </p:cNvPicPr>
          <p:nvPr/>
        </p:nvPicPr>
        <p:blipFill>
          <a:blip r:embed="rId3"/>
          <a:stretch>
            <a:fillRect/>
          </a:stretch>
        </p:blipFill>
        <p:spPr>
          <a:xfrm>
            <a:off x="6374608" y="1032730"/>
            <a:ext cx="4790536" cy="2542937"/>
          </a:xfrm>
          <a:prstGeom prst="rect">
            <a:avLst/>
          </a:prstGeom>
        </p:spPr>
      </p:pic>
      <p:pic>
        <p:nvPicPr>
          <p:cNvPr id="10" name="Picture 9">
            <a:extLst>
              <a:ext uri="{FF2B5EF4-FFF2-40B4-BE49-F238E27FC236}">
                <a16:creationId xmlns:a16="http://schemas.microsoft.com/office/drawing/2014/main" id="{7841A930-826E-A554-19CC-6456B8DD1A53}"/>
              </a:ext>
            </a:extLst>
          </p:cNvPr>
          <p:cNvPicPr>
            <a:picLocks noChangeAspect="1"/>
          </p:cNvPicPr>
          <p:nvPr/>
        </p:nvPicPr>
        <p:blipFill>
          <a:blip r:embed="rId4"/>
          <a:stretch>
            <a:fillRect/>
          </a:stretch>
        </p:blipFill>
        <p:spPr>
          <a:xfrm>
            <a:off x="763619" y="3788984"/>
            <a:ext cx="5041900" cy="2635545"/>
          </a:xfrm>
          <a:prstGeom prst="rect">
            <a:avLst/>
          </a:prstGeom>
        </p:spPr>
      </p:pic>
      <p:pic>
        <p:nvPicPr>
          <p:cNvPr id="12" name="Picture 11">
            <a:extLst>
              <a:ext uri="{FF2B5EF4-FFF2-40B4-BE49-F238E27FC236}">
                <a16:creationId xmlns:a16="http://schemas.microsoft.com/office/drawing/2014/main" id="{A4F6A358-1471-A15C-F6BC-D846856A51A6}"/>
              </a:ext>
            </a:extLst>
          </p:cNvPr>
          <p:cNvPicPr>
            <a:picLocks noChangeAspect="1"/>
          </p:cNvPicPr>
          <p:nvPr/>
        </p:nvPicPr>
        <p:blipFill>
          <a:blip r:embed="rId5"/>
          <a:stretch>
            <a:fillRect/>
          </a:stretch>
        </p:blipFill>
        <p:spPr>
          <a:xfrm>
            <a:off x="6386483" y="3788984"/>
            <a:ext cx="4569036" cy="2635545"/>
          </a:xfrm>
          <a:prstGeom prst="rect">
            <a:avLst/>
          </a:prstGeom>
        </p:spPr>
      </p:pic>
      <p:sp>
        <p:nvSpPr>
          <p:cNvPr id="13" name="TextBox 12">
            <a:extLst>
              <a:ext uri="{FF2B5EF4-FFF2-40B4-BE49-F238E27FC236}">
                <a16:creationId xmlns:a16="http://schemas.microsoft.com/office/drawing/2014/main" id="{2806B129-774F-C053-FBE9-EFAAD2B28D47}"/>
              </a:ext>
            </a:extLst>
          </p:cNvPr>
          <p:cNvSpPr txBox="1"/>
          <p:nvPr/>
        </p:nvSpPr>
        <p:spPr>
          <a:xfrm>
            <a:off x="5834547" y="2304198"/>
            <a:ext cx="503664" cy="307777"/>
          </a:xfrm>
          <a:prstGeom prst="rect">
            <a:avLst/>
          </a:prstGeom>
          <a:noFill/>
        </p:spPr>
        <p:txBody>
          <a:bodyPr wrap="none" rtlCol="0">
            <a:spAutoFit/>
          </a:bodyPr>
          <a:lstStyle/>
          <a:p>
            <a:r>
              <a:rPr lang="en-US" sz="1400">
                <a:solidFill>
                  <a:srgbClr val="C00000"/>
                </a:solidFill>
                <a:latin typeface="Arial" panose="020B0604020202020204" pitchFamily="34" charset="0"/>
                <a:cs typeface="Arial" panose="020B0604020202020204" pitchFamily="34" charset="0"/>
              </a:rPr>
              <a:t>Age</a:t>
            </a:r>
            <a:endParaRPr lang="en-US" sz="1400" dirty="0">
              <a:solidFill>
                <a:srgbClr val="C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20557AE-551B-1F8C-C697-29C98B2738BE}"/>
              </a:ext>
            </a:extLst>
          </p:cNvPr>
          <p:cNvSpPr txBox="1"/>
          <p:nvPr/>
        </p:nvSpPr>
        <p:spPr>
          <a:xfrm>
            <a:off x="5919506" y="4246026"/>
            <a:ext cx="333746" cy="1384995"/>
          </a:xfrm>
          <a:prstGeom prst="rect">
            <a:avLst/>
          </a:prstGeom>
          <a:noFill/>
        </p:spPr>
        <p:txBody>
          <a:bodyPr wrap="none" rtlCol="0">
            <a:spAutoFit/>
          </a:bodyPr>
          <a:lstStyle/>
          <a:p>
            <a:pPr algn="ctr"/>
            <a:r>
              <a:rPr lang="en-US" sz="1400" dirty="0">
                <a:solidFill>
                  <a:srgbClr val="C00000"/>
                </a:solidFill>
                <a:latin typeface="Arial" panose="020B0604020202020204" pitchFamily="34" charset="0"/>
                <a:cs typeface="Arial" panose="020B0604020202020204" pitchFamily="34" charset="0"/>
              </a:rPr>
              <a:t>I</a:t>
            </a:r>
          </a:p>
          <a:p>
            <a:pPr algn="ctr"/>
            <a:r>
              <a:rPr lang="en-US" sz="1400" dirty="0">
                <a:solidFill>
                  <a:srgbClr val="C00000"/>
                </a:solidFill>
                <a:latin typeface="Arial" panose="020B0604020202020204" pitchFamily="34" charset="0"/>
                <a:cs typeface="Arial" panose="020B0604020202020204" pitchFamily="34" charset="0"/>
              </a:rPr>
              <a:t>n</a:t>
            </a:r>
          </a:p>
          <a:p>
            <a:pPr algn="ctr"/>
            <a:r>
              <a:rPr lang="en-US" sz="1400" dirty="0">
                <a:solidFill>
                  <a:srgbClr val="C00000"/>
                </a:solidFill>
                <a:latin typeface="Arial" panose="020B0604020202020204" pitchFamily="34" charset="0"/>
                <a:cs typeface="Arial" panose="020B0604020202020204" pitchFamily="34" charset="0"/>
              </a:rPr>
              <a:t>c</a:t>
            </a:r>
          </a:p>
          <a:p>
            <a:pPr algn="ctr"/>
            <a:r>
              <a:rPr lang="en-US" sz="1400" dirty="0">
                <a:solidFill>
                  <a:srgbClr val="C00000"/>
                </a:solidFill>
                <a:latin typeface="Arial" panose="020B0604020202020204" pitchFamily="34" charset="0"/>
                <a:cs typeface="Arial" panose="020B0604020202020204" pitchFamily="34" charset="0"/>
              </a:rPr>
              <a:t>o</a:t>
            </a:r>
          </a:p>
          <a:p>
            <a:pPr algn="ctr"/>
            <a:r>
              <a:rPr lang="en-US" sz="1400" dirty="0">
                <a:solidFill>
                  <a:srgbClr val="C00000"/>
                </a:solidFill>
                <a:latin typeface="Arial" panose="020B0604020202020204" pitchFamily="34" charset="0"/>
                <a:cs typeface="Arial" panose="020B0604020202020204" pitchFamily="34" charset="0"/>
              </a:rPr>
              <a:t>m</a:t>
            </a:r>
          </a:p>
          <a:p>
            <a:pPr algn="ctr"/>
            <a:r>
              <a:rPr lang="en-US" sz="1400" dirty="0">
                <a:solidFill>
                  <a:srgbClr val="C00000"/>
                </a:solidFill>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403762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2362798" y="144400"/>
            <a:ext cx="7466403"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Model Selection and Training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879057"/>
            <a:ext cx="6303329"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Determining Optimal Number of Clusters</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080181" y="1630698"/>
            <a:ext cx="1017886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374151"/>
                </a:solidFill>
                <a:effectLst/>
                <a:latin typeface="Söhne"/>
              </a:rPr>
              <a:t>Explain the elbow method and silhouette score as methods to determine the optimal number of clusters.</a:t>
            </a:r>
          </a:p>
          <a:p>
            <a:pPr marL="342900" indent="-342900" algn="just">
              <a:buFont typeface="Arial" panose="020B0604020202020204" pitchFamily="34" charset="0"/>
              <a:buChar char="•"/>
            </a:pPr>
            <a:r>
              <a:rPr lang="en-US" sz="2000" b="0" i="0" dirty="0">
                <a:solidFill>
                  <a:srgbClr val="374151"/>
                </a:solidFill>
                <a:effectLst/>
                <a:latin typeface="Söhne"/>
              </a:rPr>
              <a:t>Include a plot showing the WCSS (within-cluster sum of squares) or silhouette score.</a:t>
            </a:r>
          </a:p>
          <a:p>
            <a:pPr marL="457206" indent="-457206">
              <a:buFont typeface="Arial" panose="020B0604020202020204" pitchFamily="34" charset="0"/>
              <a:buChar char="•"/>
            </a:pPr>
            <a:endParaRPr lang="en-US" sz="2000" dirty="0">
              <a:solidFill>
                <a:srgbClr val="37415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EC03835-46CA-F7AE-1CCD-91789FFE094F}"/>
              </a:ext>
            </a:extLst>
          </p:cNvPr>
          <p:cNvSpPr txBox="1"/>
          <p:nvPr/>
        </p:nvSpPr>
        <p:spPr>
          <a:xfrm>
            <a:off x="961594" y="3593251"/>
            <a:ext cx="4910319"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Applying K – means Clustering</a:t>
            </a:r>
          </a:p>
        </p:txBody>
      </p:sp>
      <p:sp>
        <p:nvSpPr>
          <p:cNvPr id="9" name="TextBox 8">
            <a:extLst>
              <a:ext uri="{FF2B5EF4-FFF2-40B4-BE49-F238E27FC236}">
                <a16:creationId xmlns:a16="http://schemas.microsoft.com/office/drawing/2014/main" id="{59286D9D-0F9F-BDF8-F971-C0F41B679E5D}"/>
              </a:ext>
            </a:extLst>
          </p:cNvPr>
          <p:cNvSpPr txBox="1"/>
          <p:nvPr/>
        </p:nvSpPr>
        <p:spPr>
          <a:xfrm>
            <a:off x="1168496" y="4323215"/>
            <a:ext cx="10178866"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374151"/>
                </a:solidFill>
                <a:effectLst/>
                <a:latin typeface="Söhne"/>
              </a:rPr>
              <a:t>Describe the initialization and convergence process of the K-means algorithm.</a:t>
            </a:r>
          </a:p>
          <a:p>
            <a:pPr marL="342900" indent="-342900" algn="just">
              <a:buFont typeface="Arial" panose="020B0604020202020204" pitchFamily="34" charset="0"/>
              <a:buChar char="•"/>
            </a:pPr>
            <a:r>
              <a:rPr lang="en-US" sz="2000" b="0" i="0" dirty="0">
                <a:solidFill>
                  <a:srgbClr val="374151"/>
                </a:solidFill>
                <a:effectLst/>
                <a:latin typeface="Söhne"/>
              </a:rPr>
              <a:t>Highlight the chosen number of clusters based on the previous step.</a:t>
            </a:r>
          </a:p>
          <a:p>
            <a:pPr marL="457206" indent="-457206">
              <a:buFont typeface="Arial" panose="020B0604020202020204" pitchFamily="34" charset="0"/>
              <a:buChar char="•"/>
            </a:pPr>
            <a:endParaRPr lang="en-US" sz="20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3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1927445" y="142929"/>
            <a:ext cx="7644850"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Model Evaluation &amp; Validation</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1177857"/>
            <a:ext cx="4876591"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Cluster Analysis Interpretation</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080181" y="1907821"/>
            <a:ext cx="10178866" cy="1015663"/>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Present the characteristics and attributes of each cluster.</a:t>
            </a:r>
          </a:p>
          <a:p>
            <a:pPr algn="l">
              <a:buFont typeface="Arial" panose="020B0604020202020204" pitchFamily="34" charset="0"/>
              <a:buChar char="•"/>
            </a:pPr>
            <a:r>
              <a:rPr lang="en-US" sz="2000" b="0" i="0" dirty="0">
                <a:solidFill>
                  <a:srgbClr val="374151"/>
                </a:solidFill>
                <a:effectLst/>
                <a:latin typeface="Söhne"/>
              </a:rPr>
              <a:t>Use visualizations (e.g., scatter plots) to illustrate the clusters.</a:t>
            </a:r>
          </a:p>
          <a:p>
            <a:pPr marL="457206" indent="-457206">
              <a:buFont typeface="Arial" panose="020B0604020202020204" pitchFamily="34" charset="0"/>
              <a:buChar char="•"/>
            </a:pPr>
            <a:endParaRPr lang="en-US" sz="2000" dirty="0">
              <a:solidFill>
                <a:srgbClr val="37415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2E0C39C-D392-9762-6A1E-035A7907B59F}"/>
              </a:ext>
            </a:extLst>
          </p:cNvPr>
          <p:cNvSpPr txBox="1"/>
          <p:nvPr/>
        </p:nvSpPr>
        <p:spPr>
          <a:xfrm>
            <a:off x="873279" y="3084925"/>
            <a:ext cx="4108753"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Cluster Centroid Analysis</a:t>
            </a:r>
          </a:p>
        </p:txBody>
      </p:sp>
      <p:sp>
        <p:nvSpPr>
          <p:cNvPr id="7" name="TextBox 6">
            <a:extLst>
              <a:ext uri="{FF2B5EF4-FFF2-40B4-BE49-F238E27FC236}">
                <a16:creationId xmlns:a16="http://schemas.microsoft.com/office/drawing/2014/main" id="{D0B92C2C-2FF0-C00F-7EE2-413363BE51AC}"/>
              </a:ext>
            </a:extLst>
          </p:cNvPr>
          <p:cNvSpPr txBox="1"/>
          <p:nvPr/>
        </p:nvSpPr>
        <p:spPr>
          <a:xfrm>
            <a:off x="1080181" y="3814889"/>
            <a:ext cx="10178866" cy="1015663"/>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Display the centroid values for each cluster.</a:t>
            </a:r>
          </a:p>
          <a:p>
            <a:pPr algn="l">
              <a:buFont typeface="Arial" panose="020B0604020202020204" pitchFamily="34" charset="0"/>
              <a:buChar char="•"/>
            </a:pPr>
            <a:r>
              <a:rPr lang="en-US" sz="2000" b="0" i="0" dirty="0">
                <a:solidFill>
                  <a:srgbClr val="374151"/>
                </a:solidFill>
                <a:effectLst/>
                <a:latin typeface="Söhne"/>
              </a:rPr>
              <a:t>Explain the significance of these values in understanding customer preferences.</a:t>
            </a:r>
          </a:p>
          <a:p>
            <a:endParaRPr lang="en-US" sz="2000" dirty="0">
              <a:solidFill>
                <a:srgbClr val="37415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36D0E7D-10CF-F9B1-B309-6D91FEACA46B}"/>
              </a:ext>
            </a:extLst>
          </p:cNvPr>
          <p:cNvSpPr txBox="1"/>
          <p:nvPr/>
        </p:nvSpPr>
        <p:spPr>
          <a:xfrm>
            <a:off x="952181" y="4844935"/>
            <a:ext cx="3397084"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Finding and Insights</a:t>
            </a:r>
          </a:p>
        </p:txBody>
      </p:sp>
      <p:sp>
        <p:nvSpPr>
          <p:cNvPr id="9" name="TextBox 8">
            <a:extLst>
              <a:ext uri="{FF2B5EF4-FFF2-40B4-BE49-F238E27FC236}">
                <a16:creationId xmlns:a16="http://schemas.microsoft.com/office/drawing/2014/main" id="{9A39B4B3-859E-2806-64CA-530A6831AE6D}"/>
              </a:ext>
            </a:extLst>
          </p:cNvPr>
          <p:cNvSpPr txBox="1"/>
          <p:nvPr/>
        </p:nvSpPr>
        <p:spPr>
          <a:xfrm>
            <a:off x="1159083" y="5574899"/>
            <a:ext cx="10178866" cy="1015663"/>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Summarize the key findings from the analysis.</a:t>
            </a:r>
          </a:p>
          <a:p>
            <a:pPr algn="l">
              <a:buFont typeface="Arial" panose="020B0604020202020204" pitchFamily="34" charset="0"/>
              <a:buChar char="•"/>
            </a:pPr>
            <a:r>
              <a:rPr lang="en-US" sz="2000" b="0" i="0" dirty="0">
                <a:solidFill>
                  <a:srgbClr val="374151"/>
                </a:solidFill>
                <a:effectLst/>
                <a:latin typeface="Söhne"/>
              </a:rPr>
              <a:t>Highlight the customer segments identified and their distinguishing characteristics.</a:t>
            </a:r>
          </a:p>
          <a:p>
            <a:endParaRPr lang="en-US" sz="20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807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Elbow Plot and Silhouette Scores</a:t>
            </a:r>
          </a:p>
        </p:txBody>
      </p:sp>
      <p:pic>
        <p:nvPicPr>
          <p:cNvPr id="13" name="Picture 12">
            <a:extLst>
              <a:ext uri="{FF2B5EF4-FFF2-40B4-BE49-F238E27FC236}">
                <a16:creationId xmlns:a16="http://schemas.microsoft.com/office/drawing/2014/main" id="{FE29E838-B31B-2875-1B43-FCAF5CF1FFA7}"/>
              </a:ext>
            </a:extLst>
          </p:cNvPr>
          <p:cNvPicPr>
            <a:picLocks noChangeAspect="1"/>
          </p:cNvPicPr>
          <p:nvPr/>
        </p:nvPicPr>
        <p:blipFill>
          <a:blip r:embed="rId2"/>
          <a:stretch>
            <a:fillRect/>
          </a:stretch>
        </p:blipFill>
        <p:spPr>
          <a:xfrm>
            <a:off x="190057" y="3317359"/>
            <a:ext cx="5773773" cy="3425588"/>
          </a:xfrm>
          <a:prstGeom prst="rect">
            <a:avLst/>
          </a:prstGeom>
        </p:spPr>
      </p:pic>
      <p:pic>
        <p:nvPicPr>
          <p:cNvPr id="15" name="Picture 14">
            <a:extLst>
              <a:ext uri="{FF2B5EF4-FFF2-40B4-BE49-F238E27FC236}">
                <a16:creationId xmlns:a16="http://schemas.microsoft.com/office/drawing/2014/main" id="{F43C2770-DCCB-E1D5-D8E4-1F1A53A96160}"/>
              </a:ext>
            </a:extLst>
          </p:cNvPr>
          <p:cNvPicPr>
            <a:picLocks noChangeAspect="1"/>
          </p:cNvPicPr>
          <p:nvPr/>
        </p:nvPicPr>
        <p:blipFill>
          <a:blip r:embed="rId3"/>
          <a:stretch>
            <a:fillRect/>
          </a:stretch>
        </p:blipFill>
        <p:spPr>
          <a:xfrm>
            <a:off x="5910884" y="110029"/>
            <a:ext cx="6091058" cy="4153627"/>
          </a:xfrm>
          <a:prstGeom prst="rect">
            <a:avLst/>
          </a:prstGeom>
        </p:spPr>
      </p:pic>
    </p:spTree>
    <p:extLst>
      <p:ext uri="{BB962C8B-B14F-4D97-AF65-F5344CB8AC3E}">
        <p14:creationId xmlns:p14="http://schemas.microsoft.com/office/powerpoint/2010/main" val="354928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Cluster formed using KMEANS Clustering</a:t>
            </a:r>
          </a:p>
        </p:txBody>
      </p:sp>
      <p:pic>
        <p:nvPicPr>
          <p:cNvPr id="5" name="Picture 4">
            <a:extLst>
              <a:ext uri="{FF2B5EF4-FFF2-40B4-BE49-F238E27FC236}">
                <a16:creationId xmlns:a16="http://schemas.microsoft.com/office/drawing/2014/main" id="{A1835A01-1113-B904-D69D-45F8089DB3C1}"/>
              </a:ext>
            </a:extLst>
          </p:cNvPr>
          <p:cNvPicPr>
            <a:picLocks noChangeAspect="1"/>
          </p:cNvPicPr>
          <p:nvPr/>
        </p:nvPicPr>
        <p:blipFill>
          <a:blip r:embed="rId2"/>
          <a:stretch>
            <a:fillRect/>
          </a:stretch>
        </p:blipFill>
        <p:spPr>
          <a:xfrm>
            <a:off x="561340" y="484514"/>
            <a:ext cx="5295900" cy="3523960"/>
          </a:xfrm>
          <a:prstGeom prst="rect">
            <a:avLst/>
          </a:prstGeom>
        </p:spPr>
      </p:pic>
      <p:pic>
        <p:nvPicPr>
          <p:cNvPr id="7" name="Picture 6">
            <a:extLst>
              <a:ext uri="{FF2B5EF4-FFF2-40B4-BE49-F238E27FC236}">
                <a16:creationId xmlns:a16="http://schemas.microsoft.com/office/drawing/2014/main" id="{67B89399-08D6-A901-76DD-61F66E597F1A}"/>
              </a:ext>
            </a:extLst>
          </p:cNvPr>
          <p:cNvPicPr>
            <a:picLocks noChangeAspect="1"/>
          </p:cNvPicPr>
          <p:nvPr/>
        </p:nvPicPr>
        <p:blipFill>
          <a:blip r:embed="rId3"/>
          <a:stretch>
            <a:fillRect/>
          </a:stretch>
        </p:blipFill>
        <p:spPr>
          <a:xfrm>
            <a:off x="6499594" y="2559936"/>
            <a:ext cx="5295900" cy="3949700"/>
          </a:xfrm>
          <a:prstGeom prst="rect">
            <a:avLst/>
          </a:prstGeom>
        </p:spPr>
      </p:pic>
    </p:spTree>
    <p:extLst>
      <p:ext uri="{BB962C8B-B14F-4D97-AF65-F5344CB8AC3E}">
        <p14:creationId xmlns:p14="http://schemas.microsoft.com/office/powerpoint/2010/main" val="4217775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Cluster formed using KMEANS Clustering</a:t>
            </a:r>
          </a:p>
        </p:txBody>
      </p:sp>
      <p:pic>
        <p:nvPicPr>
          <p:cNvPr id="3" name="Picture 2">
            <a:extLst>
              <a:ext uri="{FF2B5EF4-FFF2-40B4-BE49-F238E27FC236}">
                <a16:creationId xmlns:a16="http://schemas.microsoft.com/office/drawing/2014/main" id="{4CDA8027-3C96-9CA9-CB0F-2EEE9752876A}"/>
              </a:ext>
            </a:extLst>
          </p:cNvPr>
          <p:cNvPicPr>
            <a:picLocks noChangeAspect="1"/>
          </p:cNvPicPr>
          <p:nvPr/>
        </p:nvPicPr>
        <p:blipFill>
          <a:blip r:embed="rId2"/>
          <a:stretch>
            <a:fillRect/>
          </a:stretch>
        </p:blipFill>
        <p:spPr>
          <a:xfrm>
            <a:off x="132463" y="585086"/>
            <a:ext cx="5598485" cy="3087836"/>
          </a:xfrm>
          <a:prstGeom prst="rect">
            <a:avLst/>
          </a:prstGeom>
        </p:spPr>
      </p:pic>
      <p:pic>
        <p:nvPicPr>
          <p:cNvPr id="9" name="Picture 8">
            <a:extLst>
              <a:ext uri="{FF2B5EF4-FFF2-40B4-BE49-F238E27FC236}">
                <a16:creationId xmlns:a16="http://schemas.microsoft.com/office/drawing/2014/main" id="{861EF427-1BD9-0245-4A1C-0A540CF308DB}"/>
              </a:ext>
            </a:extLst>
          </p:cNvPr>
          <p:cNvPicPr>
            <a:picLocks noChangeAspect="1"/>
          </p:cNvPicPr>
          <p:nvPr/>
        </p:nvPicPr>
        <p:blipFill>
          <a:blip r:embed="rId3"/>
          <a:stretch>
            <a:fillRect/>
          </a:stretch>
        </p:blipFill>
        <p:spPr>
          <a:xfrm>
            <a:off x="7038753" y="585086"/>
            <a:ext cx="5020783" cy="3087836"/>
          </a:xfrm>
          <a:prstGeom prst="rect">
            <a:avLst/>
          </a:prstGeom>
        </p:spPr>
      </p:pic>
      <p:pic>
        <p:nvPicPr>
          <p:cNvPr id="11" name="Picture 10">
            <a:extLst>
              <a:ext uri="{FF2B5EF4-FFF2-40B4-BE49-F238E27FC236}">
                <a16:creationId xmlns:a16="http://schemas.microsoft.com/office/drawing/2014/main" id="{AA4CCA3D-72AA-712C-F1AE-CCF46F6D3F8C}"/>
              </a:ext>
            </a:extLst>
          </p:cNvPr>
          <p:cNvPicPr>
            <a:picLocks noChangeAspect="1"/>
          </p:cNvPicPr>
          <p:nvPr/>
        </p:nvPicPr>
        <p:blipFill>
          <a:blip r:embed="rId4"/>
          <a:stretch>
            <a:fillRect/>
          </a:stretch>
        </p:blipFill>
        <p:spPr>
          <a:xfrm>
            <a:off x="3324825" y="3773493"/>
            <a:ext cx="5308811" cy="2982035"/>
          </a:xfrm>
          <a:prstGeom prst="rect">
            <a:avLst/>
          </a:prstGeom>
        </p:spPr>
      </p:pic>
    </p:spTree>
    <p:extLst>
      <p:ext uri="{BB962C8B-B14F-4D97-AF65-F5344CB8AC3E}">
        <p14:creationId xmlns:p14="http://schemas.microsoft.com/office/powerpoint/2010/main" val="416032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1849993" y="85783"/>
            <a:ext cx="8217314"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Model Deployment &amp; Monitoring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900734"/>
            <a:ext cx="3201517"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Recommendations</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080181" y="1630698"/>
            <a:ext cx="10178866"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Provide actionable recommendations for the business based on the identified customer segments.</a:t>
            </a:r>
          </a:p>
          <a:p>
            <a:pPr algn="l">
              <a:buFont typeface="Arial" panose="020B0604020202020204" pitchFamily="34" charset="0"/>
              <a:buChar char="•"/>
            </a:pPr>
            <a:r>
              <a:rPr lang="en-US" sz="2000" b="0" i="0" dirty="0">
                <a:solidFill>
                  <a:srgbClr val="374151"/>
                </a:solidFill>
                <a:effectLst/>
                <a:latin typeface="Söhne"/>
              </a:rPr>
              <a:t>Suggest strategies for marketing, product customization, or customer experiences.</a:t>
            </a:r>
          </a:p>
          <a:p>
            <a:endParaRPr lang="en-US" sz="20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93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01E7FA-BB89-F69E-E485-784A9D915FED}"/>
              </a:ext>
            </a:extLst>
          </p:cNvPr>
          <p:cNvSpPr>
            <a:spLocks noGrp="1"/>
          </p:cNvSpPr>
          <p:nvPr>
            <p:ph type="ftr" sz="quarter" idx="11"/>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47C47F54-3FE5-701C-A405-184389387617}"/>
              </a:ext>
            </a:extLst>
          </p:cNvPr>
          <p:cNvSpPr>
            <a:spLocks noGrp="1"/>
          </p:cNvSpPr>
          <p:nvPr>
            <p:ph type="sldNum" sz="quarter" idx="12"/>
          </p:nvPr>
        </p:nvSpPr>
        <p:spPr/>
        <p:txBody>
          <a:bodyPr/>
          <a:lstStyle/>
          <a:p>
            <a:fld id="{19B51A1E-902D-48AF-9020-955120F399B6}" type="slidenum">
              <a:rPr lang="en-US" noProof="0" smtClean="0"/>
              <a:pPr/>
              <a:t>18</a:t>
            </a:fld>
            <a:endParaRPr lang="en-US" noProof="0" dirty="0"/>
          </a:p>
        </p:txBody>
      </p:sp>
      <p:pic>
        <p:nvPicPr>
          <p:cNvPr id="7" name="Picture 6">
            <a:extLst>
              <a:ext uri="{FF2B5EF4-FFF2-40B4-BE49-F238E27FC236}">
                <a16:creationId xmlns:a16="http://schemas.microsoft.com/office/drawing/2014/main" id="{D719343D-9003-E47B-34AE-0AAC5736C523}"/>
              </a:ext>
            </a:extLst>
          </p:cNvPr>
          <p:cNvPicPr>
            <a:picLocks noChangeAspect="1"/>
          </p:cNvPicPr>
          <p:nvPr/>
        </p:nvPicPr>
        <p:blipFill>
          <a:blip r:embed="rId2"/>
          <a:stretch>
            <a:fillRect/>
          </a:stretch>
        </p:blipFill>
        <p:spPr>
          <a:xfrm>
            <a:off x="1" y="0"/>
            <a:ext cx="12051792" cy="6857999"/>
          </a:xfrm>
          <a:prstGeom prst="rect">
            <a:avLst/>
          </a:prstGeom>
        </p:spPr>
      </p:pic>
    </p:spTree>
    <p:extLst>
      <p:ext uri="{BB962C8B-B14F-4D97-AF65-F5344CB8AC3E}">
        <p14:creationId xmlns:p14="http://schemas.microsoft.com/office/powerpoint/2010/main" val="321611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CDD0F-011B-8958-31F9-A4403B84782C}"/>
              </a:ext>
            </a:extLst>
          </p:cNvPr>
          <p:cNvSpPr>
            <a:spLocks noGrp="1"/>
          </p:cNvSpPr>
          <p:nvPr>
            <p:ph type="ftr" sz="quarter" idx="11"/>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FDBABE0F-008B-8AEC-3CBC-A8744A1BBFEF}"/>
              </a:ext>
            </a:extLst>
          </p:cNvPr>
          <p:cNvSpPr>
            <a:spLocks noGrp="1"/>
          </p:cNvSpPr>
          <p:nvPr>
            <p:ph type="sldNum" sz="quarter" idx="12"/>
          </p:nvPr>
        </p:nvSpPr>
        <p:spPr/>
        <p:txBody>
          <a:bodyPr/>
          <a:lstStyle/>
          <a:p>
            <a:fld id="{19B51A1E-902D-48AF-9020-955120F399B6}" type="slidenum">
              <a:rPr lang="en-US" noProof="0" smtClean="0"/>
              <a:pPr/>
              <a:t>19</a:t>
            </a:fld>
            <a:endParaRPr lang="en-US" noProof="0" dirty="0"/>
          </a:p>
        </p:txBody>
      </p:sp>
      <p:pic>
        <p:nvPicPr>
          <p:cNvPr id="5" name="Picture 4">
            <a:extLst>
              <a:ext uri="{FF2B5EF4-FFF2-40B4-BE49-F238E27FC236}">
                <a16:creationId xmlns:a16="http://schemas.microsoft.com/office/drawing/2014/main" id="{FA0DA899-50CE-8A0E-4D50-CBC86B22D4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67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02BD04B-906D-ECA8-B703-E3B325657794}"/>
              </a:ext>
            </a:extLst>
          </p:cNvPr>
          <p:cNvSpPr txBox="1"/>
          <p:nvPr/>
        </p:nvSpPr>
        <p:spPr>
          <a:xfrm>
            <a:off x="1778825" y="1239944"/>
            <a:ext cx="8914198" cy="5201424"/>
          </a:xfrm>
          <a:prstGeom prst="rect">
            <a:avLst/>
          </a:prstGeom>
          <a:solidFill>
            <a:schemeClr val="accent2">
              <a:lumMod val="20000"/>
              <a:lumOff val="80000"/>
            </a:schemeClr>
          </a:solidFill>
        </p:spPr>
        <p:txBody>
          <a:bodyPr wrap="square" rtlCol="0">
            <a:spAutoFit/>
          </a:bodyPr>
          <a:lstStyle/>
          <a:p>
            <a:pPr marL="571508" indent="-571508">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Introduction</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Data Acquisition &amp; Understanding</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Data Preprocessing</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Features Engineering</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rgbClr val="374151"/>
                </a:solidFill>
                <a:latin typeface="Arial" panose="020B0604020202020204" pitchFamily="34" charset="0"/>
                <a:cs typeface="Arial" panose="020B0604020202020204" pitchFamily="34" charset="0"/>
              </a:rPr>
              <a:t>Model Selection and Training</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Model Evaluation &amp; Validation</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Model Deployment &amp; Monitoring</a:t>
            </a:r>
          </a:p>
          <a:p>
            <a:endParaRPr lang="en-US" sz="20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4" name="Picture 23">
            <a:extLst>
              <a:ext uri="{FF2B5EF4-FFF2-40B4-BE49-F238E27FC236}">
                <a16:creationId xmlns:a16="http://schemas.microsoft.com/office/drawing/2014/main" id="{D47C0931-A683-4826-CC63-17B4DCC7A0B3}"/>
              </a:ext>
            </a:extLst>
          </p:cNvPr>
          <p:cNvPicPr>
            <a:picLocks noChangeAspect="1"/>
          </p:cNvPicPr>
          <p:nvPr/>
        </p:nvPicPr>
        <p:blipFill>
          <a:blip r:embed="rId2"/>
          <a:stretch>
            <a:fillRect/>
          </a:stretch>
        </p:blipFill>
        <p:spPr>
          <a:xfrm rot="20458350">
            <a:off x="5468064" y="6091389"/>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3752718" y="470503"/>
            <a:ext cx="4580100"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Table of Contents</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E7B079-FE99-0BB8-E5B9-6AEACD8F4E7A}"/>
              </a:ext>
            </a:extLst>
          </p:cNvPr>
          <p:cNvSpPr>
            <a:spLocks noGrp="1"/>
          </p:cNvSpPr>
          <p:nvPr>
            <p:ph type="ftr" sz="quarter" idx="11"/>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153D6DA-D327-3924-5F9E-D99209D834B6}"/>
              </a:ext>
            </a:extLst>
          </p:cNvPr>
          <p:cNvSpPr>
            <a:spLocks noGrp="1"/>
          </p:cNvSpPr>
          <p:nvPr>
            <p:ph type="sldNum" sz="quarter" idx="12"/>
          </p:nvPr>
        </p:nvSpPr>
        <p:spPr/>
        <p:txBody>
          <a:bodyPr/>
          <a:lstStyle/>
          <a:p>
            <a:fld id="{19B51A1E-902D-48AF-9020-955120F399B6}" type="slidenum">
              <a:rPr lang="en-US" noProof="0" smtClean="0"/>
              <a:pPr/>
              <a:t>20</a:t>
            </a:fld>
            <a:endParaRPr lang="en-US" noProof="0" dirty="0"/>
          </a:p>
        </p:txBody>
      </p:sp>
      <p:pic>
        <p:nvPicPr>
          <p:cNvPr id="5" name="Picture 4">
            <a:extLst>
              <a:ext uri="{FF2B5EF4-FFF2-40B4-BE49-F238E27FC236}">
                <a16:creationId xmlns:a16="http://schemas.microsoft.com/office/drawing/2014/main" id="{D8023341-B8FA-7503-F315-C202496F48F8}"/>
              </a:ext>
            </a:extLst>
          </p:cNvPr>
          <p:cNvPicPr>
            <a:picLocks noChangeAspect="1"/>
          </p:cNvPicPr>
          <p:nvPr/>
        </p:nvPicPr>
        <p:blipFill>
          <a:blip r:embed="rId2"/>
          <a:stretch>
            <a:fillRect/>
          </a:stretch>
        </p:blipFill>
        <p:spPr>
          <a:xfrm>
            <a:off x="1349641" y="743713"/>
            <a:ext cx="9379432" cy="3898997"/>
          </a:xfrm>
          <a:prstGeom prst="rect">
            <a:avLst/>
          </a:prstGeom>
        </p:spPr>
      </p:pic>
    </p:spTree>
    <p:extLst>
      <p:ext uri="{BB962C8B-B14F-4D97-AF65-F5344CB8AC3E}">
        <p14:creationId xmlns:p14="http://schemas.microsoft.com/office/powerpoint/2010/main" val="190606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3813965" y="90264"/>
            <a:ext cx="2854179"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Thank You</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900734"/>
            <a:ext cx="1830950"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Queries?</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080181" y="1630698"/>
            <a:ext cx="10178866" cy="400110"/>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latin typeface="Söhne"/>
              </a:rPr>
              <a:t>questions and answers from the audience.</a:t>
            </a:r>
            <a:endParaRPr lang="en-US" sz="20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63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4" name="Picture 23">
            <a:extLst>
              <a:ext uri="{FF2B5EF4-FFF2-40B4-BE49-F238E27FC236}">
                <a16:creationId xmlns:a16="http://schemas.microsoft.com/office/drawing/2014/main" id="{D47C0931-A683-4826-CC63-17B4DCC7A0B3}"/>
              </a:ext>
            </a:extLst>
          </p:cNvPr>
          <p:cNvPicPr>
            <a:picLocks noChangeAspect="1"/>
          </p:cNvPicPr>
          <p:nvPr/>
        </p:nvPicPr>
        <p:blipFill>
          <a:blip r:embed="rId2"/>
          <a:stretch>
            <a:fillRect/>
          </a:stretch>
        </p:blipFill>
        <p:spPr>
          <a:xfrm rot="20458350">
            <a:off x="5468064" y="6091389"/>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4644658" y="94021"/>
            <a:ext cx="3135795"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3" name="TextBox 2">
            <a:extLst>
              <a:ext uri="{FF2B5EF4-FFF2-40B4-BE49-F238E27FC236}">
                <a16:creationId xmlns:a16="http://schemas.microsoft.com/office/drawing/2014/main" id="{0B9A8406-88AA-2302-D252-DDD6699CF4ED}"/>
              </a:ext>
            </a:extLst>
          </p:cNvPr>
          <p:cNvSpPr txBox="1"/>
          <p:nvPr/>
        </p:nvSpPr>
        <p:spPr>
          <a:xfrm>
            <a:off x="1221605" y="1900867"/>
            <a:ext cx="9851401" cy="3785652"/>
          </a:xfrm>
          <a:prstGeom prst="rect">
            <a:avLst/>
          </a:prstGeom>
          <a:noFill/>
        </p:spPr>
        <p:txBody>
          <a:bodyPr wrap="square" rtlCol="0">
            <a:spAutoFit/>
          </a:bodyPr>
          <a:lstStyle/>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 after segmentation of the customer</a:t>
            </a:r>
          </a:p>
          <a:p>
            <a:pPr algn="l"/>
            <a:endParaRPr lang="en-US" sz="2000" dirty="0">
              <a:solidFill>
                <a:schemeClr val="bg1"/>
              </a:solidFill>
              <a:latin typeface="Arial" panose="020B0604020202020204" pitchFamily="34" charset="0"/>
              <a:cs typeface="Arial" panose="020B0604020202020204" pitchFamily="34" charset="0"/>
            </a:endParaRPr>
          </a:p>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is the process of identifying and understanding the unique characteristics and traits that make up an individual customer's personality. This information can be used by companies to tailor their marketing and sales efforts to better target and serve each customer's specific needs and preferences.</a:t>
            </a:r>
          </a:p>
          <a:p>
            <a:pPr marL="342904" indent="-342904">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 file used in the project is found on the UCI repository and contains the data of 2013 and 2014</a:t>
            </a:r>
          </a:p>
        </p:txBody>
      </p:sp>
      <p:sp>
        <p:nvSpPr>
          <p:cNvPr id="6" name="TextBox 5">
            <a:extLst>
              <a:ext uri="{FF2B5EF4-FFF2-40B4-BE49-F238E27FC236}">
                <a16:creationId xmlns:a16="http://schemas.microsoft.com/office/drawing/2014/main" id="{C80BC0FE-896D-5C3A-B32E-35ED1C62F94C}"/>
              </a:ext>
            </a:extLst>
          </p:cNvPr>
          <p:cNvSpPr txBox="1"/>
          <p:nvPr/>
        </p:nvSpPr>
        <p:spPr>
          <a:xfrm>
            <a:off x="873279" y="963822"/>
            <a:ext cx="4857355"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Customer Personality Analysis</a:t>
            </a:r>
          </a:p>
        </p:txBody>
      </p:sp>
    </p:spTree>
    <p:extLst>
      <p:ext uri="{BB962C8B-B14F-4D97-AF65-F5344CB8AC3E}">
        <p14:creationId xmlns:p14="http://schemas.microsoft.com/office/powerpoint/2010/main" val="395180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3080319" y="194381"/>
            <a:ext cx="6336991" cy="769441"/>
          </a:xfrm>
          <a:prstGeom prst="rect">
            <a:avLst/>
          </a:prstGeom>
          <a:noFill/>
        </p:spPr>
        <p:txBody>
          <a:bodyPr wrap="none" rtlCol="0">
            <a:spAutoFit/>
            <a:scene3d>
              <a:camera prst="orthographicFront"/>
              <a:lightRig rig="threePt" dir="t"/>
            </a:scene3d>
            <a:sp3d extrusionH="57150">
              <a:bevelT w="38100" h="38100"/>
            </a:sp3d>
          </a:bodyPr>
          <a:lstStyle/>
          <a:p>
            <a:pPr algn="ctr"/>
            <a:r>
              <a:rPr lang="en-IN" sz="4400" dirty="0">
                <a:solidFill>
                  <a:schemeClr val="bg1"/>
                </a:solidFill>
                <a:latin typeface="Arial" panose="020B0604020202020204" pitchFamily="34" charset="0"/>
                <a:cs typeface="Arial" panose="020B0604020202020204" pitchFamily="34" charset="0"/>
              </a:rPr>
              <a:t>Introduction to Modelling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3" name="TextBox 2">
            <a:extLst>
              <a:ext uri="{FF2B5EF4-FFF2-40B4-BE49-F238E27FC236}">
                <a16:creationId xmlns:a16="http://schemas.microsoft.com/office/drawing/2014/main" id="{0B9A8406-88AA-2302-D252-DDD6699CF4ED}"/>
              </a:ext>
            </a:extLst>
          </p:cNvPr>
          <p:cNvSpPr txBox="1"/>
          <p:nvPr/>
        </p:nvSpPr>
        <p:spPr>
          <a:xfrm>
            <a:off x="1080181" y="1630698"/>
            <a:ext cx="10178866" cy="5016758"/>
          </a:xfrm>
          <a:prstGeom prst="rect">
            <a:avLst/>
          </a:prstGeom>
          <a:noFill/>
        </p:spPr>
        <p:txBody>
          <a:bodyPr wrap="square" rtlCol="0">
            <a:spAutoFit/>
          </a:bodyPr>
          <a:lstStyle/>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K-means clustering is an unsupervised machine learning algorithm used to group data points into distinct clusters based on their similarity. It aims to partition the data into K clusters, where K is a user-defined parameter. The algorithm works by iteratively assigning data points to clusters and updating the cluster centroids until convergence.</a:t>
            </a:r>
          </a:p>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K-means clustering uses several methods and techniques to perform the clustering process effectively. Here are the two methods used by the K-means algorithm:</a:t>
            </a:r>
          </a:p>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Optimal Number of Clusters Selection:</a:t>
            </a:r>
          </a:p>
          <a:p>
            <a:endParaRPr lang="en-US" sz="2000" dirty="0">
              <a:solidFill>
                <a:srgbClr val="374151"/>
              </a:solidFill>
              <a:latin typeface="Arial" panose="020B0604020202020204" pitchFamily="34" charset="0"/>
              <a:cs typeface="Arial" panose="020B0604020202020204" pitchFamily="34" charset="0"/>
            </a:endParaRPr>
          </a:p>
          <a:p>
            <a:pPr marL="742959" lvl="1" indent="-285753">
              <a:buFont typeface="+mj-lt"/>
              <a:buAutoNum type="arabicPeriod"/>
            </a:pPr>
            <a:r>
              <a:rPr lang="en-US" sz="2000" b="1" i="1" dirty="0">
                <a:solidFill>
                  <a:srgbClr val="374151"/>
                </a:solidFill>
                <a:latin typeface="Arial" panose="020B0604020202020204" pitchFamily="34" charset="0"/>
                <a:cs typeface="Arial" panose="020B0604020202020204" pitchFamily="34" charset="0"/>
              </a:rPr>
              <a:t>Elbow Method</a:t>
            </a:r>
            <a:r>
              <a:rPr lang="en-US" sz="2000" dirty="0">
                <a:solidFill>
                  <a:srgbClr val="374151"/>
                </a:solidFill>
                <a:latin typeface="Arial" panose="020B0604020202020204" pitchFamily="34" charset="0"/>
                <a:cs typeface="Arial" panose="020B0604020202020204" pitchFamily="34" charset="0"/>
              </a:rPr>
              <a:t>: Plots the within-cluster sum of squares (WCSS) against the number of clusters and selects the number of clusters where the change in WCSS starts to level off.</a:t>
            </a:r>
          </a:p>
          <a:p>
            <a:pPr marL="742959" lvl="1" indent="-285753">
              <a:buFont typeface="+mj-lt"/>
              <a:buAutoNum type="arabicPeriod"/>
            </a:pPr>
            <a:endParaRPr lang="en-US" sz="2000" dirty="0">
              <a:solidFill>
                <a:srgbClr val="374151"/>
              </a:solidFill>
              <a:latin typeface="Arial" panose="020B0604020202020204" pitchFamily="34" charset="0"/>
              <a:cs typeface="Arial" panose="020B0604020202020204" pitchFamily="34" charset="0"/>
            </a:endParaRPr>
          </a:p>
          <a:p>
            <a:pPr marL="742959" lvl="1" indent="-285753">
              <a:buFont typeface="+mj-lt"/>
              <a:buAutoNum type="arabicPeriod"/>
            </a:pPr>
            <a:r>
              <a:rPr lang="en-US" sz="2000" b="1" i="1" dirty="0">
                <a:solidFill>
                  <a:srgbClr val="374151"/>
                </a:solidFill>
                <a:latin typeface="Arial" panose="020B0604020202020204" pitchFamily="34" charset="0"/>
                <a:cs typeface="Arial" panose="020B0604020202020204" pitchFamily="34" charset="0"/>
              </a:rPr>
              <a:t>Silhouette Score</a:t>
            </a:r>
            <a:r>
              <a:rPr lang="en-US" sz="2000" dirty="0">
                <a:solidFill>
                  <a:srgbClr val="374151"/>
                </a:solidFill>
                <a:latin typeface="Arial" panose="020B0604020202020204" pitchFamily="34" charset="0"/>
                <a:cs typeface="Arial" panose="020B0604020202020204" pitchFamily="34" charset="0"/>
              </a:rPr>
              <a:t>: Evaluates the quality of clustering by measuring how well each data point fits into its assigned cluster, with higher values indicating better clustering.</a:t>
            </a:r>
          </a:p>
        </p:txBody>
      </p:sp>
      <p:sp>
        <p:nvSpPr>
          <p:cNvPr id="6" name="TextBox 5">
            <a:extLst>
              <a:ext uri="{FF2B5EF4-FFF2-40B4-BE49-F238E27FC236}">
                <a16:creationId xmlns:a16="http://schemas.microsoft.com/office/drawing/2014/main" id="{7E8B96F8-666E-5678-FCD6-8B054C7845A9}"/>
              </a:ext>
            </a:extLst>
          </p:cNvPr>
          <p:cNvSpPr txBox="1"/>
          <p:nvPr/>
        </p:nvSpPr>
        <p:spPr>
          <a:xfrm>
            <a:off x="873279" y="963822"/>
            <a:ext cx="3594254"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K – means Clustering</a:t>
            </a:r>
          </a:p>
        </p:txBody>
      </p:sp>
    </p:spTree>
    <p:extLst>
      <p:ext uri="{BB962C8B-B14F-4D97-AF65-F5344CB8AC3E}">
        <p14:creationId xmlns:p14="http://schemas.microsoft.com/office/powerpoint/2010/main" val="26189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1797740" y="99939"/>
            <a:ext cx="8596520"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Data Acquisition &amp; Understanding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900734"/>
            <a:ext cx="1885453"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Attributes</a:t>
            </a:r>
          </a:p>
        </p:txBody>
      </p:sp>
      <p:sp>
        <p:nvSpPr>
          <p:cNvPr id="7" name="Content Placeholder 2">
            <a:extLst>
              <a:ext uri="{FF2B5EF4-FFF2-40B4-BE49-F238E27FC236}">
                <a16:creationId xmlns:a16="http://schemas.microsoft.com/office/drawing/2014/main" id="{CBBA5994-03D1-88A8-DA04-BFB02B718946}"/>
              </a:ext>
            </a:extLst>
          </p:cNvPr>
          <p:cNvSpPr>
            <a:spLocks noGrp="1"/>
          </p:cNvSpPr>
          <p:nvPr>
            <p:ph sz="half" idx="1"/>
          </p:nvPr>
        </p:nvSpPr>
        <p:spPr>
          <a:xfrm>
            <a:off x="1019611" y="1399465"/>
            <a:ext cx="4830237" cy="5095742"/>
          </a:xfrm>
        </p:spPr>
        <p:txBody>
          <a:bodyPr>
            <a:normAutofit fontScale="47500" lnSpcReduction="20000"/>
          </a:bodyPr>
          <a:lstStyle/>
          <a:p>
            <a:pPr marL="0" marR="0" fontAlgn="base">
              <a:spcBef>
                <a:spcPts val="0"/>
              </a:spcBef>
              <a:spcAft>
                <a:spcPts val="0"/>
              </a:spcAft>
            </a:pPr>
            <a:r>
              <a:rPr lang="en-IN" sz="25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People</a:t>
            </a:r>
            <a:endParaRPr lang="en-IN" sz="25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ID: Customer's unique identifier</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Year_Birth</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Customer's birth year</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Education: Customer's education level</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Marital_Status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Customer's marital status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Income: Customer's yearly household income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Kidhome</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children in customer's household</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Teenhome</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teenagers in customer's household</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Dt_Customer</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Date of customer's </a:t>
            </a:r>
            <a:r>
              <a:rPr lang="en-IN" sz="2500" dirty="0" err="1">
                <a:solidFill>
                  <a:srgbClr val="3C4043"/>
                </a:solidFill>
                <a:effectLst/>
                <a:latin typeface="Arial" panose="020B0604020202020204" pitchFamily="34" charset="0"/>
                <a:ea typeface="Arial" panose="020B0604020202020204" pitchFamily="34" charset="0"/>
                <a:cs typeface="Arial" panose="020B0604020202020204" pitchFamily="34" charset="0"/>
              </a:rPr>
              <a:t>enrollment</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with the company</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C00000"/>
                </a:solidFill>
                <a:effectLst/>
                <a:latin typeface="Arial" panose="020B0604020202020204" pitchFamily="34" charset="0"/>
                <a:ea typeface="Arial" panose="020B0604020202020204" pitchFamily="34" charset="0"/>
                <a:cs typeface="Arial" panose="020B0604020202020204" pitchFamily="34" charset="0"/>
              </a:rPr>
              <a:t>Recency</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days since customer's last purchase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C00000"/>
                </a:solidFill>
                <a:effectLst/>
                <a:latin typeface="Arial" panose="020B0604020202020204" pitchFamily="34" charset="0"/>
                <a:ea typeface="Arial" panose="020B0604020202020204" pitchFamily="34" charset="0"/>
                <a:cs typeface="Arial" panose="020B0604020202020204" pitchFamily="34" charset="0"/>
              </a:rPr>
              <a:t>Complain</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the customer complained in the last 2 years, 0 otherwise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0" marR="0" fontAlgn="base">
              <a:spcBef>
                <a:spcPts val="0"/>
              </a:spcBef>
              <a:spcAft>
                <a:spcPts val="0"/>
              </a:spcAft>
            </a:pPr>
            <a:r>
              <a:rPr lang="en-IN" sz="25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Products</a:t>
            </a:r>
            <a:endParaRPr lang="en-IN" sz="2500" b="1"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MntWines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wine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MntFruits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fruits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MntMeatProducts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meat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MntFishProducts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fish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MntSweetProducts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sweets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MntGoldProds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gold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sp>
        <p:nvSpPr>
          <p:cNvPr id="8" name="Content Placeholder 2">
            <a:extLst>
              <a:ext uri="{FF2B5EF4-FFF2-40B4-BE49-F238E27FC236}">
                <a16:creationId xmlns:a16="http://schemas.microsoft.com/office/drawing/2014/main" id="{6FD88A14-9430-D1E7-4EC9-C677B153BB2C}"/>
              </a:ext>
            </a:extLst>
          </p:cNvPr>
          <p:cNvSpPr txBox="1">
            <a:spLocks/>
          </p:cNvSpPr>
          <p:nvPr/>
        </p:nvSpPr>
        <p:spPr>
          <a:xfrm>
            <a:off x="6182413" y="1399463"/>
            <a:ext cx="5110694" cy="5095743"/>
          </a:xfrm>
          <a:prstGeom prst="rect">
            <a:avLst/>
          </a:prstGeom>
        </p:spPr>
        <p:txBody>
          <a:bodyPr vert="horz" lIns="91440" tIns="45720" rIns="91440" bIns="45720" rtlCol="0" anchor="b">
            <a:normAutofit fontScale="25000" lnSpcReduction="20000"/>
          </a:bodyPr>
          <a:lstStyle>
            <a:lvl1pPr marL="342904" indent="-3429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2000" b="0" i="0" kern="1200">
                <a:solidFill>
                  <a:schemeClr val="tx1">
                    <a:lumMod val="75000"/>
                    <a:lumOff val="25000"/>
                  </a:schemeClr>
                </a:solidFill>
                <a:latin typeface="+mj-lt"/>
                <a:ea typeface="+mj-ea"/>
                <a:cs typeface="+mj-cs"/>
              </a:defRPr>
            </a:lvl1pPr>
            <a:lvl2pPr marL="742959" indent="-285753" algn="l" defTabSz="457206" rtl="0" eaLnBrk="1" latinLnBrk="0" hangingPunct="1">
              <a:spcBef>
                <a:spcPts val="1001"/>
              </a:spcBef>
              <a:spcAft>
                <a:spcPts val="0"/>
              </a:spcAft>
              <a:buClr>
                <a:schemeClr val="bg2">
                  <a:lumMod val="40000"/>
                  <a:lumOff val="60000"/>
                </a:schemeClr>
              </a:buClr>
              <a:buSzPct val="80000"/>
              <a:buFont typeface="Wingdings 3" charset="2"/>
              <a:buChar char=""/>
              <a:defRPr sz="1801" b="0" i="0" kern="1200">
                <a:solidFill>
                  <a:schemeClr val="tx1">
                    <a:lumMod val="75000"/>
                    <a:lumOff val="25000"/>
                  </a:schemeClr>
                </a:solidFill>
                <a:latin typeface="+mj-lt"/>
                <a:ea typeface="+mj-ea"/>
                <a:cs typeface="+mj-cs"/>
              </a:defRPr>
            </a:lvl2pPr>
            <a:lvl3pPr marL="1143015"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600" b="0" i="0" kern="1200">
                <a:solidFill>
                  <a:schemeClr val="tx1">
                    <a:lumMod val="75000"/>
                    <a:lumOff val="25000"/>
                  </a:schemeClr>
                </a:solidFill>
                <a:latin typeface="+mj-lt"/>
                <a:ea typeface="+mj-ea"/>
                <a:cs typeface="+mj-cs"/>
              </a:defRPr>
            </a:lvl3pPr>
            <a:lvl4pPr marL="160022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lumMod val="75000"/>
                    <a:lumOff val="25000"/>
                  </a:schemeClr>
                </a:solidFill>
                <a:latin typeface="+mj-lt"/>
                <a:ea typeface="+mj-ea"/>
                <a:cs typeface="+mj-cs"/>
              </a:defRPr>
            </a:lvl4pPr>
            <a:lvl5pPr marL="2057427"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lumMod val="75000"/>
                    <a:lumOff val="25000"/>
                  </a:schemeClr>
                </a:solidFill>
                <a:latin typeface="+mj-lt"/>
                <a:ea typeface="+mj-ea"/>
                <a:cs typeface="+mj-cs"/>
              </a:defRPr>
            </a:lvl5pPr>
            <a:lvl6pPr marL="250603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6pPr>
            <a:lvl7pPr marL="2971838"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7pPr>
            <a:lvl8pPr marL="3429044"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8pPr>
            <a:lvl9pPr marL="3886249"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9pPr>
          </a:lstStyle>
          <a:p>
            <a:pPr marL="0" marR="0" fontAlgn="base">
              <a:spcBef>
                <a:spcPts val="0"/>
              </a:spcBef>
              <a:spcAft>
                <a:spcPts val="0"/>
              </a:spcAft>
            </a:pPr>
            <a:r>
              <a:rPr lang="en-IN" sz="48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Promotion</a:t>
            </a:r>
            <a:endParaRPr lang="en-IN" sz="48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NumDealsPurchases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with a discount</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AcceptedCmp1</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1st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AcceptedCmp2</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2nd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AcceptedCmp3</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3rd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AcceptedCmp4</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4th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AcceptedCmp5</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5th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Response</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last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0" marR="0" fontAlgn="base">
              <a:spcBef>
                <a:spcPts val="0"/>
              </a:spcBef>
              <a:spcAft>
                <a:spcPts val="0"/>
              </a:spcAft>
            </a:pPr>
            <a:r>
              <a:rPr lang="en-IN" sz="48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Place</a:t>
            </a:r>
            <a:endParaRPr lang="en-IN" sz="48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NumWebPurchases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through the company’s website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NumCatalogPurchases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using a catalogue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NumStorePurchases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directly in stores</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NumWebVisitsMonth</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visits to company’s website in the last month</a:t>
            </a:r>
            <a:endParaRPr lang="en-IN" sz="4800" dirty="0">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1660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0C9581B-A107-48F9-7CF3-C822CCFF91F1}"/>
              </a:ext>
            </a:extLst>
          </p:cNvPr>
          <p:cNvSpPr>
            <a:spLocks noGrp="1"/>
          </p:cNvSpPr>
          <p:nvPr>
            <p:ph type="ftr" sz="quarter" idx="13"/>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2D88D0E1-00D0-7550-91A7-58BE8F820011}"/>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11" name="TextBox 10">
            <a:extLst>
              <a:ext uri="{FF2B5EF4-FFF2-40B4-BE49-F238E27FC236}">
                <a16:creationId xmlns:a16="http://schemas.microsoft.com/office/drawing/2014/main" id="{9F3B7A55-69CA-ED28-4CF9-D4CBABE63994}"/>
              </a:ext>
            </a:extLst>
          </p:cNvPr>
          <p:cNvSpPr txBox="1"/>
          <p:nvPr/>
        </p:nvSpPr>
        <p:spPr>
          <a:xfrm>
            <a:off x="1001257" y="775107"/>
            <a:ext cx="10515716" cy="4832092"/>
          </a:xfrm>
          <a:prstGeom prst="rect">
            <a:avLst/>
          </a:prstGeom>
          <a:noFill/>
        </p:spPr>
        <p:txBody>
          <a:bodyPr wrap="square">
            <a:spAutoFit/>
          </a:bodyPr>
          <a:lstStyle/>
          <a:p>
            <a:pPr algn="just"/>
            <a:r>
              <a:rPr lang="en-US" sz="1400" b="1" dirty="0">
                <a:solidFill>
                  <a:schemeClr val="bg1"/>
                </a:solidFill>
                <a:latin typeface="Arial" panose="020B0604020202020204" pitchFamily="34" charset="0"/>
                <a:cs typeface="Arial" panose="020B0604020202020204" pitchFamily="34" charset="0"/>
              </a:rPr>
              <a:t>Steps taken for preprocessing:</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income column of the data frame has 24 missing values. The missing numbers are </a:t>
            </a:r>
          </a:p>
          <a:p>
            <a:pPr algn="just"/>
            <a:r>
              <a:rPr lang="en-US" sz="1400" dirty="0">
                <a:solidFill>
                  <a:schemeClr val="bg1"/>
                </a:solidFill>
                <a:latin typeface="Arial" panose="020B0604020202020204" pitchFamily="34" charset="0"/>
                <a:cs typeface="Arial" panose="020B0604020202020204" pitchFamily="34" charset="0"/>
              </a:rPr>
              <a:t>being replaced by using median since it’s right skewed</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We are create a feature called </a:t>
            </a:r>
            <a:r>
              <a:rPr lang="en-US" sz="1400" dirty="0">
                <a:solidFill>
                  <a:srgbClr val="C00000"/>
                </a:solidFill>
                <a:latin typeface="Arial" panose="020B0604020202020204" pitchFamily="34" charset="0"/>
                <a:cs typeface="Arial" panose="020B0604020202020204" pitchFamily="34" charset="0"/>
              </a:rPr>
              <a:t>‘</a:t>
            </a:r>
            <a:r>
              <a:rPr lang="en-US" sz="1400" dirty="0" err="1">
                <a:solidFill>
                  <a:srgbClr val="C00000"/>
                </a:solidFill>
                <a:latin typeface="Arial" panose="020B0604020202020204" pitchFamily="34" charset="0"/>
                <a:cs typeface="Arial" panose="020B0604020202020204" pitchFamily="34" charset="0"/>
              </a:rPr>
              <a:t>Enrolled_Months</a:t>
            </a:r>
            <a:r>
              <a:rPr lang="en-US" sz="1400" dirty="0">
                <a:solidFill>
                  <a:srgbClr val="C00000"/>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that displays the length of time a customer has been in the </a:t>
            </a:r>
          </a:p>
          <a:p>
            <a:pPr algn="just"/>
            <a:r>
              <a:rPr lang="en-US" sz="1400" dirty="0">
                <a:solidFill>
                  <a:schemeClr val="bg1"/>
                </a:solidFill>
                <a:latin typeface="Arial" panose="020B0604020202020204" pitchFamily="34" charset="0"/>
                <a:cs typeface="Arial" panose="020B0604020202020204" pitchFamily="34" charset="0"/>
              </a:rPr>
              <a:t>company's database </a:t>
            </a:r>
            <a:r>
              <a:rPr lang="en-US" sz="1400" dirty="0" err="1">
                <a:solidFill>
                  <a:schemeClr val="bg1"/>
                </a:solidFill>
                <a:latin typeface="Arial" panose="020B0604020202020204" pitchFamily="34" charset="0"/>
                <a:cs typeface="Arial" panose="020B0604020202020204" pitchFamily="34" charset="0"/>
              </a:rPr>
              <a:t>wrt"Dt</a:t>
            </a:r>
            <a:r>
              <a:rPr lang="en-US" sz="1400" dirty="0">
                <a:solidFill>
                  <a:schemeClr val="bg1"/>
                </a:solidFill>
                <a:latin typeface="Arial" panose="020B0604020202020204" pitchFamily="34" charset="0"/>
                <a:cs typeface="Arial" panose="020B0604020202020204" pitchFamily="34" charset="0"/>
              </a:rPr>
              <a:t> Customer" data.</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a:solidFill>
                  <a:srgbClr val="C00000"/>
                </a:solidFill>
                <a:latin typeface="Arial" panose="020B0604020202020204" pitchFamily="34" charset="0"/>
                <a:cs typeface="Arial" panose="020B0604020202020204" pitchFamily="34" charset="0"/>
              </a:rPr>
              <a:t>Age</a:t>
            </a:r>
            <a:r>
              <a:rPr lang="en-US" sz="1400" dirty="0">
                <a:solidFill>
                  <a:schemeClr val="bg1"/>
                </a:solidFill>
                <a:latin typeface="Arial" panose="020B0604020202020204" pitchFamily="34" charset="0"/>
                <a:cs typeface="Arial" panose="020B0604020202020204" pitchFamily="34" charset="0"/>
              </a:rPr>
              <a:t>" from "</a:t>
            </a:r>
            <a:r>
              <a:rPr lang="en-US" sz="1400" dirty="0" err="1">
                <a:solidFill>
                  <a:schemeClr val="bg1"/>
                </a:solidFill>
                <a:latin typeface="Arial" panose="020B0604020202020204" pitchFamily="34" charset="0"/>
                <a:cs typeface="Arial" panose="020B0604020202020204" pitchFamily="34" charset="0"/>
              </a:rPr>
              <a:t>Year_Birth</a:t>
            </a:r>
            <a:r>
              <a:rPr lang="en-US" sz="1400" dirty="0">
                <a:solidFill>
                  <a:schemeClr val="bg1"/>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Age_Group</a:t>
            </a:r>
            <a:r>
              <a:rPr lang="en-US" sz="1400" dirty="0">
                <a:solidFill>
                  <a:schemeClr val="bg1"/>
                </a:solidFill>
                <a:latin typeface="Arial" panose="020B0604020202020204" pitchFamily="34" charset="0"/>
                <a:cs typeface="Arial" panose="020B0604020202020204" pitchFamily="34" charset="0"/>
              </a:rPr>
              <a:t>” for better clarity of EDA, categorizing the age into 4 categories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Products_Spent</a:t>
            </a:r>
            <a:r>
              <a:rPr lang="en-US" sz="1400" dirty="0">
                <a:solidFill>
                  <a:schemeClr val="bg1"/>
                </a:solidFill>
                <a:latin typeface="Arial" panose="020B0604020202020204" pitchFamily="34" charset="0"/>
                <a:cs typeface="Arial" panose="020B0604020202020204" pitchFamily="34" charset="0"/>
              </a:rPr>
              <a:t>" indicating the total amount spent on products over the past two years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Family_Size</a:t>
            </a:r>
            <a:r>
              <a:rPr lang="en-US" sz="1400" dirty="0">
                <a:solidFill>
                  <a:schemeClr val="bg1"/>
                </a:solidFill>
                <a:latin typeface="Arial" panose="020B0604020202020204" pitchFamily="34" charset="0"/>
                <a:cs typeface="Arial" panose="020B0604020202020204" pitchFamily="34" charset="0"/>
              </a:rPr>
              <a:t>" indicating the total amount of total members in a household, including kids and teenagers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Place_Spent</a:t>
            </a:r>
            <a:r>
              <a:rPr lang="en-US" sz="1400" dirty="0">
                <a:solidFill>
                  <a:schemeClr val="bg1"/>
                </a:solidFill>
                <a:latin typeface="Arial" panose="020B0604020202020204" pitchFamily="34" charset="0"/>
                <a:cs typeface="Arial" panose="020B0604020202020204" pitchFamily="34" charset="0"/>
              </a:rPr>
              <a:t>” </a:t>
            </a:r>
            <a:r>
              <a:rPr lang="en-US" sz="1400" b="0" i="0" dirty="0">
                <a:solidFill>
                  <a:srgbClr val="000000"/>
                </a:solidFill>
                <a:effectLst/>
                <a:latin typeface="Helvetica Neue"/>
              </a:rPr>
              <a:t>Number of purchases made through the company’s website, </a:t>
            </a:r>
            <a:r>
              <a:rPr lang="en-IN" sz="1400" b="0" i="0" dirty="0">
                <a:solidFill>
                  <a:srgbClr val="000000"/>
                </a:solidFill>
                <a:effectLst/>
                <a:latin typeface="Helvetica Neue"/>
              </a:rPr>
              <a:t>using a catalogue, directly in stores</a:t>
            </a:r>
            <a:endParaRPr lang="en-US" sz="1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Promotion_Spent</a:t>
            </a:r>
            <a:r>
              <a:rPr lang="en-US" sz="1400" dirty="0">
                <a:solidFill>
                  <a:schemeClr val="bg1"/>
                </a:solidFill>
                <a:latin typeface="Arial" panose="020B0604020202020204" pitchFamily="34" charset="0"/>
                <a:cs typeface="Arial" panose="020B0604020202020204" pitchFamily="34" charset="0"/>
              </a:rPr>
              <a:t>” </a:t>
            </a:r>
            <a:r>
              <a:rPr lang="en-IN" sz="1400" b="0" i="0" dirty="0">
                <a:solidFill>
                  <a:srgbClr val="000000"/>
                </a:solidFill>
                <a:effectLst/>
                <a:latin typeface="Helvetica Neue"/>
              </a:rPr>
              <a:t>customer accepted the offer</a:t>
            </a:r>
            <a:endParaRPr lang="en-US" sz="1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Family_Size</a:t>
            </a:r>
            <a:r>
              <a:rPr lang="en-US" sz="1400" dirty="0">
                <a:solidFill>
                  <a:schemeClr val="bg1"/>
                </a:solidFill>
                <a:latin typeface="Arial" panose="020B0604020202020204" pitchFamily="34" charset="0"/>
                <a:cs typeface="Arial" panose="020B0604020202020204" pitchFamily="34" charset="0"/>
              </a:rPr>
              <a:t>” for indicating the number of members in the household (considering only parents and children)</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After plotting for “Income” and “Age”, outliers present which will be deleted by the IQR method</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Doing one-hot encoding for categorical feature i.e., ‘Education’(categories into 3 </a:t>
            </a:r>
            <a:r>
              <a:rPr lang="en-US" sz="1400" dirty="0" err="1">
                <a:solidFill>
                  <a:schemeClr val="bg1"/>
                </a:solidFill>
                <a:latin typeface="Arial" panose="020B0604020202020204" pitchFamily="34" charset="0"/>
                <a:cs typeface="Arial" panose="020B0604020202020204" pitchFamily="34" charset="0"/>
              </a:rPr>
              <a:t>categoreis</a:t>
            </a:r>
            <a:r>
              <a:rPr lang="en-US" sz="1400" dirty="0">
                <a:solidFill>
                  <a:schemeClr val="bg1"/>
                </a:solidFill>
                <a:latin typeface="Arial" panose="020B0604020202020204" pitchFamily="34" charset="0"/>
                <a:cs typeface="Arial" panose="020B0604020202020204" pitchFamily="34" charset="0"/>
              </a:rPr>
              <a:t>)</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For </a:t>
            </a:r>
            <a:r>
              <a:rPr lang="en-US" sz="1400" dirty="0" err="1">
                <a:solidFill>
                  <a:schemeClr val="bg1"/>
                </a:solidFill>
                <a:latin typeface="Arial" panose="020B0604020202020204" pitchFamily="34" charset="0"/>
                <a:cs typeface="Arial" panose="020B0604020202020204" pitchFamily="34" charset="0"/>
              </a:rPr>
              <a:t>marital_status</a:t>
            </a:r>
            <a:r>
              <a:rPr lang="en-US" sz="1400" dirty="0">
                <a:solidFill>
                  <a:schemeClr val="bg1"/>
                </a:solidFill>
                <a:latin typeface="Arial" panose="020B0604020202020204" pitchFamily="34" charset="0"/>
                <a:cs typeface="Arial" panose="020B0604020202020204" pitchFamily="34" charset="0"/>
              </a:rPr>
              <a:t>:</a:t>
            </a:r>
          </a:p>
          <a:p>
            <a:r>
              <a:rPr lang="en-IN" sz="1400" b="0" dirty="0">
                <a:solidFill>
                  <a:srgbClr val="A31515"/>
                </a:solidFill>
                <a:effectLst/>
                <a:latin typeface="Arial" panose="020B0604020202020204" pitchFamily="34" charset="0"/>
                <a:cs typeface="Arial" panose="020B0604020202020204" pitchFamily="34" charset="0"/>
              </a:rPr>
              <a:t>"Married"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"Together"</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"Absurd"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"Widow"</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"YOLO"</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"Divorced"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"Singl"Alone"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endParaRPr lang="en-IN" sz="1400" b="0" dirty="0">
              <a:solidFill>
                <a:srgbClr val="000000"/>
              </a:solidFill>
              <a:effectLst/>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For education:</a:t>
            </a:r>
          </a:p>
          <a:p>
            <a:r>
              <a:rPr lang="en-IN" sz="1400" b="0" dirty="0">
                <a:solidFill>
                  <a:srgbClr val="A31515"/>
                </a:solidFill>
                <a:effectLst/>
                <a:latin typeface="Arial" panose="020B0604020202020204" pitchFamily="34" charset="0"/>
                <a:cs typeface="Arial" panose="020B0604020202020204" pitchFamily="34" charset="0"/>
              </a:rPr>
              <a:t>"Basic"</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"Undergraduate"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"2n Cycle"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"Undergraduate"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"Graduation"</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"Master"</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"Postgraduate"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"PhD"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"Postgraduate"</a:t>
            </a:r>
            <a:endParaRPr lang="en-IN" sz="1400" b="0" dirty="0">
              <a:solidFill>
                <a:srgbClr val="000000"/>
              </a:solidFill>
              <a:effectLst/>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Dropping the redundant columns, then scaling the remaining features using “Standard scaler”.</a:t>
            </a:r>
            <a:endParaRPr lang="en-IN" sz="1400"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752F7C4-3844-044B-93DD-6F3B41A32E17}"/>
              </a:ext>
            </a:extLst>
          </p:cNvPr>
          <p:cNvSpPr txBox="1"/>
          <p:nvPr/>
        </p:nvSpPr>
        <p:spPr>
          <a:xfrm>
            <a:off x="3972560" y="100713"/>
            <a:ext cx="3682418" cy="523220"/>
          </a:xfrm>
          <a:prstGeom prst="rect">
            <a:avLst/>
          </a:prstGeom>
          <a:noFill/>
        </p:spPr>
        <p:txBody>
          <a:bodyPr wrap="none" rtlCol="0">
            <a:spAutoFit/>
          </a:bodyPr>
          <a:lstStyle/>
          <a:p>
            <a:r>
              <a:rPr lang="en-US" sz="2800" b="1" dirty="0">
                <a:solidFill>
                  <a:schemeClr val="bg1"/>
                </a:solidFill>
                <a:latin typeface="Arial" panose="020B0604020202020204" pitchFamily="34" charset="0"/>
                <a:cs typeface="Arial" panose="020B0604020202020204" pitchFamily="34" charset="0"/>
              </a:rPr>
              <a:t>Data Pre-processing</a:t>
            </a:r>
            <a:endParaRPr lang="en-IN"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37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BD1CB97-EEBE-D64F-E35C-CB016ADB34C1}"/>
              </a:ext>
            </a:extLst>
          </p:cNvPr>
          <p:cNvSpPr txBox="1"/>
          <p:nvPr/>
        </p:nvSpPr>
        <p:spPr>
          <a:xfrm>
            <a:off x="152401" y="43936"/>
            <a:ext cx="11694160" cy="830997"/>
          </a:xfrm>
          <a:prstGeom prst="rect">
            <a:avLst/>
          </a:prstGeom>
          <a:noFill/>
        </p:spPr>
        <p:txBody>
          <a:bodyPr wrap="square">
            <a:spAutoFit/>
          </a:bodyPr>
          <a:lstStyle/>
          <a:p>
            <a:r>
              <a:rPr lang="en" sz="2400" b="1" dirty="0">
                <a:solidFill>
                  <a:schemeClr val="bg1"/>
                </a:solidFill>
              </a:rPr>
              <a:t>GRAPHICAL REPRESENTATION</a:t>
            </a:r>
          </a:p>
          <a:p>
            <a:endParaRPr lang="en-IN" sz="2400" b="1" dirty="0">
              <a:solidFill>
                <a:schemeClr val="bg1"/>
              </a:solidFill>
            </a:endParaRPr>
          </a:p>
        </p:txBody>
      </p:sp>
      <p:pic>
        <p:nvPicPr>
          <p:cNvPr id="7" name="Picture 6">
            <a:extLst>
              <a:ext uri="{FF2B5EF4-FFF2-40B4-BE49-F238E27FC236}">
                <a16:creationId xmlns:a16="http://schemas.microsoft.com/office/drawing/2014/main" id="{BBA5ED3F-C5F1-7AD8-A777-D223EA1312B3}"/>
              </a:ext>
            </a:extLst>
          </p:cNvPr>
          <p:cNvPicPr>
            <a:picLocks noChangeAspect="1"/>
          </p:cNvPicPr>
          <p:nvPr/>
        </p:nvPicPr>
        <p:blipFill>
          <a:blip r:embed="rId2"/>
          <a:stretch>
            <a:fillRect/>
          </a:stretch>
        </p:blipFill>
        <p:spPr>
          <a:xfrm>
            <a:off x="1464695" y="874933"/>
            <a:ext cx="9069571" cy="5483338"/>
          </a:xfrm>
          <a:prstGeom prst="rect">
            <a:avLst/>
          </a:prstGeom>
        </p:spPr>
      </p:pic>
    </p:spTree>
    <p:extLst>
      <p:ext uri="{BB962C8B-B14F-4D97-AF65-F5344CB8AC3E}">
        <p14:creationId xmlns:p14="http://schemas.microsoft.com/office/powerpoint/2010/main" val="103663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26AA65-A771-8BC4-23B2-BD6A5060690E}"/>
              </a:ext>
            </a:extLst>
          </p:cNvPr>
          <p:cNvSpPr>
            <a:spLocks noGrp="1"/>
          </p:cNvSpPr>
          <p:nvPr>
            <p:ph type="ftr" sz="quarter" idx="12"/>
          </p:nvPr>
        </p:nvSpPr>
        <p:spPr/>
        <p:txBody>
          <a:bodyPr/>
          <a:lstStyle/>
          <a:p>
            <a:r>
              <a:rPr lang="en-US" noProof="0"/>
              <a:t>Add a footer</a:t>
            </a:r>
            <a:endParaRPr lang="en-US" noProof="0" dirty="0"/>
          </a:p>
        </p:txBody>
      </p:sp>
      <p:sp>
        <p:nvSpPr>
          <p:cNvPr id="7" name="TextBox 6">
            <a:extLst>
              <a:ext uri="{FF2B5EF4-FFF2-40B4-BE49-F238E27FC236}">
                <a16:creationId xmlns:a16="http://schemas.microsoft.com/office/drawing/2014/main" id="{68EF0C1F-771B-0262-1911-ABFF9810D76A}"/>
              </a:ext>
            </a:extLst>
          </p:cNvPr>
          <p:cNvSpPr txBox="1"/>
          <p:nvPr/>
        </p:nvSpPr>
        <p:spPr>
          <a:xfrm>
            <a:off x="133986" y="217938"/>
            <a:ext cx="3088640" cy="461665"/>
          </a:xfrm>
          <a:prstGeom prst="rect">
            <a:avLst/>
          </a:prstGeom>
          <a:noFill/>
        </p:spPr>
        <p:txBody>
          <a:bodyPr wrap="square" rtlCol="0">
            <a:spAutoFit/>
          </a:bodyPr>
          <a:lstStyle/>
          <a:p>
            <a:r>
              <a:rPr lang="en-US" sz="2400" b="1" dirty="0" err="1">
                <a:solidFill>
                  <a:schemeClr val="bg1"/>
                </a:solidFill>
              </a:rPr>
              <a:t>Bivariates</a:t>
            </a:r>
            <a:r>
              <a:rPr lang="en-US" sz="2400" b="1" dirty="0">
                <a:solidFill>
                  <a:schemeClr val="bg1"/>
                </a:solidFill>
              </a:rPr>
              <a:t> plots</a:t>
            </a:r>
            <a:endParaRPr lang="en-IN" sz="2400" b="1" dirty="0">
              <a:solidFill>
                <a:schemeClr val="bg1"/>
              </a:solidFill>
            </a:endParaRPr>
          </a:p>
        </p:txBody>
      </p:sp>
      <p:pic>
        <p:nvPicPr>
          <p:cNvPr id="2" name="Picture 1">
            <a:extLst>
              <a:ext uri="{FF2B5EF4-FFF2-40B4-BE49-F238E27FC236}">
                <a16:creationId xmlns:a16="http://schemas.microsoft.com/office/drawing/2014/main" id="{E9BD9564-5531-2A0A-0CA4-813AC392465A}"/>
              </a:ext>
            </a:extLst>
          </p:cNvPr>
          <p:cNvPicPr>
            <a:picLocks noChangeAspect="1"/>
          </p:cNvPicPr>
          <p:nvPr/>
        </p:nvPicPr>
        <p:blipFill>
          <a:blip r:embed="rId2"/>
          <a:stretch>
            <a:fillRect/>
          </a:stretch>
        </p:blipFill>
        <p:spPr>
          <a:xfrm>
            <a:off x="6389337" y="3915472"/>
            <a:ext cx="5273497" cy="2566607"/>
          </a:xfrm>
          <a:prstGeom prst="rect">
            <a:avLst/>
          </a:prstGeom>
        </p:spPr>
      </p:pic>
      <p:pic>
        <p:nvPicPr>
          <p:cNvPr id="3" name="Picture 2">
            <a:extLst>
              <a:ext uri="{FF2B5EF4-FFF2-40B4-BE49-F238E27FC236}">
                <a16:creationId xmlns:a16="http://schemas.microsoft.com/office/drawing/2014/main" id="{ECD9A6E3-9633-7C20-4A5F-EF0BCBA8B88C}"/>
              </a:ext>
            </a:extLst>
          </p:cNvPr>
          <p:cNvPicPr>
            <a:picLocks noChangeAspect="1"/>
          </p:cNvPicPr>
          <p:nvPr/>
        </p:nvPicPr>
        <p:blipFill>
          <a:blip r:embed="rId3"/>
          <a:stretch>
            <a:fillRect/>
          </a:stretch>
        </p:blipFill>
        <p:spPr>
          <a:xfrm>
            <a:off x="0" y="3915472"/>
            <a:ext cx="5273497" cy="2566608"/>
          </a:xfrm>
          <a:prstGeom prst="rect">
            <a:avLst/>
          </a:prstGeom>
        </p:spPr>
      </p:pic>
      <p:pic>
        <p:nvPicPr>
          <p:cNvPr id="8" name="Picture 7">
            <a:extLst>
              <a:ext uri="{FF2B5EF4-FFF2-40B4-BE49-F238E27FC236}">
                <a16:creationId xmlns:a16="http://schemas.microsoft.com/office/drawing/2014/main" id="{6EE5DE5F-5B5C-0B15-A8C8-F83350070B6C}"/>
              </a:ext>
            </a:extLst>
          </p:cNvPr>
          <p:cNvPicPr>
            <a:picLocks noChangeAspect="1"/>
          </p:cNvPicPr>
          <p:nvPr/>
        </p:nvPicPr>
        <p:blipFill>
          <a:blip r:embed="rId4"/>
          <a:stretch>
            <a:fillRect/>
          </a:stretch>
        </p:blipFill>
        <p:spPr>
          <a:xfrm>
            <a:off x="1904262" y="866054"/>
            <a:ext cx="7772400" cy="2511645"/>
          </a:xfrm>
          <a:prstGeom prst="rect">
            <a:avLst/>
          </a:prstGeom>
        </p:spPr>
      </p:pic>
    </p:spTree>
    <p:extLst>
      <p:ext uri="{BB962C8B-B14F-4D97-AF65-F5344CB8AC3E}">
        <p14:creationId xmlns:p14="http://schemas.microsoft.com/office/powerpoint/2010/main" val="41981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E6D39F-20B1-7F6F-E72E-2A22334CDC94}"/>
              </a:ext>
            </a:extLst>
          </p:cNvPr>
          <p:cNvSpPr>
            <a:spLocks noGrp="1"/>
          </p:cNvSpPr>
          <p:nvPr>
            <p:ph type="ftr" sz="quarter" idx="12"/>
          </p:nvPr>
        </p:nvSpPr>
        <p:spPr/>
        <p:txBody>
          <a:bodyPr/>
          <a:lstStyle/>
          <a:p>
            <a:r>
              <a:rPr lang="en-US" noProof="0"/>
              <a:t>Add a footer</a:t>
            </a:r>
            <a:endParaRPr lang="en-US" noProof="0" dirty="0"/>
          </a:p>
        </p:txBody>
      </p:sp>
      <p:pic>
        <p:nvPicPr>
          <p:cNvPr id="6" name="Picture 5">
            <a:extLst>
              <a:ext uri="{FF2B5EF4-FFF2-40B4-BE49-F238E27FC236}">
                <a16:creationId xmlns:a16="http://schemas.microsoft.com/office/drawing/2014/main" id="{0C72A23C-8705-1D38-9E8B-FAC3E213FD83}"/>
              </a:ext>
            </a:extLst>
          </p:cNvPr>
          <p:cNvPicPr>
            <a:picLocks noChangeAspect="1"/>
          </p:cNvPicPr>
          <p:nvPr/>
        </p:nvPicPr>
        <p:blipFill>
          <a:blip r:embed="rId2"/>
          <a:stretch>
            <a:fillRect/>
          </a:stretch>
        </p:blipFill>
        <p:spPr>
          <a:xfrm>
            <a:off x="272732" y="3872865"/>
            <a:ext cx="3762375" cy="2647950"/>
          </a:xfrm>
          <a:prstGeom prst="rect">
            <a:avLst/>
          </a:prstGeom>
        </p:spPr>
      </p:pic>
      <p:pic>
        <p:nvPicPr>
          <p:cNvPr id="7" name="Picture 6">
            <a:extLst>
              <a:ext uri="{FF2B5EF4-FFF2-40B4-BE49-F238E27FC236}">
                <a16:creationId xmlns:a16="http://schemas.microsoft.com/office/drawing/2014/main" id="{C5F59AE9-42B4-73BC-0C18-7ABC11D9D4D0}"/>
              </a:ext>
            </a:extLst>
          </p:cNvPr>
          <p:cNvPicPr>
            <a:picLocks noChangeAspect="1"/>
          </p:cNvPicPr>
          <p:nvPr/>
        </p:nvPicPr>
        <p:blipFill>
          <a:blip r:embed="rId3"/>
          <a:stretch>
            <a:fillRect/>
          </a:stretch>
        </p:blipFill>
        <p:spPr>
          <a:xfrm>
            <a:off x="272732" y="454342"/>
            <a:ext cx="3762375" cy="2657475"/>
          </a:xfrm>
          <a:prstGeom prst="rect">
            <a:avLst/>
          </a:prstGeom>
        </p:spPr>
      </p:pic>
      <p:pic>
        <p:nvPicPr>
          <p:cNvPr id="3" name="Picture 2">
            <a:extLst>
              <a:ext uri="{FF2B5EF4-FFF2-40B4-BE49-F238E27FC236}">
                <a16:creationId xmlns:a16="http://schemas.microsoft.com/office/drawing/2014/main" id="{45F76642-E8F1-1935-7E11-54A6CB496EAE}"/>
              </a:ext>
            </a:extLst>
          </p:cNvPr>
          <p:cNvPicPr>
            <a:picLocks noChangeAspect="1"/>
          </p:cNvPicPr>
          <p:nvPr/>
        </p:nvPicPr>
        <p:blipFill>
          <a:blip r:embed="rId4"/>
          <a:stretch>
            <a:fillRect/>
          </a:stretch>
        </p:blipFill>
        <p:spPr>
          <a:xfrm>
            <a:off x="4581671" y="191979"/>
            <a:ext cx="7150447" cy="2051492"/>
          </a:xfrm>
          <a:prstGeom prst="rect">
            <a:avLst/>
          </a:prstGeom>
        </p:spPr>
      </p:pic>
      <p:pic>
        <p:nvPicPr>
          <p:cNvPr id="8" name="Picture 7">
            <a:extLst>
              <a:ext uri="{FF2B5EF4-FFF2-40B4-BE49-F238E27FC236}">
                <a16:creationId xmlns:a16="http://schemas.microsoft.com/office/drawing/2014/main" id="{2F26B866-27AC-152D-0A0F-FE8D1C212B33}"/>
              </a:ext>
            </a:extLst>
          </p:cNvPr>
          <p:cNvPicPr>
            <a:picLocks noChangeAspect="1"/>
          </p:cNvPicPr>
          <p:nvPr/>
        </p:nvPicPr>
        <p:blipFill>
          <a:blip r:embed="rId5"/>
          <a:stretch>
            <a:fillRect/>
          </a:stretch>
        </p:blipFill>
        <p:spPr>
          <a:xfrm>
            <a:off x="4581670" y="2296338"/>
            <a:ext cx="7150448" cy="1945758"/>
          </a:xfrm>
          <a:prstGeom prst="rect">
            <a:avLst/>
          </a:prstGeom>
        </p:spPr>
      </p:pic>
      <p:pic>
        <p:nvPicPr>
          <p:cNvPr id="10" name="Picture 9">
            <a:extLst>
              <a:ext uri="{FF2B5EF4-FFF2-40B4-BE49-F238E27FC236}">
                <a16:creationId xmlns:a16="http://schemas.microsoft.com/office/drawing/2014/main" id="{C4C94200-4959-BD7D-8B2E-07D20A1AC472}"/>
              </a:ext>
            </a:extLst>
          </p:cNvPr>
          <p:cNvPicPr>
            <a:picLocks noChangeAspect="1"/>
          </p:cNvPicPr>
          <p:nvPr/>
        </p:nvPicPr>
        <p:blipFill>
          <a:blip r:embed="rId6"/>
          <a:stretch>
            <a:fillRect/>
          </a:stretch>
        </p:blipFill>
        <p:spPr>
          <a:xfrm>
            <a:off x="4581671" y="4294963"/>
            <a:ext cx="7150448" cy="2051492"/>
          </a:xfrm>
          <a:prstGeom prst="rect">
            <a:avLst/>
          </a:prstGeom>
        </p:spPr>
      </p:pic>
    </p:spTree>
    <p:extLst>
      <p:ext uri="{BB962C8B-B14F-4D97-AF65-F5344CB8AC3E}">
        <p14:creationId xmlns:p14="http://schemas.microsoft.com/office/powerpoint/2010/main" val="2334186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1678</TotalTime>
  <Words>1166</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Century Gothic</vt:lpstr>
      <vt:lpstr>Helvetica Neue</vt:lpstr>
      <vt:lpstr>Söhne</vt:lpstr>
      <vt:lpstr>Symbol</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saloni alshi</dc:creator>
  <cp:lastModifiedBy>Adithya Vamsi Reddy Kandula</cp:lastModifiedBy>
  <cp:revision>41</cp:revision>
  <dcterms:created xsi:type="dcterms:W3CDTF">2023-06-21T10:43:10Z</dcterms:created>
  <dcterms:modified xsi:type="dcterms:W3CDTF">2023-06-24T12:10:18Z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