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70" r:id="rId2"/>
    <p:sldId id="256" r:id="rId3"/>
    <p:sldId id="257" r:id="rId4"/>
    <p:sldId id="259" r:id="rId5"/>
    <p:sldId id="264" r:id="rId6"/>
    <p:sldId id="263" r:id="rId7"/>
    <p:sldId id="265"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80" r:id="rId21"/>
    <p:sldId id="281" r:id="rId22"/>
    <p:sldId id="279"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80"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68227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62153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3515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2169281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090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524415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52938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16360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257257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1714E-8CD1-4215-8D0F-A39A296390B3}"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87511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B1714E-8CD1-4215-8D0F-A39A296390B3}"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373496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B1714E-8CD1-4215-8D0F-A39A296390B3}"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125945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B1714E-8CD1-4215-8D0F-A39A296390B3}"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232851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1714E-8CD1-4215-8D0F-A39A296390B3}"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23416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1714E-8CD1-4215-8D0F-A39A296390B3}"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248658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1714E-8CD1-4215-8D0F-A39A296390B3}"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1A698-151D-4979-8426-04F6A29D7DAB}" type="slidenum">
              <a:rPr lang="en-US" smtClean="0"/>
              <a:t>‹#›</a:t>
            </a:fld>
            <a:endParaRPr lang="en-US"/>
          </a:p>
        </p:txBody>
      </p:sp>
    </p:spTree>
    <p:extLst>
      <p:ext uri="{BB962C8B-B14F-4D97-AF65-F5344CB8AC3E}">
        <p14:creationId xmlns:p14="http://schemas.microsoft.com/office/powerpoint/2010/main" val="268248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B1714E-8CD1-4215-8D0F-A39A296390B3}" type="datetimeFigureOut">
              <a:rPr lang="en-US" smtClean="0"/>
              <a:t>8/8/2023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F1A698-151D-4979-8426-04F6A29D7DAB}" type="slidenum">
              <a:rPr lang="en-US" smtClean="0"/>
              <a:t>‹#›</a:t>
            </a:fld>
            <a:endParaRPr lang="en-US"/>
          </a:p>
        </p:txBody>
      </p:sp>
    </p:spTree>
    <p:extLst>
      <p:ext uri="{BB962C8B-B14F-4D97-AF65-F5344CB8AC3E}">
        <p14:creationId xmlns:p14="http://schemas.microsoft.com/office/powerpoint/2010/main" val="34650352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0r1h/CO2-Emission-by-Cars/tree/mai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7831B-EC6B-4709-5E28-E6F5F8F7CB56}"/>
              </a:ext>
            </a:extLst>
          </p:cNvPr>
          <p:cNvSpPr>
            <a:spLocks noGrp="1"/>
          </p:cNvSpPr>
          <p:nvPr>
            <p:ph idx="1"/>
          </p:nvPr>
        </p:nvSpPr>
        <p:spPr/>
        <p:txBody>
          <a:bodyPr>
            <a:normAutofit fontScale="92500" lnSpcReduction="10000"/>
          </a:bodyPr>
          <a:lstStyle/>
          <a:p>
            <a:r>
              <a:rPr lang="en-US" sz="2400" dirty="0"/>
              <a:t>Project 265</a:t>
            </a:r>
            <a:br>
              <a:rPr lang="en-US" sz="2400" dirty="0"/>
            </a:br>
            <a:br>
              <a:rPr lang="en-US" sz="2400" dirty="0"/>
            </a:br>
            <a:r>
              <a:rPr lang="en-US" sz="1800" dirty="0"/>
              <a:t>Group 01</a:t>
            </a:r>
            <a:br>
              <a:rPr lang="en-US" sz="1800" dirty="0"/>
            </a:br>
            <a:br>
              <a:rPr lang="en-US" sz="2400" dirty="0"/>
            </a:br>
            <a:r>
              <a:rPr lang="en-US" sz="1800" b="1" dirty="0">
                <a:solidFill>
                  <a:schemeClr val="tx1"/>
                </a:solidFill>
                <a:latin typeface="Calibri" panose="020F0502020204030204" pitchFamily="34" charset="0"/>
                <a:ea typeface="Verdana"/>
                <a:cs typeface="Verdana"/>
                <a:sym typeface="Verdana"/>
              </a:rPr>
              <a:t>Submitted by:</a:t>
            </a:r>
          </a:p>
          <a:p>
            <a:r>
              <a:rPr lang="en-US" sz="1800" b="1" dirty="0">
                <a:solidFill>
                  <a:schemeClr val="tx1"/>
                </a:solidFill>
                <a:latin typeface="Calibri" panose="020F0502020204030204" pitchFamily="34" charset="0"/>
                <a:ea typeface="Verdana"/>
                <a:cs typeface="Verdana"/>
                <a:sym typeface="Verdana"/>
              </a:rPr>
              <a:t>Mr. Joshi Atharva Atul</a:t>
            </a:r>
          </a:p>
          <a:p>
            <a:r>
              <a:rPr lang="en-US" sz="1800" b="1" dirty="0">
                <a:solidFill>
                  <a:schemeClr val="tx1"/>
                </a:solidFill>
                <a:latin typeface="Calibri" panose="020F0502020204030204" pitchFamily="34" charset="0"/>
                <a:ea typeface="Verdana"/>
                <a:cs typeface="Verdana"/>
                <a:sym typeface="Verdana"/>
              </a:rPr>
              <a:t>Ms. Vaishnavi Ashok Shinde</a:t>
            </a:r>
          </a:p>
          <a:p>
            <a:r>
              <a:rPr lang="en-US" sz="1800" b="1" dirty="0">
                <a:solidFill>
                  <a:schemeClr val="tx1"/>
                </a:solidFill>
                <a:latin typeface="Calibri" panose="020F0502020204030204" pitchFamily="34" charset="0"/>
                <a:ea typeface="Verdana"/>
                <a:cs typeface="Verdana"/>
                <a:sym typeface="Verdana"/>
              </a:rPr>
              <a:t>Mr. Sudarshan Subhash Bane</a:t>
            </a:r>
          </a:p>
          <a:p>
            <a:r>
              <a:rPr lang="en-US" sz="1800" b="1" dirty="0">
                <a:solidFill>
                  <a:schemeClr val="tx1"/>
                </a:solidFill>
                <a:latin typeface="Calibri" panose="020F0502020204030204" pitchFamily="34" charset="0"/>
                <a:ea typeface="Verdana"/>
                <a:cs typeface="Verdana"/>
                <a:sym typeface="Verdana"/>
              </a:rPr>
              <a:t>Ms. Pooja </a:t>
            </a:r>
            <a:r>
              <a:rPr lang="en-US" sz="1800" b="1" dirty="0" err="1">
                <a:solidFill>
                  <a:schemeClr val="tx1"/>
                </a:solidFill>
                <a:latin typeface="Calibri" panose="020F0502020204030204" pitchFamily="34" charset="0"/>
                <a:ea typeface="Verdana"/>
                <a:cs typeface="Verdana"/>
                <a:sym typeface="Verdana"/>
              </a:rPr>
              <a:t>Baban</a:t>
            </a:r>
            <a:r>
              <a:rPr lang="en-US" sz="1800" b="1" dirty="0">
                <a:solidFill>
                  <a:schemeClr val="tx1"/>
                </a:solidFill>
                <a:latin typeface="Calibri" panose="020F0502020204030204" pitchFamily="34" charset="0"/>
                <a:ea typeface="Verdana"/>
                <a:cs typeface="Verdana"/>
                <a:sym typeface="Verdana"/>
              </a:rPr>
              <a:t> Thakare</a:t>
            </a:r>
          </a:p>
          <a:p>
            <a:r>
              <a:rPr lang="en-US" sz="1800" b="1" dirty="0">
                <a:solidFill>
                  <a:schemeClr val="tx1"/>
                </a:solidFill>
                <a:latin typeface="Calibri" panose="020F0502020204030204" pitchFamily="34" charset="0"/>
                <a:ea typeface="Verdana"/>
                <a:cs typeface="Verdana"/>
                <a:sym typeface="Verdana"/>
              </a:rPr>
              <a:t>Ms. Saloni Surendra </a:t>
            </a:r>
            <a:r>
              <a:rPr lang="en-US" sz="1800" b="1" dirty="0" err="1">
                <a:solidFill>
                  <a:schemeClr val="tx1"/>
                </a:solidFill>
                <a:latin typeface="Calibri" panose="020F0502020204030204" pitchFamily="34" charset="0"/>
                <a:ea typeface="Verdana"/>
                <a:cs typeface="Verdana"/>
                <a:sym typeface="Verdana"/>
              </a:rPr>
              <a:t>Alshi</a:t>
            </a:r>
            <a:endParaRPr lang="en-US" sz="1800" b="1" dirty="0">
              <a:solidFill>
                <a:schemeClr val="tx1"/>
              </a:solidFill>
              <a:latin typeface="Calibri" panose="020F0502020204030204" pitchFamily="34" charset="0"/>
              <a:ea typeface="Verdana"/>
              <a:cs typeface="Verdana"/>
              <a:sym typeface="Verdana"/>
            </a:endParaRPr>
          </a:p>
          <a:p>
            <a:pPr marL="0" indent="0">
              <a:buNone/>
            </a:pPr>
            <a:br>
              <a:rPr lang="en-US" sz="1800" b="1" dirty="0">
                <a:solidFill>
                  <a:srgbClr val="002776"/>
                </a:solidFill>
                <a:latin typeface="Calibri" panose="020F0502020204030204" pitchFamily="34" charset="0"/>
                <a:ea typeface="Verdana"/>
                <a:cs typeface="Verdana"/>
                <a:sym typeface="Verdana"/>
              </a:rPr>
            </a:br>
            <a:endParaRPr lang="en-US" dirty="0"/>
          </a:p>
        </p:txBody>
      </p:sp>
    </p:spTree>
    <p:extLst>
      <p:ext uri="{BB962C8B-B14F-4D97-AF65-F5344CB8AC3E}">
        <p14:creationId xmlns:p14="http://schemas.microsoft.com/office/powerpoint/2010/main" val="122442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11C1-B5B6-6E29-2505-2283A84E7465}"/>
              </a:ext>
            </a:extLst>
          </p:cNvPr>
          <p:cNvSpPr>
            <a:spLocks noGrp="1"/>
          </p:cNvSpPr>
          <p:nvPr>
            <p:ph type="title"/>
          </p:nvPr>
        </p:nvSpPr>
        <p:spPr/>
        <p:txBody>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EDA (Correlation Analysis)</a:t>
            </a:r>
            <a:endParaRPr lang="en-US"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72D6501D-25BD-99C4-AB59-BAE65DF98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518" y="1690688"/>
            <a:ext cx="7674964" cy="503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65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FDE1-A0C1-924B-3045-03FA1BF6B984}"/>
              </a:ext>
            </a:extLst>
          </p:cNvPr>
          <p:cNvSpPr>
            <a:spLocks noGrp="1"/>
          </p:cNvSpPr>
          <p:nvPr>
            <p:ph type="title"/>
          </p:nvPr>
        </p:nvSpPr>
        <p:spPr>
          <a:xfrm>
            <a:off x="838200" y="365126"/>
            <a:ext cx="10515600" cy="78911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visualize all categorical columns</a:t>
            </a:r>
            <a:br>
              <a:rPr lang="en-US" dirty="0"/>
            </a:br>
            <a:endParaRPr lang="en-US" dirty="0"/>
          </a:p>
        </p:txBody>
      </p:sp>
      <p:pic>
        <p:nvPicPr>
          <p:cNvPr id="4" name="Picture 3">
            <a:extLst>
              <a:ext uri="{FF2B5EF4-FFF2-40B4-BE49-F238E27FC236}">
                <a16:creationId xmlns:a16="http://schemas.microsoft.com/office/drawing/2014/main" id="{9B8B7E9B-FCDC-66E7-3D35-DB183C63C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 y="943677"/>
            <a:ext cx="4067331" cy="2773882"/>
          </a:xfrm>
          <a:prstGeom prst="rect">
            <a:avLst/>
          </a:prstGeom>
        </p:spPr>
      </p:pic>
      <p:pic>
        <p:nvPicPr>
          <p:cNvPr id="6" name="Picture 5">
            <a:extLst>
              <a:ext uri="{FF2B5EF4-FFF2-40B4-BE49-F238E27FC236}">
                <a16:creationId xmlns:a16="http://schemas.microsoft.com/office/drawing/2014/main" id="{694E0B8E-C20D-2BBC-F5E2-915F1F4E5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898" y="1154245"/>
            <a:ext cx="3770809" cy="2623276"/>
          </a:xfrm>
          <a:prstGeom prst="rect">
            <a:avLst/>
          </a:prstGeom>
        </p:spPr>
      </p:pic>
      <p:pic>
        <p:nvPicPr>
          <p:cNvPr id="8" name="Picture 7">
            <a:extLst>
              <a:ext uri="{FF2B5EF4-FFF2-40B4-BE49-F238E27FC236}">
                <a16:creationId xmlns:a16="http://schemas.microsoft.com/office/drawing/2014/main" id="{236F212C-CE44-99C3-7B0F-49BD211AF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77520"/>
            <a:ext cx="4871803" cy="3110460"/>
          </a:xfrm>
          <a:prstGeom prst="rect">
            <a:avLst/>
          </a:prstGeom>
        </p:spPr>
      </p:pic>
      <p:pic>
        <p:nvPicPr>
          <p:cNvPr id="10" name="Picture 9">
            <a:extLst>
              <a:ext uri="{FF2B5EF4-FFF2-40B4-BE49-F238E27FC236}">
                <a16:creationId xmlns:a16="http://schemas.microsoft.com/office/drawing/2014/main" id="{67481985-49EF-B919-7460-B15939A1C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9707" y="1154244"/>
            <a:ext cx="3922424" cy="2773881"/>
          </a:xfrm>
          <a:prstGeom prst="rect">
            <a:avLst/>
          </a:prstGeom>
        </p:spPr>
      </p:pic>
      <p:sp>
        <p:nvSpPr>
          <p:cNvPr id="16" name="TextBox 15">
            <a:extLst>
              <a:ext uri="{FF2B5EF4-FFF2-40B4-BE49-F238E27FC236}">
                <a16:creationId xmlns:a16="http://schemas.microsoft.com/office/drawing/2014/main" id="{B2996980-0B6B-CDA8-91DC-07D6BE8D61EC}"/>
              </a:ext>
            </a:extLst>
          </p:cNvPr>
          <p:cNvSpPr txBox="1"/>
          <p:nvPr/>
        </p:nvSpPr>
        <p:spPr>
          <a:xfrm>
            <a:off x="5022957" y="4317088"/>
            <a:ext cx="6093500" cy="2031325"/>
          </a:xfrm>
          <a:prstGeom prst="rect">
            <a:avLst/>
          </a:prstGeom>
          <a:noFill/>
        </p:spPr>
        <p:txBody>
          <a:bodyPr wrap="square">
            <a:spAutoFit/>
          </a:bodyPr>
          <a:lstStyle/>
          <a:p>
            <a:r>
              <a:rPr lang="en-US" dirty="0"/>
              <a:t>1. From the bar graphs, we can see that the "model" class is not discrete but continuous.</a:t>
            </a:r>
          </a:p>
          <a:p>
            <a:r>
              <a:rPr lang="en-US" dirty="0"/>
              <a:t>2. It means there are various categories in the same and so will give rise to sparse matrix.</a:t>
            </a:r>
          </a:p>
          <a:p>
            <a:r>
              <a:rPr lang="en-US" dirty="0"/>
              <a:t>3. All the other bar graphs are clean and we can use frequency encoding for eliminating the sub-categories which are in minority.</a:t>
            </a:r>
          </a:p>
        </p:txBody>
      </p:sp>
    </p:spTree>
    <p:extLst>
      <p:ext uri="{BB962C8B-B14F-4D97-AF65-F5344CB8AC3E}">
        <p14:creationId xmlns:p14="http://schemas.microsoft.com/office/powerpoint/2010/main" val="212993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2CAFD-7519-F8F9-544C-033BED8C2445}"/>
              </a:ext>
            </a:extLst>
          </p:cNvPr>
          <p:cNvSpPr txBox="1"/>
          <p:nvPr/>
        </p:nvSpPr>
        <p:spPr>
          <a:xfrm>
            <a:off x="410966" y="554806"/>
            <a:ext cx="8835775" cy="677108"/>
          </a:xfrm>
          <a:prstGeom prst="rect">
            <a:avLst/>
          </a:prstGeom>
          <a:noFill/>
        </p:spPr>
        <p:txBody>
          <a:bodyPr wrap="square" rtlCol="0">
            <a:spAutoFit/>
          </a:bodyPr>
          <a:lstStyle/>
          <a:p>
            <a:r>
              <a:rPr lang="en-US" sz="2000" b="1" i="0" dirty="0">
                <a:solidFill>
                  <a:srgbClr val="000000"/>
                </a:solidFill>
                <a:effectLst/>
                <a:latin typeface="Helvetica Neue"/>
              </a:rPr>
              <a:t>Chi-square Test to find association between the categorical variables</a:t>
            </a:r>
          </a:p>
          <a:p>
            <a:endParaRPr lang="en-IN" dirty="0"/>
          </a:p>
        </p:txBody>
      </p:sp>
      <p:pic>
        <p:nvPicPr>
          <p:cNvPr id="4" name="Picture 3">
            <a:extLst>
              <a:ext uri="{FF2B5EF4-FFF2-40B4-BE49-F238E27FC236}">
                <a16:creationId xmlns:a16="http://schemas.microsoft.com/office/drawing/2014/main" id="{9858DAAF-3CA4-F48A-6236-1D91F75284A7}"/>
              </a:ext>
            </a:extLst>
          </p:cNvPr>
          <p:cNvPicPr>
            <a:picLocks noChangeAspect="1"/>
          </p:cNvPicPr>
          <p:nvPr/>
        </p:nvPicPr>
        <p:blipFill>
          <a:blip r:embed="rId2"/>
          <a:stretch>
            <a:fillRect/>
          </a:stretch>
        </p:blipFill>
        <p:spPr>
          <a:xfrm>
            <a:off x="221109" y="1045931"/>
            <a:ext cx="5676258" cy="3409950"/>
          </a:xfrm>
          <a:prstGeom prst="rect">
            <a:avLst/>
          </a:prstGeom>
        </p:spPr>
      </p:pic>
      <p:sp>
        <p:nvSpPr>
          <p:cNvPr id="5" name="TextBox 4">
            <a:extLst>
              <a:ext uri="{FF2B5EF4-FFF2-40B4-BE49-F238E27FC236}">
                <a16:creationId xmlns:a16="http://schemas.microsoft.com/office/drawing/2014/main" id="{3D0129AA-1CDA-B3D5-34AB-DC49B0FEC39A}"/>
              </a:ext>
            </a:extLst>
          </p:cNvPr>
          <p:cNvSpPr txBox="1"/>
          <p:nvPr/>
        </p:nvSpPr>
        <p:spPr>
          <a:xfrm>
            <a:off x="6005244" y="1045931"/>
            <a:ext cx="3559996" cy="1477328"/>
          </a:xfrm>
          <a:prstGeom prst="rect">
            <a:avLst/>
          </a:prstGeom>
          <a:noFill/>
        </p:spPr>
        <p:txBody>
          <a:bodyPr wrap="square" rtlCol="0">
            <a:spAutoFit/>
          </a:bodyPr>
          <a:lstStyle/>
          <a:p>
            <a:pPr marL="342900" indent="-342900" algn="l">
              <a:buAutoNum type="arabicPeriod"/>
            </a:pPr>
            <a:r>
              <a:rPr lang="en-US" b="1" i="0" dirty="0">
                <a:solidFill>
                  <a:srgbClr val="000000"/>
                </a:solidFill>
                <a:effectLst/>
                <a:latin typeface="Helvetica Neue"/>
              </a:rPr>
              <a:t>Ho: There is no association</a:t>
            </a:r>
          </a:p>
          <a:p>
            <a:pPr algn="l"/>
            <a:r>
              <a:rPr lang="en-US" b="1" i="0" dirty="0">
                <a:solidFill>
                  <a:srgbClr val="000000"/>
                </a:solidFill>
                <a:effectLst/>
                <a:latin typeface="Helvetica Neue"/>
              </a:rPr>
              <a:t> between the two categories</a:t>
            </a:r>
          </a:p>
          <a:p>
            <a:pPr algn="l"/>
            <a:r>
              <a:rPr lang="en-US" b="1" i="0" dirty="0">
                <a:solidFill>
                  <a:srgbClr val="000000"/>
                </a:solidFill>
                <a:effectLst/>
                <a:latin typeface="Helvetica Neue"/>
              </a:rPr>
              <a:t>2. Ha: There is association</a:t>
            </a:r>
          </a:p>
          <a:p>
            <a:pPr algn="l"/>
            <a:r>
              <a:rPr lang="en-US" b="1" i="0" dirty="0">
                <a:solidFill>
                  <a:srgbClr val="000000"/>
                </a:solidFill>
                <a:effectLst/>
                <a:latin typeface="Helvetica Neue"/>
              </a:rPr>
              <a:t> between the two categories</a:t>
            </a:r>
          </a:p>
          <a:p>
            <a:endParaRPr lang="en-IN" dirty="0"/>
          </a:p>
        </p:txBody>
      </p:sp>
      <p:sp>
        <p:nvSpPr>
          <p:cNvPr id="6" name="TextBox 5">
            <a:extLst>
              <a:ext uri="{FF2B5EF4-FFF2-40B4-BE49-F238E27FC236}">
                <a16:creationId xmlns:a16="http://schemas.microsoft.com/office/drawing/2014/main" id="{EFC14342-7BD2-1256-2D42-4073EF6D1B08}"/>
              </a:ext>
            </a:extLst>
          </p:cNvPr>
          <p:cNvSpPr txBox="1"/>
          <p:nvPr/>
        </p:nvSpPr>
        <p:spPr>
          <a:xfrm>
            <a:off x="688368" y="4767209"/>
            <a:ext cx="8743307" cy="1200329"/>
          </a:xfrm>
          <a:prstGeom prst="rect">
            <a:avLst/>
          </a:prstGeom>
          <a:noFill/>
        </p:spPr>
        <p:txBody>
          <a:bodyPr wrap="square" rtlCol="0">
            <a:spAutoFit/>
          </a:bodyPr>
          <a:lstStyle/>
          <a:p>
            <a:pPr algn="l"/>
            <a:r>
              <a:rPr lang="en-US" b="1" i="0" dirty="0">
                <a:solidFill>
                  <a:srgbClr val="000000"/>
                </a:solidFill>
                <a:effectLst/>
                <a:latin typeface="Helvetica Neue"/>
              </a:rPr>
              <a:t>1. From the Chi-square analysis we can see that the p-value for all the categories is less than 0.05</a:t>
            </a:r>
          </a:p>
          <a:p>
            <a:pPr algn="l"/>
            <a:r>
              <a:rPr lang="en-US" b="1" i="0" dirty="0">
                <a:solidFill>
                  <a:srgbClr val="000000"/>
                </a:solidFill>
                <a:effectLst/>
                <a:latin typeface="Helvetica Neue"/>
              </a:rPr>
              <a:t>2. This indicates that there is a greater correlation between the categories</a:t>
            </a:r>
          </a:p>
          <a:p>
            <a:endParaRPr lang="en-IN" dirty="0"/>
          </a:p>
        </p:txBody>
      </p:sp>
    </p:spTree>
    <p:extLst>
      <p:ext uri="{BB962C8B-B14F-4D97-AF65-F5344CB8AC3E}">
        <p14:creationId xmlns:p14="http://schemas.microsoft.com/office/powerpoint/2010/main" val="296032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0FB57-EAA7-A826-C0BE-5D29457ACD13}"/>
              </a:ext>
            </a:extLst>
          </p:cNvPr>
          <p:cNvSpPr txBox="1"/>
          <p:nvPr/>
        </p:nvSpPr>
        <p:spPr>
          <a:xfrm>
            <a:off x="739739" y="482885"/>
            <a:ext cx="8527551" cy="923330"/>
          </a:xfrm>
          <a:prstGeom prst="rect">
            <a:avLst/>
          </a:prstGeom>
          <a:noFill/>
        </p:spPr>
        <p:txBody>
          <a:bodyPr wrap="square" rtlCol="0">
            <a:spAutoFit/>
          </a:bodyPr>
          <a:lstStyle/>
          <a:p>
            <a:r>
              <a:rPr lang="en-US" b="1" i="0" dirty="0">
                <a:solidFill>
                  <a:srgbClr val="000000"/>
                </a:solidFill>
                <a:effectLst/>
                <a:latin typeface="Helvetica Neue"/>
              </a:rPr>
              <a:t>We combine Make and Model as they both are highly associated and also they are dependent on each other.</a:t>
            </a:r>
          </a:p>
          <a:p>
            <a:endParaRPr lang="en-IN" dirty="0"/>
          </a:p>
        </p:txBody>
      </p:sp>
      <p:pic>
        <p:nvPicPr>
          <p:cNvPr id="4" name="Picture 3">
            <a:extLst>
              <a:ext uri="{FF2B5EF4-FFF2-40B4-BE49-F238E27FC236}">
                <a16:creationId xmlns:a16="http://schemas.microsoft.com/office/drawing/2014/main" id="{F2E95272-50DE-F5F5-BEDA-348DB9A597A8}"/>
              </a:ext>
            </a:extLst>
          </p:cNvPr>
          <p:cNvPicPr>
            <a:picLocks noChangeAspect="1"/>
          </p:cNvPicPr>
          <p:nvPr/>
        </p:nvPicPr>
        <p:blipFill>
          <a:blip r:embed="rId2"/>
          <a:stretch>
            <a:fillRect/>
          </a:stretch>
        </p:blipFill>
        <p:spPr>
          <a:xfrm>
            <a:off x="832206" y="1290343"/>
            <a:ext cx="8527551" cy="4843330"/>
          </a:xfrm>
          <a:prstGeom prst="rect">
            <a:avLst/>
          </a:prstGeom>
        </p:spPr>
      </p:pic>
    </p:spTree>
    <p:extLst>
      <p:ext uri="{BB962C8B-B14F-4D97-AF65-F5344CB8AC3E}">
        <p14:creationId xmlns:p14="http://schemas.microsoft.com/office/powerpoint/2010/main" val="208632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31B20-AE03-ED24-733C-DC5CDEB9F206}"/>
              </a:ext>
            </a:extLst>
          </p:cNvPr>
          <p:cNvSpPr txBox="1"/>
          <p:nvPr/>
        </p:nvSpPr>
        <p:spPr>
          <a:xfrm>
            <a:off x="462337" y="297951"/>
            <a:ext cx="8702211" cy="754053"/>
          </a:xfrm>
          <a:prstGeom prst="rect">
            <a:avLst/>
          </a:prstGeom>
          <a:noFill/>
        </p:spPr>
        <p:txBody>
          <a:bodyPr wrap="square" rtlCol="0">
            <a:spAutoFit/>
          </a:bodyPr>
          <a:lstStyle/>
          <a:p>
            <a:r>
              <a:rPr lang="en-US" sz="2500" b="1" i="0" dirty="0">
                <a:solidFill>
                  <a:srgbClr val="000000"/>
                </a:solidFill>
                <a:effectLst/>
                <a:latin typeface="Helvetica Neue"/>
              </a:rPr>
              <a:t>Outlier Detection for Categorical Data</a:t>
            </a:r>
          </a:p>
          <a:p>
            <a:endParaRPr lang="en-IN" dirty="0"/>
          </a:p>
        </p:txBody>
      </p:sp>
      <p:pic>
        <p:nvPicPr>
          <p:cNvPr id="6" name="Picture 5">
            <a:extLst>
              <a:ext uri="{FF2B5EF4-FFF2-40B4-BE49-F238E27FC236}">
                <a16:creationId xmlns:a16="http://schemas.microsoft.com/office/drawing/2014/main" id="{CCAFD675-C322-D8CF-24EA-CD8FCA6F01FF}"/>
              </a:ext>
            </a:extLst>
          </p:cNvPr>
          <p:cNvPicPr>
            <a:picLocks noChangeAspect="1"/>
          </p:cNvPicPr>
          <p:nvPr/>
        </p:nvPicPr>
        <p:blipFill>
          <a:blip r:embed="rId2"/>
          <a:stretch>
            <a:fillRect/>
          </a:stretch>
        </p:blipFill>
        <p:spPr>
          <a:xfrm>
            <a:off x="289603" y="674977"/>
            <a:ext cx="4046092" cy="2754023"/>
          </a:xfrm>
          <a:prstGeom prst="rect">
            <a:avLst/>
          </a:prstGeom>
        </p:spPr>
      </p:pic>
      <p:pic>
        <p:nvPicPr>
          <p:cNvPr id="8" name="Picture 7">
            <a:extLst>
              <a:ext uri="{FF2B5EF4-FFF2-40B4-BE49-F238E27FC236}">
                <a16:creationId xmlns:a16="http://schemas.microsoft.com/office/drawing/2014/main" id="{391FBCDC-4376-C2CF-C80A-AE9DFC1FE2DD}"/>
              </a:ext>
            </a:extLst>
          </p:cNvPr>
          <p:cNvPicPr>
            <a:picLocks noChangeAspect="1"/>
          </p:cNvPicPr>
          <p:nvPr/>
        </p:nvPicPr>
        <p:blipFill>
          <a:blip r:embed="rId3"/>
          <a:stretch>
            <a:fillRect/>
          </a:stretch>
        </p:blipFill>
        <p:spPr>
          <a:xfrm>
            <a:off x="4945563" y="749792"/>
            <a:ext cx="4527212" cy="2517390"/>
          </a:xfrm>
          <a:prstGeom prst="rect">
            <a:avLst/>
          </a:prstGeom>
        </p:spPr>
      </p:pic>
      <p:pic>
        <p:nvPicPr>
          <p:cNvPr id="10" name="Picture 9">
            <a:extLst>
              <a:ext uri="{FF2B5EF4-FFF2-40B4-BE49-F238E27FC236}">
                <a16:creationId xmlns:a16="http://schemas.microsoft.com/office/drawing/2014/main" id="{A0389D59-7037-F8C1-0C73-F941C4880929}"/>
              </a:ext>
            </a:extLst>
          </p:cNvPr>
          <p:cNvPicPr>
            <a:picLocks noChangeAspect="1"/>
          </p:cNvPicPr>
          <p:nvPr/>
        </p:nvPicPr>
        <p:blipFill>
          <a:blip r:embed="rId4"/>
          <a:stretch>
            <a:fillRect/>
          </a:stretch>
        </p:blipFill>
        <p:spPr>
          <a:xfrm>
            <a:off x="3080883" y="3590819"/>
            <a:ext cx="4046093" cy="2942155"/>
          </a:xfrm>
          <a:prstGeom prst="rect">
            <a:avLst/>
          </a:prstGeom>
        </p:spPr>
      </p:pic>
    </p:spTree>
    <p:extLst>
      <p:ext uri="{BB962C8B-B14F-4D97-AF65-F5344CB8AC3E}">
        <p14:creationId xmlns:p14="http://schemas.microsoft.com/office/powerpoint/2010/main" val="428937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E4BC0-DE06-F35A-96D5-24B0A815F405}"/>
              </a:ext>
            </a:extLst>
          </p:cNvPr>
          <p:cNvSpPr txBox="1"/>
          <p:nvPr/>
        </p:nvSpPr>
        <p:spPr>
          <a:xfrm>
            <a:off x="421240" y="380144"/>
            <a:ext cx="4417888" cy="800219"/>
          </a:xfrm>
          <a:prstGeom prst="rect">
            <a:avLst/>
          </a:prstGeom>
          <a:noFill/>
        </p:spPr>
        <p:txBody>
          <a:bodyPr wrap="square" rtlCol="0">
            <a:spAutoFit/>
          </a:bodyPr>
          <a:lstStyle/>
          <a:p>
            <a:r>
              <a:rPr lang="en-IN" sz="2800" b="1" i="0" dirty="0">
                <a:solidFill>
                  <a:srgbClr val="000000"/>
                </a:solidFill>
                <a:effectLst/>
                <a:latin typeface="Helvetica Neue"/>
              </a:rPr>
              <a:t>Treating the outliers</a:t>
            </a:r>
          </a:p>
          <a:p>
            <a:endParaRPr lang="en-IN" dirty="0"/>
          </a:p>
        </p:txBody>
      </p:sp>
      <p:pic>
        <p:nvPicPr>
          <p:cNvPr id="4" name="Picture 3">
            <a:extLst>
              <a:ext uri="{FF2B5EF4-FFF2-40B4-BE49-F238E27FC236}">
                <a16:creationId xmlns:a16="http://schemas.microsoft.com/office/drawing/2014/main" id="{94690A77-2382-FBF8-F460-61C218B3B5D4}"/>
              </a:ext>
            </a:extLst>
          </p:cNvPr>
          <p:cNvPicPr>
            <a:picLocks noChangeAspect="1"/>
          </p:cNvPicPr>
          <p:nvPr/>
        </p:nvPicPr>
        <p:blipFill>
          <a:blip r:embed="rId2"/>
          <a:stretch>
            <a:fillRect/>
          </a:stretch>
        </p:blipFill>
        <p:spPr>
          <a:xfrm>
            <a:off x="328773" y="1068480"/>
            <a:ext cx="8815227" cy="3955584"/>
          </a:xfrm>
          <a:prstGeom prst="rect">
            <a:avLst/>
          </a:prstGeom>
        </p:spPr>
      </p:pic>
      <p:sp>
        <p:nvSpPr>
          <p:cNvPr id="5" name="TextBox 4">
            <a:extLst>
              <a:ext uri="{FF2B5EF4-FFF2-40B4-BE49-F238E27FC236}">
                <a16:creationId xmlns:a16="http://schemas.microsoft.com/office/drawing/2014/main" id="{A511FF5F-846D-01EF-BB8A-81F4AAE29CC6}"/>
              </a:ext>
            </a:extLst>
          </p:cNvPr>
          <p:cNvSpPr txBox="1"/>
          <p:nvPr/>
        </p:nvSpPr>
        <p:spPr>
          <a:xfrm>
            <a:off x="421240" y="5474413"/>
            <a:ext cx="4417888" cy="1231106"/>
          </a:xfrm>
          <a:prstGeom prst="rect">
            <a:avLst/>
          </a:prstGeom>
          <a:noFill/>
        </p:spPr>
        <p:txBody>
          <a:bodyPr wrap="square" rtlCol="0">
            <a:spAutoFit/>
          </a:bodyPr>
          <a:lstStyle/>
          <a:p>
            <a:r>
              <a:rPr lang="en-IN" sz="2800" b="1" i="0" dirty="0">
                <a:solidFill>
                  <a:srgbClr val="000000"/>
                </a:solidFill>
                <a:effectLst/>
                <a:latin typeface="Helvetica Neue"/>
              </a:rPr>
              <a:t>Treated the outliers using one hot encoding </a:t>
            </a:r>
          </a:p>
          <a:p>
            <a:endParaRPr lang="en-IN" dirty="0"/>
          </a:p>
        </p:txBody>
      </p:sp>
    </p:spTree>
    <p:extLst>
      <p:ext uri="{BB962C8B-B14F-4D97-AF65-F5344CB8AC3E}">
        <p14:creationId xmlns:p14="http://schemas.microsoft.com/office/powerpoint/2010/main" val="2506219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74295-6FB3-2F62-F7C0-5CBCB8B7354F}"/>
              </a:ext>
            </a:extLst>
          </p:cNvPr>
          <p:cNvSpPr txBox="1"/>
          <p:nvPr/>
        </p:nvSpPr>
        <p:spPr>
          <a:xfrm>
            <a:off x="554804" y="380144"/>
            <a:ext cx="7715893" cy="369332"/>
          </a:xfrm>
          <a:prstGeom prst="rect">
            <a:avLst/>
          </a:prstGeom>
          <a:noFill/>
        </p:spPr>
        <p:txBody>
          <a:bodyPr wrap="square" rtlCol="0">
            <a:spAutoFit/>
          </a:bodyPr>
          <a:lstStyle/>
          <a:p>
            <a:pPr algn="l"/>
            <a:r>
              <a:rPr lang="en-IN" b="1" i="0">
                <a:solidFill>
                  <a:srgbClr val="000000"/>
                </a:solidFill>
                <a:effectLst/>
                <a:latin typeface="Helvetica Neue"/>
              </a:rPr>
              <a:t>Variable Inflation Factor</a:t>
            </a:r>
          </a:p>
        </p:txBody>
      </p:sp>
      <p:pic>
        <p:nvPicPr>
          <p:cNvPr id="6" name="Picture 5">
            <a:extLst>
              <a:ext uri="{FF2B5EF4-FFF2-40B4-BE49-F238E27FC236}">
                <a16:creationId xmlns:a16="http://schemas.microsoft.com/office/drawing/2014/main" id="{E23A2FEF-E5EB-84CF-7E3A-99835D2EEF96}"/>
              </a:ext>
            </a:extLst>
          </p:cNvPr>
          <p:cNvPicPr>
            <a:picLocks noChangeAspect="1"/>
          </p:cNvPicPr>
          <p:nvPr/>
        </p:nvPicPr>
        <p:blipFill>
          <a:blip r:embed="rId2"/>
          <a:stretch>
            <a:fillRect/>
          </a:stretch>
        </p:blipFill>
        <p:spPr>
          <a:xfrm>
            <a:off x="366552" y="868594"/>
            <a:ext cx="5314950" cy="4648200"/>
          </a:xfrm>
          <a:prstGeom prst="rect">
            <a:avLst/>
          </a:prstGeom>
        </p:spPr>
      </p:pic>
    </p:spTree>
    <p:extLst>
      <p:ext uri="{BB962C8B-B14F-4D97-AF65-F5344CB8AC3E}">
        <p14:creationId xmlns:p14="http://schemas.microsoft.com/office/powerpoint/2010/main" val="91479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DC9AA-AF8A-6BBB-7DF7-4774D7A700A9}"/>
              </a:ext>
            </a:extLst>
          </p:cNvPr>
          <p:cNvSpPr txBox="1"/>
          <p:nvPr/>
        </p:nvSpPr>
        <p:spPr>
          <a:xfrm>
            <a:off x="452063" y="421240"/>
            <a:ext cx="8702211" cy="646331"/>
          </a:xfrm>
          <a:prstGeom prst="rect">
            <a:avLst/>
          </a:prstGeom>
          <a:noFill/>
        </p:spPr>
        <p:txBody>
          <a:bodyPr wrap="square" rtlCol="0">
            <a:spAutoFit/>
          </a:bodyPr>
          <a:lstStyle/>
          <a:p>
            <a:r>
              <a:rPr lang="en-US" b="1" i="0" dirty="0">
                <a:solidFill>
                  <a:srgbClr val="000000"/>
                </a:solidFill>
                <a:effectLst/>
                <a:latin typeface="Helvetica Neue"/>
              </a:rPr>
              <a:t>Performing PCA and Preparing the Dataset</a:t>
            </a:r>
          </a:p>
          <a:p>
            <a:endParaRPr lang="en-IN" dirty="0"/>
          </a:p>
        </p:txBody>
      </p:sp>
      <p:pic>
        <p:nvPicPr>
          <p:cNvPr id="4" name="Picture 3">
            <a:extLst>
              <a:ext uri="{FF2B5EF4-FFF2-40B4-BE49-F238E27FC236}">
                <a16:creationId xmlns:a16="http://schemas.microsoft.com/office/drawing/2014/main" id="{3161D5BE-0A1F-3E47-6F07-65969AE0F0D4}"/>
              </a:ext>
            </a:extLst>
          </p:cNvPr>
          <p:cNvPicPr>
            <a:picLocks noChangeAspect="1"/>
          </p:cNvPicPr>
          <p:nvPr/>
        </p:nvPicPr>
        <p:blipFill>
          <a:blip r:embed="rId2"/>
          <a:stretch>
            <a:fillRect/>
          </a:stretch>
        </p:blipFill>
        <p:spPr>
          <a:xfrm>
            <a:off x="452063" y="867695"/>
            <a:ext cx="7810340" cy="3729840"/>
          </a:xfrm>
          <a:prstGeom prst="rect">
            <a:avLst/>
          </a:prstGeom>
        </p:spPr>
      </p:pic>
      <p:sp>
        <p:nvSpPr>
          <p:cNvPr id="5" name="TextBox 4">
            <a:extLst>
              <a:ext uri="{FF2B5EF4-FFF2-40B4-BE49-F238E27FC236}">
                <a16:creationId xmlns:a16="http://schemas.microsoft.com/office/drawing/2014/main" id="{82DD63C8-119E-697E-E3D9-CE86F60E23A9}"/>
              </a:ext>
            </a:extLst>
          </p:cNvPr>
          <p:cNvSpPr txBox="1"/>
          <p:nvPr/>
        </p:nvSpPr>
        <p:spPr>
          <a:xfrm>
            <a:off x="791110" y="4982966"/>
            <a:ext cx="8702211" cy="369332"/>
          </a:xfrm>
          <a:prstGeom prst="rect">
            <a:avLst/>
          </a:prstGeom>
          <a:noFill/>
        </p:spPr>
        <p:txBody>
          <a:bodyPr wrap="square" rtlCol="0">
            <a:spAutoFit/>
          </a:bodyPr>
          <a:lstStyle/>
          <a:p>
            <a:r>
              <a:rPr lang="en-IN" dirty="0"/>
              <a:t>Performed PCA and divided the data into training and testing test to build models</a:t>
            </a:r>
          </a:p>
        </p:txBody>
      </p:sp>
    </p:spTree>
    <p:extLst>
      <p:ext uri="{BB962C8B-B14F-4D97-AF65-F5344CB8AC3E}">
        <p14:creationId xmlns:p14="http://schemas.microsoft.com/office/powerpoint/2010/main" val="357332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73EA56-9A8F-1A44-24BB-3E93D1B8E33D}"/>
              </a:ext>
            </a:extLst>
          </p:cNvPr>
          <p:cNvSpPr txBox="1"/>
          <p:nvPr/>
        </p:nvSpPr>
        <p:spPr>
          <a:xfrm>
            <a:off x="503433" y="318499"/>
            <a:ext cx="5342562" cy="369332"/>
          </a:xfrm>
          <a:prstGeom prst="rect">
            <a:avLst/>
          </a:prstGeom>
          <a:noFill/>
        </p:spPr>
        <p:txBody>
          <a:bodyPr wrap="square" rtlCol="0">
            <a:spAutoFit/>
          </a:bodyPr>
          <a:lstStyle/>
          <a:p>
            <a:r>
              <a:rPr lang="en-IN" b="1" dirty="0"/>
              <a:t>SCALING</a:t>
            </a:r>
          </a:p>
        </p:txBody>
      </p:sp>
      <p:pic>
        <p:nvPicPr>
          <p:cNvPr id="4" name="Picture 3">
            <a:extLst>
              <a:ext uri="{FF2B5EF4-FFF2-40B4-BE49-F238E27FC236}">
                <a16:creationId xmlns:a16="http://schemas.microsoft.com/office/drawing/2014/main" id="{CA578C54-FABE-76E2-D8B2-743E1C90690B}"/>
              </a:ext>
            </a:extLst>
          </p:cNvPr>
          <p:cNvPicPr>
            <a:picLocks noChangeAspect="1"/>
          </p:cNvPicPr>
          <p:nvPr/>
        </p:nvPicPr>
        <p:blipFill>
          <a:blip r:embed="rId2"/>
          <a:stretch>
            <a:fillRect/>
          </a:stretch>
        </p:blipFill>
        <p:spPr>
          <a:xfrm>
            <a:off x="351408" y="933771"/>
            <a:ext cx="7934325" cy="4490984"/>
          </a:xfrm>
          <a:prstGeom prst="rect">
            <a:avLst/>
          </a:prstGeom>
        </p:spPr>
      </p:pic>
    </p:spTree>
    <p:extLst>
      <p:ext uri="{BB962C8B-B14F-4D97-AF65-F5344CB8AC3E}">
        <p14:creationId xmlns:p14="http://schemas.microsoft.com/office/powerpoint/2010/main" val="1567318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9FEE0-1C57-C2B4-C14A-4AECA717024B}"/>
              </a:ext>
            </a:extLst>
          </p:cNvPr>
          <p:cNvSpPr txBox="1"/>
          <p:nvPr/>
        </p:nvSpPr>
        <p:spPr>
          <a:xfrm>
            <a:off x="410966" y="359596"/>
            <a:ext cx="8496728" cy="523220"/>
          </a:xfrm>
          <a:prstGeom prst="rect">
            <a:avLst/>
          </a:prstGeom>
          <a:noFill/>
        </p:spPr>
        <p:txBody>
          <a:bodyPr wrap="square" rtlCol="0">
            <a:spAutoFit/>
          </a:bodyPr>
          <a:lstStyle/>
          <a:p>
            <a:r>
              <a:rPr lang="en-IN" sz="2800" b="1" dirty="0"/>
              <a:t>MODEL BUILDING</a:t>
            </a:r>
          </a:p>
        </p:txBody>
      </p:sp>
      <p:sp>
        <p:nvSpPr>
          <p:cNvPr id="3" name="TextBox 2">
            <a:extLst>
              <a:ext uri="{FF2B5EF4-FFF2-40B4-BE49-F238E27FC236}">
                <a16:creationId xmlns:a16="http://schemas.microsoft.com/office/drawing/2014/main" id="{21D1F9E4-2444-C0F0-F4AF-BA9808E4EE66}"/>
              </a:ext>
            </a:extLst>
          </p:cNvPr>
          <p:cNvSpPr txBox="1"/>
          <p:nvPr/>
        </p:nvSpPr>
        <p:spPr>
          <a:xfrm>
            <a:off x="523982" y="1150706"/>
            <a:ext cx="8496728" cy="923330"/>
          </a:xfrm>
          <a:prstGeom prst="rect">
            <a:avLst/>
          </a:prstGeom>
          <a:noFill/>
        </p:spPr>
        <p:txBody>
          <a:bodyPr wrap="square" rtlCol="0">
            <a:spAutoFit/>
          </a:bodyPr>
          <a:lstStyle/>
          <a:p>
            <a:r>
              <a:rPr lang="en-IN" dirty="0"/>
              <a:t>Created Decision Tree Regression, SVM Regressor, Random Forest Regressor models and selected the Decision Tree Regression model as it had less </a:t>
            </a:r>
            <a:r>
              <a:rPr lang="en-IN" dirty="0" err="1"/>
              <a:t>rmse</a:t>
            </a:r>
            <a:r>
              <a:rPr lang="en-IN" dirty="0"/>
              <a:t> value and higher accuracy as compared to other models. </a:t>
            </a:r>
          </a:p>
        </p:txBody>
      </p:sp>
      <p:pic>
        <p:nvPicPr>
          <p:cNvPr id="5" name="Picture 4">
            <a:extLst>
              <a:ext uri="{FF2B5EF4-FFF2-40B4-BE49-F238E27FC236}">
                <a16:creationId xmlns:a16="http://schemas.microsoft.com/office/drawing/2014/main" id="{B8E8B4D7-0E8A-9472-007C-5F13ED2ED446}"/>
              </a:ext>
            </a:extLst>
          </p:cNvPr>
          <p:cNvPicPr>
            <a:picLocks noChangeAspect="1"/>
          </p:cNvPicPr>
          <p:nvPr/>
        </p:nvPicPr>
        <p:blipFill>
          <a:blip r:embed="rId2"/>
          <a:stretch>
            <a:fillRect/>
          </a:stretch>
        </p:blipFill>
        <p:spPr>
          <a:xfrm>
            <a:off x="410966" y="2542760"/>
            <a:ext cx="7572375" cy="2840898"/>
          </a:xfrm>
          <a:prstGeom prst="rect">
            <a:avLst/>
          </a:prstGeom>
        </p:spPr>
      </p:pic>
    </p:spTree>
    <p:extLst>
      <p:ext uri="{BB962C8B-B14F-4D97-AF65-F5344CB8AC3E}">
        <p14:creationId xmlns:p14="http://schemas.microsoft.com/office/powerpoint/2010/main" val="113872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6A1947C-5501-6EB1-74DF-91C65D1E6582}"/>
              </a:ext>
            </a:extLst>
          </p:cNvPr>
          <p:cNvSpPr>
            <a:spLocks noGrp="1" noChangeArrowheads="1"/>
          </p:cNvSpPr>
          <p:nvPr>
            <p:ph type="ctrTitle"/>
          </p:nvPr>
        </p:nvSpPr>
        <p:spPr bwMode="auto">
          <a:xfrm>
            <a:off x="2233535" y="2254779"/>
            <a:ext cx="7395148"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tabLst/>
            </a:pPr>
            <a:r>
              <a:rPr lang="en-US" altLang="en-US" sz="36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Regression Analysis</a:t>
            </a:r>
            <a:br>
              <a:rPr lang="en-US" altLang="en-US" sz="36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r>
              <a:rPr kumimoji="0" lang="en-US" altLang="en-US" sz="4800" b="1" i="0"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CO2-Emission-by-Cars</a:t>
            </a:r>
            <a:endParaRPr kumimoji="0" lang="en-US" altLang="en-US" sz="4800" b="1" i="0"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56D76"/>
                </a:solidFill>
                <a:effectLst/>
                <a:latin typeface="-apple-system"/>
              </a:rPr>
              <a:t>/</a:t>
            </a:r>
            <a:endParaRPr kumimoji="0" lang="en-US" altLang="en-US" sz="1200" b="1"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F232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1F2328"/>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72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FEC9-447B-8314-37E2-2836175EC9A8}"/>
              </a:ext>
            </a:extLst>
          </p:cNvPr>
          <p:cNvSpPr>
            <a:spLocks noGrp="1"/>
          </p:cNvSpPr>
          <p:nvPr>
            <p:ph type="ctrTitle"/>
          </p:nvPr>
        </p:nvSpPr>
        <p:spPr/>
        <p:txBody>
          <a:bodyPr/>
          <a:lstStyle/>
          <a:p>
            <a:pPr algn="ctr"/>
            <a:r>
              <a:rPr lang="en-US" dirty="0"/>
              <a:t>Deployment</a:t>
            </a:r>
            <a:br>
              <a:rPr lang="en-US" dirty="0"/>
            </a:br>
            <a:r>
              <a:rPr lang="en-US" dirty="0"/>
              <a:t>using </a:t>
            </a:r>
            <a:r>
              <a:rPr lang="en-US" dirty="0" err="1"/>
              <a:t>Streamlit</a:t>
            </a:r>
            <a:endParaRPr lang="en-IN" dirty="0"/>
          </a:p>
        </p:txBody>
      </p:sp>
      <p:sp>
        <p:nvSpPr>
          <p:cNvPr id="3" name="Subtitle 2">
            <a:extLst>
              <a:ext uri="{FF2B5EF4-FFF2-40B4-BE49-F238E27FC236}">
                <a16:creationId xmlns:a16="http://schemas.microsoft.com/office/drawing/2014/main" id="{F9D821B2-AE2D-6451-3917-8AD8B5E4617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9519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7EF7-4516-0DCD-9ED4-52C7A1BB227C}"/>
              </a:ext>
            </a:extLst>
          </p:cNvPr>
          <p:cNvSpPr>
            <a:spLocks noGrp="1"/>
          </p:cNvSpPr>
          <p:nvPr>
            <p:ph type="title"/>
          </p:nvPr>
        </p:nvSpPr>
        <p:spPr/>
        <p:txBody>
          <a:bodyPr/>
          <a:lstStyle/>
          <a:p>
            <a:r>
              <a:rPr lang="en-US" dirty="0"/>
              <a:t>Python File used for deployment</a:t>
            </a:r>
            <a:endParaRPr lang="en-IN" dirty="0"/>
          </a:p>
        </p:txBody>
      </p:sp>
      <p:pic>
        <p:nvPicPr>
          <p:cNvPr id="5" name="Content Placeholder 4">
            <a:extLst>
              <a:ext uri="{FF2B5EF4-FFF2-40B4-BE49-F238E27FC236}">
                <a16:creationId xmlns:a16="http://schemas.microsoft.com/office/drawing/2014/main" id="{9BEDD6AB-9169-1A40-39A9-46238668B908}"/>
              </a:ext>
            </a:extLst>
          </p:cNvPr>
          <p:cNvPicPr>
            <a:picLocks noGrp="1" noChangeAspect="1"/>
          </p:cNvPicPr>
          <p:nvPr>
            <p:ph idx="1"/>
          </p:nvPr>
        </p:nvPicPr>
        <p:blipFill>
          <a:blip r:embed="rId2"/>
          <a:stretch>
            <a:fillRect/>
          </a:stretch>
        </p:blipFill>
        <p:spPr>
          <a:xfrm>
            <a:off x="1315725" y="2160588"/>
            <a:ext cx="7320588" cy="3881437"/>
          </a:xfrm>
        </p:spPr>
      </p:pic>
    </p:spTree>
    <p:extLst>
      <p:ext uri="{BB962C8B-B14F-4D97-AF65-F5344CB8AC3E}">
        <p14:creationId xmlns:p14="http://schemas.microsoft.com/office/powerpoint/2010/main" val="110812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A45D84-CB2F-F37B-0B29-90407B09E3AA}"/>
              </a:ext>
            </a:extLst>
          </p:cNvPr>
          <p:cNvPicPr>
            <a:picLocks noChangeAspect="1"/>
          </p:cNvPicPr>
          <p:nvPr/>
        </p:nvPicPr>
        <p:blipFill>
          <a:blip r:embed="rId2"/>
          <a:stretch>
            <a:fillRect/>
          </a:stretch>
        </p:blipFill>
        <p:spPr>
          <a:xfrm>
            <a:off x="292230" y="316968"/>
            <a:ext cx="11899769" cy="6380760"/>
          </a:xfrm>
          <a:prstGeom prst="rect">
            <a:avLst/>
          </a:prstGeom>
        </p:spPr>
      </p:pic>
    </p:spTree>
    <p:extLst>
      <p:ext uri="{BB962C8B-B14F-4D97-AF65-F5344CB8AC3E}">
        <p14:creationId xmlns:p14="http://schemas.microsoft.com/office/powerpoint/2010/main" val="3071764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79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9192-0E00-D064-FD06-826905D72F96}"/>
              </a:ext>
            </a:extLst>
          </p:cNvPr>
          <p:cNvSpPr>
            <a:spLocks noGrp="1"/>
          </p:cNvSpPr>
          <p:nvPr>
            <p:ph type="ctrTitle"/>
          </p:nvPr>
        </p:nvSpPr>
        <p:spPr/>
        <p:txBody>
          <a:bodyPr/>
          <a:lstStyle/>
          <a:p>
            <a:r>
              <a:rPr lang="en-US" dirty="0"/>
              <a:t>Thank You!</a:t>
            </a:r>
            <a:br>
              <a:rPr lang="en-US" dirty="0"/>
            </a:br>
            <a:endParaRPr lang="en-IN" dirty="0"/>
          </a:p>
        </p:txBody>
      </p:sp>
      <p:sp>
        <p:nvSpPr>
          <p:cNvPr id="3" name="Subtitle 2">
            <a:extLst>
              <a:ext uri="{FF2B5EF4-FFF2-40B4-BE49-F238E27FC236}">
                <a16:creationId xmlns:a16="http://schemas.microsoft.com/office/drawing/2014/main" id="{6A3848F3-2AA1-42FF-C8EE-D23CB10FC5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125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6228-9CFF-7A99-137D-96A83FD5768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BFF4EF7-9E64-7178-29C9-BC158E4B1836}"/>
              </a:ext>
            </a:extLst>
          </p:cNvPr>
          <p:cNvSpPr>
            <a:spLocks noGrp="1"/>
          </p:cNvSpPr>
          <p:nvPr>
            <p:ph idx="1"/>
          </p:nvPr>
        </p:nvSpPr>
        <p:spPr/>
        <p:txBody>
          <a:bodyPr>
            <a:normAutofit/>
          </a:bodyPr>
          <a:lstStyle/>
          <a:p>
            <a:r>
              <a:rPr lang="en-US" dirty="0"/>
              <a:t>When a petrol or diesel engine burns fuel it produce carbon dioxide(CO2),along with a handful of other harmful gases. This CO2  is then emitted through the vehicles exhaust pipe. The amount of CO2 in vehicle emits into the atmosphere is measured in grams per kilometer – often shortened to g/km- and is considered to be an indication of how kind a vehicle is to the environment.</a:t>
            </a:r>
          </a:p>
          <a:p>
            <a:r>
              <a:rPr lang="en-US" dirty="0"/>
              <a:t>In general, the lower this figure, the less fuel that a vehicle uses: a car with 90g/km CO2 , should have good fuel economy. One with 180g/km CO2 or more will use a lot of fuel. So consumers looking to reduce their running costs ought to be looking out for cars with fewer emission.</a:t>
            </a:r>
          </a:p>
        </p:txBody>
      </p:sp>
    </p:spTree>
    <p:extLst>
      <p:ext uri="{BB962C8B-B14F-4D97-AF65-F5344CB8AC3E}">
        <p14:creationId xmlns:p14="http://schemas.microsoft.com/office/powerpoint/2010/main" val="343719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1AE7-B05E-CC07-9F12-EE0DE1332DE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CO2 EMISSION</a:t>
            </a:r>
            <a:endParaRPr lang="en-US" dirty="0"/>
          </a:p>
        </p:txBody>
      </p:sp>
      <p:sp>
        <p:nvSpPr>
          <p:cNvPr id="3" name="Content Placeholder 2">
            <a:extLst>
              <a:ext uri="{FF2B5EF4-FFF2-40B4-BE49-F238E27FC236}">
                <a16:creationId xmlns:a16="http://schemas.microsoft.com/office/drawing/2014/main" id="{72FD81E1-FA89-3AAD-B9C6-B6477B47E3D0}"/>
              </a:ext>
            </a:extLst>
          </p:cNvPr>
          <p:cNvSpPr>
            <a:spLocks noGrp="1"/>
          </p:cNvSpPr>
          <p:nvPr>
            <p:ph idx="1"/>
          </p:nvPr>
        </p:nvSpPr>
        <p:spPr/>
        <p:txBody>
          <a:bodyPr>
            <a:normAutofit/>
          </a:bodyPr>
          <a:lstStyle/>
          <a:p>
            <a:r>
              <a:rPr lang="en-US" dirty="0"/>
              <a:t>Carbon dioxide(CO2) is released into earth’s atmosphere mostly by the burning of carbon-containing fuel and decay of wood and other plant matter. Under all conditions found naturally on earth CO2 is an invisible, odorless gas. It is removed from the atmosphere mostly by plants, which extract carbon from CO2 to build their tissues and by the oceans in which CO2 dissolves</a:t>
            </a:r>
          </a:p>
          <a:p>
            <a:r>
              <a:rPr lang="en-US" dirty="0"/>
              <a:t>Although other gases are also causing Earths Climate to warm, CO2 alone is responsible for about three-fourths of global warming.</a:t>
            </a:r>
          </a:p>
          <a:p>
            <a:r>
              <a:rPr lang="en-US" dirty="0"/>
              <a:t>The amount of CO2 in the atmosphere has increased greatly since human being began burning large amount of coal and petroleum in the nineteenth century</a:t>
            </a:r>
          </a:p>
        </p:txBody>
      </p:sp>
    </p:spTree>
    <p:extLst>
      <p:ext uri="{BB962C8B-B14F-4D97-AF65-F5344CB8AC3E}">
        <p14:creationId xmlns:p14="http://schemas.microsoft.com/office/powerpoint/2010/main" val="372028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0B9E-AF15-6C53-D761-44CFD5F68E1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ARCHITECTURE</a:t>
            </a:r>
          </a:p>
        </p:txBody>
      </p:sp>
      <p:pic>
        <p:nvPicPr>
          <p:cNvPr id="2050" name="Picture 2">
            <a:extLst>
              <a:ext uri="{FF2B5EF4-FFF2-40B4-BE49-F238E27FC236}">
                <a16:creationId xmlns:a16="http://schemas.microsoft.com/office/drawing/2014/main" id="{9976AEF6-0627-A5EC-A943-FB9B3D80F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73601"/>
            <a:ext cx="10515600" cy="475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26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99A3-5B56-E9C9-FF4E-8384C7F307E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GRAPH OF ANNUAL CO2 EMISSION</a:t>
            </a:r>
          </a:p>
        </p:txBody>
      </p:sp>
      <p:pic>
        <p:nvPicPr>
          <p:cNvPr id="4" name="Picture 3">
            <a:extLst>
              <a:ext uri="{FF2B5EF4-FFF2-40B4-BE49-F238E27FC236}">
                <a16:creationId xmlns:a16="http://schemas.microsoft.com/office/drawing/2014/main" id="{3535D3A8-CF2E-EE5E-FAC4-C2E5250A3B10}"/>
              </a:ext>
            </a:extLst>
          </p:cNvPr>
          <p:cNvPicPr>
            <a:picLocks noChangeAspect="1"/>
          </p:cNvPicPr>
          <p:nvPr/>
        </p:nvPicPr>
        <p:blipFill>
          <a:blip r:embed="rId2"/>
          <a:stretch>
            <a:fillRect/>
          </a:stretch>
        </p:blipFill>
        <p:spPr>
          <a:xfrm>
            <a:off x="838200" y="1993692"/>
            <a:ext cx="10515600" cy="4292808"/>
          </a:xfrm>
          <a:prstGeom prst="rect">
            <a:avLst/>
          </a:prstGeom>
        </p:spPr>
      </p:pic>
    </p:spTree>
    <p:extLst>
      <p:ext uri="{BB962C8B-B14F-4D97-AF65-F5344CB8AC3E}">
        <p14:creationId xmlns:p14="http://schemas.microsoft.com/office/powerpoint/2010/main" val="75018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9288-C3B3-462A-83D2-6B656501FA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EDA</a:t>
            </a:r>
            <a:r>
              <a:rPr lang="en-US" b="1" i="0" dirty="0">
                <a:solidFill>
                  <a:srgbClr val="000000"/>
                </a:solidFill>
                <a:effectLst/>
                <a:latin typeface="Helvetica Neue"/>
              </a:rPr>
              <a:t> </a:t>
            </a:r>
            <a:r>
              <a:rPr lang="en-US" i="0" dirty="0">
                <a:solidFill>
                  <a:srgbClr val="000000"/>
                </a:solidFill>
                <a:effectLst/>
                <a:latin typeface="Times New Roman" panose="02020603050405020304" pitchFamily="18" charset="0"/>
                <a:cs typeface="Times New Roman" panose="02020603050405020304" pitchFamily="18" charset="0"/>
              </a:rPr>
              <a:t>(Univariate Analysis)</a:t>
            </a:r>
            <a:br>
              <a:rPr lang="en-US"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D38D8A6-0543-BE39-960D-8F2512EE8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5429"/>
            <a:ext cx="12192000" cy="22068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C9A3B1-5B5D-BAC6-806F-F3176C0AE8E0}"/>
              </a:ext>
            </a:extLst>
          </p:cNvPr>
          <p:cNvPicPr>
            <a:picLocks noChangeAspect="1"/>
          </p:cNvPicPr>
          <p:nvPr/>
        </p:nvPicPr>
        <p:blipFill>
          <a:blip r:embed="rId3"/>
          <a:stretch>
            <a:fillRect/>
          </a:stretch>
        </p:blipFill>
        <p:spPr>
          <a:xfrm>
            <a:off x="0" y="4257206"/>
            <a:ext cx="12192000" cy="2607171"/>
          </a:xfrm>
          <a:prstGeom prst="rect">
            <a:avLst/>
          </a:prstGeom>
        </p:spPr>
      </p:pic>
    </p:spTree>
    <p:extLst>
      <p:ext uri="{BB962C8B-B14F-4D97-AF65-F5344CB8AC3E}">
        <p14:creationId xmlns:p14="http://schemas.microsoft.com/office/powerpoint/2010/main" val="200155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0C8FC6-4290-A3CE-CDB2-5A84FFF9F22D}"/>
              </a:ext>
            </a:extLst>
          </p:cNvPr>
          <p:cNvPicPr>
            <a:picLocks noChangeAspect="1"/>
          </p:cNvPicPr>
          <p:nvPr/>
        </p:nvPicPr>
        <p:blipFill>
          <a:blip r:embed="rId2"/>
          <a:stretch>
            <a:fillRect/>
          </a:stretch>
        </p:blipFill>
        <p:spPr>
          <a:xfrm>
            <a:off x="145218" y="43722"/>
            <a:ext cx="4724400" cy="3553918"/>
          </a:xfrm>
          <a:prstGeom prst="rect">
            <a:avLst/>
          </a:prstGeom>
        </p:spPr>
      </p:pic>
      <p:pic>
        <p:nvPicPr>
          <p:cNvPr id="3" name="Picture 2">
            <a:extLst>
              <a:ext uri="{FF2B5EF4-FFF2-40B4-BE49-F238E27FC236}">
                <a16:creationId xmlns:a16="http://schemas.microsoft.com/office/drawing/2014/main" id="{56C042FC-BB7F-AEE7-EFD6-259FBA55E77A}"/>
              </a:ext>
            </a:extLst>
          </p:cNvPr>
          <p:cNvPicPr>
            <a:picLocks noChangeAspect="1"/>
          </p:cNvPicPr>
          <p:nvPr/>
        </p:nvPicPr>
        <p:blipFill>
          <a:blip r:embed="rId3"/>
          <a:stretch>
            <a:fillRect/>
          </a:stretch>
        </p:blipFill>
        <p:spPr>
          <a:xfrm>
            <a:off x="2468693" y="3657600"/>
            <a:ext cx="5640986" cy="3124200"/>
          </a:xfrm>
          <a:prstGeom prst="rect">
            <a:avLst/>
          </a:prstGeom>
        </p:spPr>
      </p:pic>
      <p:pic>
        <p:nvPicPr>
          <p:cNvPr id="4" name="Picture 3">
            <a:extLst>
              <a:ext uri="{FF2B5EF4-FFF2-40B4-BE49-F238E27FC236}">
                <a16:creationId xmlns:a16="http://schemas.microsoft.com/office/drawing/2014/main" id="{7671BB37-D6FB-EDCE-F2AE-945AC55BF503}"/>
              </a:ext>
            </a:extLst>
          </p:cNvPr>
          <p:cNvPicPr>
            <a:picLocks noChangeAspect="1"/>
          </p:cNvPicPr>
          <p:nvPr/>
        </p:nvPicPr>
        <p:blipFill>
          <a:blip r:embed="rId4"/>
          <a:stretch>
            <a:fillRect/>
          </a:stretch>
        </p:blipFill>
        <p:spPr>
          <a:xfrm>
            <a:off x="6460761" y="76200"/>
            <a:ext cx="5422065" cy="3352800"/>
          </a:xfrm>
          <a:prstGeom prst="rect">
            <a:avLst/>
          </a:prstGeom>
        </p:spPr>
      </p:pic>
    </p:spTree>
    <p:extLst>
      <p:ext uri="{BB962C8B-B14F-4D97-AF65-F5344CB8AC3E}">
        <p14:creationId xmlns:p14="http://schemas.microsoft.com/office/powerpoint/2010/main" val="182630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0F1D-DC6D-86DC-980D-9BD0EFD2471B}"/>
              </a:ext>
            </a:extLst>
          </p:cNvPr>
          <p:cNvSpPr>
            <a:spLocks noGrp="1"/>
          </p:cNvSpPr>
          <p:nvPr>
            <p:ph type="title"/>
          </p:nvPr>
        </p:nvSpPr>
        <p:spPr>
          <a:xfrm>
            <a:off x="838200" y="365125"/>
            <a:ext cx="10515600" cy="939019"/>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EDA (Bivariate Analysis)</a:t>
            </a:r>
            <a:br>
              <a:rPr lang="en-US" b="1" i="0" dirty="0">
                <a:solidFill>
                  <a:srgbClr val="000000"/>
                </a:solidFill>
                <a:effectLst/>
                <a:latin typeface="Helvetica Neue"/>
              </a:rPr>
            </a:br>
            <a:endParaRPr lang="en-US" dirty="0"/>
          </a:p>
        </p:txBody>
      </p:sp>
      <p:pic>
        <p:nvPicPr>
          <p:cNvPr id="5122" name="Picture 2">
            <a:extLst>
              <a:ext uri="{FF2B5EF4-FFF2-40B4-BE49-F238E27FC236}">
                <a16:creationId xmlns:a16="http://schemas.microsoft.com/office/drawing/2014/main" id="{A9DB0FEB-CF45-E8C7-7FE3-2A858D77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144"/>
            <a:ext cx="5561351" cy="5299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067D8E0-404A-D7C6-F717-D8BDDD282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469" y="1105941"/>
            <a:ext cx="6630648" cy="166723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AB0678EA-4FB3-36AC-CDF5-40E74BF20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352" y="2595380"/>
            <a:ext cx="6630648" cy="166723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FA8537E7-C55C-718F-E002-A88A0952C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351" y="4262619"/>
            <a:ext cx="6450766" cy="253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38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596</TotalTime>
  <Words>567</Words>
  <Application>Microsoft Office PowerPoint</Application>
  <PresentationFormat>Widescreen</PresentationFormat>
  <Paragraphs>47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Calibri</vt:lpstr>
      <vt:lpstr>Helvetica Neue</vt:lpstr>
      <vt:lpstr>Times New Roman</vt:lpstr>
      <vt:lpstr>Trebuchet MS</vt:lpstr>
      <vt:lpstr>Wingdings 3</vt:lpstr>
      <vt:lpstr>Facet</vt:lpstr>
      <vt:lpstr>PowerPoint Presentation</vt:lpstr>
      <vt:lpstr>Regression Analysis CO2-Emission-by-Cars /   </vt:lpstr>
      <vt:lpstr>INTRODUCTION</vt:lpstr>
      <vt:lpstr>CO2 EMISSION</vt:lpstr>
      <vt:lpstr>ARCHITECTURE</vt:lpstr>
      <vt:lpstr>GRAPH OF ANNUAL CO2 EMISSION</vt:lpstr>
      <vt:lpstr>EDA (Univariate Analysis) </vt:lpstr>
      <vt:lpstr>PowerPoint Presentation</vt:lpstr>
      <vt:lpstr>EDA (Bivariate Analysis) </vt:lpstr>
      <vt:lpstr>EDA (Correlation Analysis)</vt:lpstr>
      <vt:lpstr>visualize all categorical columns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using Streamlit</vt:lpstr>
      <vt:lpstr>Python File used for deployment</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thakare</dc:creator>
  <cp:lastModifiedBy>Atharva Joshi</cp:lastModifiedBy>
  <cp:revision>3</cp:revision>
  <dcterms:created xsi:type="dcterms:W3CDTF">2023-08-07T03:37:14Z</dcterms:created>
  <dcterms:modified xsi:type="dcterms:W3CDTF">2023-08-08T12:31:06Z</dcterms:modified>
</cp:coreProperties>
</file>