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78788A-1257-4185-B0BA-5484F8EFA171}" v="1" dt="2025-03-16T14:25:21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8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oni Gupta" userId="4ee2f046c76119d9" providerId="LiveId" clId="{EE78788A-1257-4185-B0BA-5484F8EFA171}"/>
    <pc:docChg chg="modSld">
      <pc:chgData name="Saloni Gupta" userId="4ee2f046c76119d9" providerId="LiveId" clId="{EE78788A-1257-4185-B0BA-5484F8EFA171}" dt="2025-03-16T14:25:40.806" v="28" actId="1076"/>
      <pc:docMkLst>
        <pc:docMk/>
      </pc:docMkLst>
      <pc:sldChg chg="addSp modSp mod">
        <pc:chgData name="Saloni Gupta" userId="4ee2f046c76119d9" providerId="LiveId" clId="{EE78788A-1257-4185-B0BA-5484F8EFA171}" dt="2025-03-16T14:25:40.806" v="28" actId="1076"/>
        <pc:sldMkLst>
          <pc:docMk/>
          <pc:sldMk cId="0" sldId="256"/>
        </pc:sldMkLst>
        <pc:spChg chg="mod">
          <ac:chgData name="Saloni Gupta" userId="4ee2f046c76119d9" providerId="LiveId" clId="{EE78788A-1257-4185-B0BA-5484F8EFA171}" dt="2025-03-16T14:25:10.240" v="1" actId="404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Saloni Gupta" userId="4ee2f046c76119d9" providerId="LiveId" clId="{EE78788A-1257-4185-B0BA-5484F8EFA171}" dt="2025-03-16T14:25:40.806" v="28" actId="1076"/>
          <ac:spMkLst>
            <pc:docMk/>
            <pc:sldMk cId="0" sldId="256"/>
            <ac:spMk id="5" creationId="{103E7A89-255F-64AF-B03A-A7DBD24331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4128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10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13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95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0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92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5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9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7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9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6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9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0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1688" y="-59266"/>
            <a:ext cx="6947127" cy="3488266"/>
          </a:xfrm>
        </p:spPr>
        <p:txBody>
          <a:bodyPr/>
          <a:lstStyle/>
          <a:p>
            <a:r>
              <a:rPr sz="9600" b="1" dirty="0"/>
              <a:t>D</a:t>
            </a:r>
            <a:r>
              <a:rPr lang="en-IN" sz="9600" b="1" dirty="0"/>
              <a:t>AIKIN</a:t>
            </a:r>
            <a:br>
              <a:rPr lang="en-IN" dirty="0"/>
            </a:br>
            <a:r>
              <a:rPr dirty="0"/>
              <a:t>- </a:t>
            </a:r>
            <a:r>
              <a:rPr sz="4400" dirty="0"/>
              <a:t>Industry Visit Project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1766" y="4030531"/>
            <a:ext cx="7157049" cy="1752600"/>
          </a:xfrm>
        </p:spPr>
        <p:txBody>
          <a:bodyPr>
            <a:normAutofit/>
          </a:bodyPr>
          <a:lstStyle/>
          <a:p>
            <a:r>
              <a:rPr sz="1600" dirty="0"/>
              <a:t>Project: Industry Visit at Daikin Industries</a:t>
            </a:r>
          </a:p>
          <a:p>
            <a:r>
              <a:rPr sz="1600" dirty="0"/>
              <a:t>Objective: Create an Entity Relationship Diagram (ERD) for Daikin Industries</a:t>
            </a:r>
          </a:p>
          <a:p>
            <a:r>
              <a:rPr sz="1600" dirty="0"/>
              <a:t>Focus: Modeling key business processes and data flow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DBE794AE-F88D-B7F3-E200-7CCA5D412A97}"/>
              </a:ext>
            </a:extLst>
          </p:cNvPr>
          <p:cNvSpPr/>
          <p:nvPr/>
        </p:nvSpPr>
        <p:spPr>
          <a:xfrm>
            <a:off x="6844810" y="-660797"/>
            <a:ext cx="2390254" cy="2006137"/>
          </a:xfrm>
          <a:custGeom>
            <a:avLst/>
            <a:gdLst/>
            <a:ahLst/>
            <a:cxnLst/>
            <a:rect l="l" t="t" r="r" b="b"/>
            <a:pathLst>
              <a:path w="6483078" h="4521094">
                <a:moveTo>
                  <a:pt x="0" y="0"/>
                </a:moveTo>
                <a:lnTo>
                  <a:pt x="6483078" y="0"/>
                </a:lnTo>
                <a:lnTo>
                  <a:pt x="6483078" y="4521094"/>
                </a:lnTo>
                <a:lnTo>
                  <a:pt x="0" y="45210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E7A89-255F-64AF-B03A-A7DBD2433179}"/>
              </a:ext>
            </a:extLst>
          </p:cNvPr>
          <p:cNvSpPr txBox="1"/>
          <p:nvPr/>
        </p:nvSpPr>
        <p:spPr>
          <a:xfrm>
            <a:off x="6576322" y="6455433"/>
            <a:ext cx="2927230" cy="379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SALONI GUPTA (055039)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8830" y="1271805"/>
            <a:ext cx="4450694" cy="4206578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During the industry visit to Daikin Industries, the goal was to understand the company's operations and data management practices.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The challenge was to design an ERD that accurately reflects the </a:t>
            </a:r>
            <a:r>
              <a:rPr lang="en-US" sz="2500" dirty="0">
                <a:latin typeface="Montserrat Classic Bold" panose="020B0604020202020204" charset="0"/>
              </a:rPr>
              <a:t>company's</a:t>
            </a:r>
            <a:r>
              <a:rPr lang="en-US" sz="2500" dirty="0"/>
              <a:t> data flow, including order processing, inventory management, customer interactions, and supplier coordination.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 The ERD helps in identifying data relationships and streamlining operational efficiency.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3690722-524E-841A-D562-DB0A1E59E8D4}"/>
              </a:ext>
            </a:extLst>
          </p:cNvPr>
          <p:cNvSpPr txBox="1"/>
          <p:nvPr/>
        </p:nvSpPr>
        <p:spPr>
          <a:xfrm>
            <a:off x="4572000" y="757241"/>
            <a:ext cx="10404492" cy="514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4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PROBLEM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A057A9-C4B7-092F-2E96-C1F44D195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51" y="1014523"/>
            <a:ext cx="2696005" cy="46229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IN" sz="3500" dirty="0">
                <a:solidFill>
                  <a:schemeClr val="bg1"/>
                </a:solidFill>
              </a:rPr>
              <a:t>Data and Analysis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C8AA3E1-03F4-C26C-055D-A7B58267C1AF}"/>
              </a:ext>
            </a:extLst>
          </p:cNvPr>
          <p:cNvSpPr txBox="1"/>
          <p:nvPr/>
        </p:nvSpPr>
        <p:spPr>
          <a:xfrm>
            <a:off x="1575759" y="510746"/>
            <a:ext cx="7209046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 AND ANALYSIS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0A0BB21E-76BA-2720-0C02-A5890B94B1F0}"/>
              </a:ext>
            </a:extLst>
          </p:cNvPr>
          <p:cNvSpPr txBox="1"/>
          <p:nvPr/>
        </p:nvSpPr>
        <p:spPr>
          <a:xfrm>
            <a:off x="1207699" y="1258119"/>
            <a:ext cx="7686374" cy="51307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ERD consists of the following key entities:</a:t>
            </a:r>
          </a:p>
          <a:p>
            <a:pPr marL="507917" lvl="1" indent="-253958" algn="l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Employee –</a:t>
            </a:r>
            <a:r>
              <a:rPr lang="en-US" sz="1400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Captures employee information, including ID, name, and position, facilitating role-based operations.</a:t>
            </a:r>
          </a:p>
          <a:p>
            <a:pPr marL="507917" lvl="1" indent="-253958" algn="l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Customer –</a:t>
            </a:r>
            <a:r>
              <a:rPr lang="en-US" sz="1400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Stores customer details such as ID, name, and contact number for order processing and service management.</a:t>
            </a:r>
          </a:p>
          <a:p>
            <a:pPr marL="507917" lvl="1" indent="-253958" algn="l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Order – </a:t>
            </a:r>
            <a:r>
              <a:rPr lang="en-US" sz="1400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Represents customer purchases, linking to order details and processing timelines.</a:t>
            </a:r>
          </a:p>
          <a:p>
            <a:pPr marL="507917" lvl="1" indent="-253958" algn="l">
              <a:lnSpc>
                <a:spcPct val="150000"/>
              </a:lnSpc>
              <a:buFont typeface="Arial"/>
              <a:buChar char="•"/>
            </a:pPr>
            <a:r>
              <a:rPr lang="en-US" sz="1400" b="1" dirty="0" err="1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OrderDetails</a:t>
            </a:r>
            <a:r>
              <a:rPr lang="en-US" sz="1400" b="1" dirty="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– </a:t>
            </a:r>
            <a:r>
              <a:rPr lang="en-US" sz="1400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Contains specific product information related to each order.</a:t>
            </a:r>
          </a:p>
          <a:p>
            <a:pPr marL="507917" lvl="1" indent="-253958" algn="l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Product – </a:t>
            </a:r>
            <a:r>
              <a:rPr lang="en-US" sz="1400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Stores details of items offered, categorized and linked to suppliers.</a:t>
            </a:r>
          </a:p>
          <a:p>
            <a:pPr marL="507917" lvl="1" indent="-253958" algn="l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Supplier –</a:t>
            </a:r>
            <a:r>
              <a:rPr lang="en-US" sz="1400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Manages supplier records, ensuring a streamlined procurement process.</a:t>
            </a:r>
          </a:p>
          <a:p>
            <a:pPr marL="507917" lvl="1" indent="-253958" algn="l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Inventory – </a:t>
            </a:r>
            <a:r>
              <a:rPr lang="en-US" sz="1400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Tracks stock levels and product availability, supporting efficient warehouse management.</a:t>
            </a:r>
          </a:p>
          <a:p>
            <a:pPr marL="507917" lvl="1" indent="-253958" algn="l">
              <a:lnSpc>
                <a:spcPct val="150000"/>
              </a:lnSpc>
              <a:buFont typeface="Arial"/>
              <a:buChar char="•"/>
            </a:pPr>
            <a:r>
              <a:rPr lang="en-US" sz="1400" b="1" dirty="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ServiceRequest –</a:t>
            </a:r>
            <a:r>
              <a:rPr lang="en-US" sz="1400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Links customers to products requiring service or maintenance, improving after-sales support.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Relationships include </a:t>
            </a:r>
            <a:r>
              <a:rPr lang="en-US" sz="1400" b="1" dirty="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one-to-many (1:M) and many-to-many (M:N)</a:t>
            </a:r>
            <a:r>
              <a:rPr lang="en-US" sz="1400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connections to accurately model Daikin’s business operations.</a:t>
            </a:r>
          </a:p>
          <a:p>
            <a:pPr algn="l">
              <a:lnSpc>
                <a:spcPct val="150000"/>
              </a:lnSpc>
            </a:pPr>
            <a:endParaRPr lang="en-US" sz="1400" dirty="0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IN" sz="3500" dirty="0">
                <a:solidFill>
                  <a:schemeClr val="bg1"/>
                </a:solidFill>
              </a:rPr>
              <a:t>Observations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E6B41-5A72-035F-F414-E77CB2B7E1C7}"/>
              </a:ext>
            </a:extLst>
          </p:cNvPr>
          <p:cNvSpPr txBox="1"/>
          <p:nvPr/>
        </p:nvSpPr>
        <p:spPr>
          <a:xfrm>
            <a:off x="1298667" y="1275540"/>
            <a:ext cx="8572512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OBSERVATIONS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FA446296-8F8E-90C2-8148-BEFC64546997}"/>
              </a:ext>
            </a:extLst>
          </p:cNvPr>
          <p:cNvSpPr txBox="1"/>
          <p:nvPr/>
        </p:nvSpPr>
        <p:spPr>
          <a:xfrm>
            <a:off x="854588" y="2099098"/>
            <a:ext cx="8057183" cy="3647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76" lvl="1" indent="-345438" algn="l">
              <a:lnSpc>
                <a:spcPct val="150000"/>
              </a:lnSpc>
              <a:buAutoNum type="arabicPeriod"/>
            </a:pPr>
            <a:r>
              <a:rPr lang="en-US" sz="1600" b="1" dirty="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Comprehensive Order Processing: </a:t>
            </a:r>
            <a:r>
              <a:rPr lang="en-US" sz="1600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Seamless tracking from order placement to fulfillment.</a:t>
            </a:r>
          </a:p>
          <a:p>
            <a:pPr marL="690876" lvl="1" indent="-345438" algn="l">
              <a:lnSpc>
                <a:spcPct val="150000"/>
              </a:lnSpc>
              <a:buAutoNum type="arabicPeriod"/>
            </a:pPr>
            <a:r>
              <a:rPr lang="en-US" sz="1600" b="1" dirty="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Optimized Inventory Control: </a:t>
            </a:r>
            <a:r>
              <a:rPr lang="en-US" sz="1600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Accurate monitoring of stock levels reduces inefficiencies.</a:t>
            </a:r>
          </a:p>
          <a:p>
            <a:pPr marL="690876" lvl="1" indent="-345438" algn="l">
              <a:lnSpc>
                <a:spcPct val="150000"/>
              </a:lnSpc>
              <a:buAutoNum type="arabicPeriod"/>
            </a:pPr>
            <a:r>
              <a:rPr lang="en-US" sz="1600" b="1" dirty="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Enhanced Supplier Coordination: </a:t>
            </a:r>
            <a:r>
              <a:rPr lang="en-US" sz="1600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Direct supplier-product links ensure smooth procurement.</a:t>
            </a:r>
          </a:p>
          <a:p>
            <a:pPr marL="690876" lvl="1" indent="-345438" algn="l">
              <a:lnSpc>
                <a:spcPct val="150000"/>
              </a:lnSpc>
              <a:buAutoNum type="arabicPeriod"/>
            </a:pPr>
            <a:r>
              <a:rPr lang="en-US" sz="1600" b="1" dirty="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Integrated Employee Management: </a:t>
            </a:r>
            <a:r>
              <a:rPr lang="en-US" sz="1600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Employee roles are mapped to relevant business functions.</a:t>
            </a:r>
          </a:p>
          <a:p>
            <a:pPr marL="690876" lvl="1" indent="-345438" algn="l">
              <a:lnSpc>
                <a:spcPct val="150000"/>
              </a:lnSpc>
              <a:buAutoNum type="arabicPeriod"/>
            </a:pPr>
            <a:r>
              <a:rPr lang="en-US" sz="1600" b="1" dirty="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Customer-Centric Service Handling: </a:t>
            </a:r>
            <a:r>
              <a:rPr lang="en-US" sz="1600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Service requests are effectively linked to customers and products.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IN" sz="3500">
                <a:solidFill>
                  <a:schemeClr val="bg1"/>
                </a:solidFill>
              </a:rPr>
              <a:t>Insights and Recommendations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FF712A6-687B-6899-6BE1-81659FE6DFF7}"/>
              </a:ext>
            </a:extLst>
          </p:cNvPr>
          <p:cNvSpPr txBox="1"/>
          <p:nvPr/>
        </p:nvSpPr>
        <p:spPr>
          <a:xfrm>
            <a:off x="1181100" y="824678"/>
            <a:ext cx="12331712" cy="526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2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INSIGHTS AND RECOMMENDATIONS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50FEEFB-FC50-BCB1-1938-BDF7746B7A3E}"/>
              </a:ext>
            </a:extLst>
          </p:cNvPr>
          <p:cNvSpPr txBox="1"/>
          <p:nvPr/>
        </p:nvSpPr>
        <p:spPr>
          <a:xfrm>
            <a:off x="970643" y="1566832"/>
            <a:ext cx="7955643" cy="4519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697" lvl="1" indent="-323848" algn="l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Process Automation: </a:t>
            </a:r>
            <a:r>
              <a:rPr lang="en-US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Implementing automated order tracking can reduce delays and errors.</a:t>
            </a:r>
          </a:p>
          <a:p>
            <a:pPr marL="647697" lvl="1" indent="-323848" algn="l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Real-Time Inventory Management: </a:t>
            </a:r>
            <a:r>
              <a:rPr lang="en-US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Enabling live stock updates prevents shortages and overstocking.</a:t>
            </a:r>
          </a:p>
          <a:p>
            <a:pPr marL="647697" lvl="1" indent="-323848" algn="l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Supplier Relationship Optimization: </a:t>
            </a:r>
            <a:r>
              <a:rPr lang="en-US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Strengthening supplier collaboration ensures timely procurement.</a:t>
            </a:r>
          </a:p>
          <a:p>
            <a:pPr marL="647697" lvl="1" indent="-323848" algn="l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 Integrity Measures:</a:t>
            </a:r>
            <a:r>
              <a:rPr lang="en-US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Establishing validation rules improves data accuracy and system efficiency.</a:t>
            </a:r>
          </a:p>
          <a:p>
            <a:pPr marL="647697" lvl="1" indent="-323848" algn="l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Scalability and Future Growth: </a:t>
            </a:r>
            <a:r>
              <a:rPr lang="en-US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ERD design allows for easy expansion across departments.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ERD Diagram</a:t>
            </a:r>
          </a:p>
        </p:txBody>
      </p:sp>
      <p:pic>
        <p:nvPicPr>
          <p:cNvPr id="3" name="Picture 2" descr="Daikin E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1" y="1917401"/>
            <a:ext cx="8402078" cy="4075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FD4021-1AFA-47F7-9624-903618DF66D5}"/>
              </a:ext>
            </a:extLst>
          </p:cNvPr>
          <p:cNvSpPr txBox="1"/>
          <p:nvPr/>
        </p:nvSpPr>
        <p:spPr>
          <a:xfrm>
            <a:off x="1681316" y="1125154"/>
            <a:ext cx="8855629" cy="526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2800" b="1" dirty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ENTITY-RELATIONSHIP DIAGRAM (ERD)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</TotalTime>
  <Words>407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Montserrat Classic</vt:lpstr>
      <vt:lpstr>Montserrat Classic Bold</vt:lpstr>
      <vt:lpstr>Parallax</vt:lpstr>
      <vt:lpstr>DAIKIN - Industry Visit Project</vt:lpstr>
      <vt:lpstr>PowerPoint Presentation</vt:lpstr>
      <vt:lpstr>Data and Analysis</vt:lpstr>
      <vt:lpstr>Observations</vt:lpstr>
      <vt:lpstr>Insights and Recommendations</vt:lpstr>
      <vt:lpstr>ERD Diagram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Saloni Gupta</dc:creator>
  <cp:keywords/>
  <cp:lastModifiedBy>Saloni Gupta</cp:lastModifiedBy>
  <cp:revision>3</cp:revision>
  <dcterms:created xsi:type="dcterms:W3CDTF">2013-01-27T09:14:16Z</dcterms:created>
  <dcterms:modified xsi:type="dcterms:W3CDTF">2025-03-16T14:25:43Z</dcterms:modified>
  <cp:category/>
</cp:coreProperties>
</file>