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74" r:id="rId5"/>
    <p:sldId id="266" r:id="rId6"/>
    <p:sldId id="270" r:id="rId7"/>
    <p:sldId id="267" r:id="rId8"/>
    <p:sldId id="271" r:id="rId9"/>
    <p:sldId id="268" r:id="rId10"/>
    <p:sldId id="272" r:id="rId11"/>
    <p:sldId id="269" r:id="rId12"/>
    <p:sldId id="273" r:id="rId13"/>
    <p:sldId id="258" r:id="rId14"/>
    <p:sldId id="259" r:id="rId15"/>
    <p:sldId id="262" r:id="rId16"/>
    <p:sldId id="260" r:id="rId17"/>
    <p:sldId id="261" r:id="rId18"/>
    <p:sldId id="263" r:id="rId19"/>
    <p:sldId id="265" r:id="rId20"/>
    <p:sldId id="275" r:id="rId21"/>
    <p:sldId id="276" r:id="rId22"/>
    <p:sldId id="278" r:id="rId23"/>
    <p:sldId id="280" r:id="rId24"/>
    <p:sldId id="281" r:id="rId25"/>
    <p:sldId id="277" r:id="rId26"/>
    <p:sldId id="2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897" autoAdjust="0"/>
    <p:restoredTop sz="94660"/>
  </p:normalViewPr>
  <p:slideViewPr>
    <p:cSldViewPr>
      <p:cViewPr varScale="1">
        <p:scale>
          <a:sx n="68" d="100"/>
          <a:sy n="68" d="100"/>
        </p:scale>
        <p:origin x="-151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16394A-ACD6-4CA0-9B09-2FBA0C311D75}" type="doc">
      <dgm:prSet loTypeId="urn:microsoft.com/office/officeart/2005/8/layout/orgChart1" loCatId="hierarchy" qsTypeId="urn:microsoft.com/office/officeart/2005/8/quickstyle/3d2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D91923-7B95-4F2D-9D52-D145DDDC696D}">
      <dgm:prSet phldrT="[Text]"/>
      <dgm:spPr/>
      <dgm:t>
        <a:bodyPr/>
        <a:lstStyle/>
        <a:p>
          <a:r>
            <a:rPr lang="en-US" dirty="0" smtClean="0"/>
            <a:t>Participation Constraints</a:t>
          </a:r>
          <a:endParaRPr lang="en-US" dirty="0"/>
        </a:p>
      </dgm:t>
    </dgm:pt>
    <dgm:pt modelId="{DC0F7A4F-9667-4E85-9D6E-663A707DF8C1}" type="parTrans" cxnId="{64920AE9-0FC6-438E-8A24-1ED852212FF8}">
      <dgm:prSet/>
      <dgm:spPr/>
      <dgm:t>
        <a:bodyPr/>
        <a:lstStyle/>
        <a:p>
          <a:endParaRPr lang="en-US"/>
        </a:p>
      </dgm:t>
    </dgm:pt>
    <dgm:pt modelId="{5D8CEF33-D4C4-4DC3-A44A-F74BD17050B0}" type="sibTrans" cxnId="{64920AE9-0FC6-438E-8A24-1ED852212FF8}">
      <dgm:prSet/>
      <dgm:spPr/>
      <dgm:t>
        <a:bodyPr/>
        <a:lstStyle/>
        <a:p>
          <a:endParaRPr lang="en-US"/>
        </a:p>
      </dgm:t>
    </dgm:pt>
    <dgm:pt modelId="{6329447A-83CA-408B-96FE-5DE336F74189}">
      <dgm:prSet phldrT="[Text]"/>
      <dgm:spPr/>
      <dgm:t>
        <a:bodyPr/>
        <a:lstStyle/>
        <a:p>
          <a:r>
            <a:rPr lang="en-US" dirty="0" smtClean="0"/>
            <a:t>Total Participation</a:t>
          </a:r>
          <a:endParaRPr lang="en-US" dirty="0"/>
        </a:p>
      </dgm:t>
    </dgm:pt>
    <dgm:pt modelId="{059C626B-A103-4D96-8119-2DBC3564D14B}" type="parTrans" cxnId="{E1FE421D-12B4-49A2-A53D-CEB8A2B65FF8}">
      <dgm:prSet/>
      <dgm:spPr/>
      <dgm:t>
        <a:bodyPr/>
        <a:lstStyle/>
        <a:p>
          <a:endParaRPr lang="en-US"/>
        </a:p>
      </dgm:t>
    </dgm:pt>
    <dgm:pt modelId="{23CBE2E3-4FB6-47E1-9971-684787A47B64}" type="sibTrans" cxnId="{E1FE421D-12B4-49A2-A53D-CEB8A2B65FF8}">
      <dgm:prSet/>
      <dgm:spPr/>
      <dgm:t>
        <a:bodyPr/>
        <a:lstStyle/>
        <a:p>
          <a:endParaRPr lang="en-US"/>
        </a:p>
      </dgm:t>
    </dgm:pt>
    <dgm:pt modelId="{F4BE4EAE-2103-4028-BEDA-1F45E59B6C31}">
      <dgm:prSet phldrT="[Text]"/>
      <dgm:spPr/>
      <dgm:t>
        <a:bodyPr/>
        <a:lstStyle/>
        <a:p>
          <a:r>
            <a:rPr lang="en-US" dirty="0" smtClean="0"/>
            <a:t>Partial Participation</a:t>
          </a:r>
          <a:endParaRPr lang="en-US" dirty="0"/>
        </a:p>
      </dgm:t>
    </dgm:pt>
    <dgm:pt modelId="{B3DFD6EB-2D7D-4918-B8B5-378D3D3B28F2}" type="parTrans" cxnId="{AE719219-17FC-421C-A40C-796528EF7D51}">
      <dgm:prSet/>
      <dgm:spPr/>
      <dgm:t>
        <a:bodyPr/>
        <a:lstStyle/>
        <a:p>
          <a:endParaRPr lang="en-US"/>
        </a:p>
      </dgm:t>
    </dgm:pt>
    <dgm:pt modelId="{C8F2ECB3-D97A-4D62-9D79-06318E14C190}" type="sibTrans" cxnId="{AE719219-17FC-421C-A40C-796528EF7D51}">
      <dgm:prSet/>
      <dgm:spPr/>
      <dgm:t>
        <a:bodyPr/>
        <a:lstStyle/>
        <a:p>
          <a:endParaRPr lang="en-US"/>
        </a:p>
      </dgm:t>
    </dgm:pt>
    <dgm:pt modelId="{E91B8157-3FCD-4296-93A6-25B24CCECDF8}" type="pres">
      <dgm:prSet presAssocID="{0916394A-ACD6-4CA0-9B09-2FBA0C311D7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EB9F24-41AB-404D-8A54-ABE21146F0AD}" type="pres">
      <dgm:prSet presAssocID="{94D91923-7B95-4F2D-9D52-D145DDDC696D}" presName="hierRoot1" presStyleCnt="0">
        <dgm:presLayoutVars>
          <dgm:hierBranch val="init"/>
        </dgm:presLayoutVars>
      </dgm:prSet>
      <dgm:spPr/>
    </dgm:pt>
    <dgm:pt modelId="{51913D15-2654-4BC2-B227-99A94A7262A6}" type="pres">
      <dgm:prSet presAssocID="{94D91923-7B95-4F2D-9D52-D145DDDC696D}" presName="rootComposite1" presStyleCnt="0"/>
      <dgm:spPr/>
    </dgm:pt>
    <dgm:pt modelId="{7F2D83DC-0086-4E8E-9696-BF5C7827BB6D}" type="pres">
      <dgm:prSet presAssocID="{94D91923-7B95-4F2D-9D52-D145DDDC696D}" presName="rootText1" presStyleLbl="node0" presStyleIdx="0" presStyleCnt="1" custScaleX="13447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64307AE-8C54-46A3-BD69-41257547206D}" type="pres">
      <dgm:prSet presAssocID="{94D91923-7B95-4F2D-9D52-D145DDDC696D}" presName="rootConnector1" presStyleLbl="node1" presStyleIdx="0" presStyleCnt="0"/>
      <dgm:spPr/>
      <dgm:t>
        <a:bodyPr/>
        <a:lstStyle/>
        <a:p>
          <a:endParaRPr lang="en-US"/>
        </a:p>
      </dgm:t>
    </dgm:pt>
    <dgm:pt modelId="{0CEAC741-41A3-4B17-AA59-FBF33EDAF80C}" type="pres">
      <dgm:prSet presAssocID="{94D91923-7B95-4F2D-9D52-D145DDDC696D}" presName="hierChild2" presStyleCnt="0"/>
      <dgm:spPr/>
    </dgm:pt>
    <dgm:pt modelId="{6C913C89-5171-4A21-AECF-9E22616DC131}" type="pres">
      <dgm:prSet presAssocID="{059C626B-A103-4D96-8119-2DBC3564D14B}" presName="Name37" presStyleLbl="parChTrans1D2" presStyleIdx="0" presStyleCnt="2"/>
      <dgm:spPr/>
      <dgm:t>
        <a:bodyPr/>
        <a:lstStyle/>
        <a:p>
          <a:endParaRPr lang="en-US"/>
        </a:p>
      </dgm:t>
    </dgm:pt>
    <dgm:pt modelId="{FE849428-6AEB-43A0-AD58-9DADEED9ADCD}" type="pres">
      <dgm:prSet presAssocID="{6329447A-83CA-408B-96FE-5DE336F74189}" presName="hierRoot2" presStyleCnt="0">
        <dgm:presLayoutVars>
          <dgm:hierBranch val="init"/>
        </dgm:presLayoutVars>
      </dgm:prSet>
      <dgm:spPr/>
    </dgm:pt>
    <dgm:pt modelId="{9C2759EA-ED85-48B6-B36C-B0F69E5E84B4}" type="pres">
      <dgm:prSet presAssocID="{6329447A-83CA-408B-96FE-5DE336F74189}" presName="rootComposite" presStyleCnt="0"/>
      <dgm:spPr/>
    </dgm:pt>
    <dgm:pt modelId="{53F400E7-6033-4C94-8D3A-054F1E991489}" type="pres">
      <dgm:prSet presAssocID="{6329447A-83CA-408B-96FE-5DE336F74189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9380FAA-2048-4C04-9F60-E0398728C399}" type="pres">
      <dgm:prSet presAssocID="{6329447A-83CA-408B-96FE-5DE336F74189}" presName="rootConnector" presStyleLbl="node2" presStyleIdx="0" presStyleCnt="2"/>
      <dgm:spPr/>
      <dgm:t>
        <a:bodyPr/>
        <a:lstStyle/>
        <a:p>
          <a:endParaRPr lang="en-US"/>
        </a:p>
      </dgm:t>
    </dgm:pt>
    <dgm:pt modelId="{6D736F02-8760-47D9-9B40-4BFA1057EC88}" type="pres">
      <dgm:prSet presAssocID="{6329447A-83CA-408B-96FE-5DE336F74189}" presName="hierChild4" presStyleCnt="0"/>
      <dgm:spPr/>
    </dgm:pt>
    <dgm:pt modelId="{8653318B-61C4-4267-B6DF-F21BEF504996}" type="pres">
      <dgm:prSet presAssocID="{6329447A-83CA-408B-96FE-5DE336F74189}" presName="hierChild5" presStyleCnt="0"/>
      <dgm:spPr/>
    </dgm:pt>
    <dgm:pt modelId="{AAC8DC7C-1D58-455B-9582-E24F67171583}" type="pres">
      <dgm:prSet presAssocID="{B3DFD6EB-2D7D-4918-B8B5-378D3D3B28F2}" presName="Name37" presStyleLbl="parChTrans1D2" presStyleIdx="1" presStyleCnt="2"/>
      <dgm:spPr/>
      <dgm:t>
        <a:bodyPr/>
        <a:lstStyle/>
        <a:p>
          <a:endParaRPr lang="en-US"/>
        </a:p>
      </dgm:t>
    </dgm:pt>
    <dgm:pt modelId="{C4992495-6404-44EB-B580-F8C1D39FAB25}" type="pres">
      <dgm:prSet presAssocID="{F4BE4EAE-2103-4028-BEDA-1F45E59B6C31}" presName="hierRoot2" presStyleCnt="0">
        <dgm:presLayoutVars>
          <dgm:hierBranch val="init"/>
        </dgm:presLayoutVars>
      </dgm:prSet>
      <dgm:spPr/>
    </dgm:pt>
    <dgm:pt modelId="{31638DE1-5495-4FCE-9F11-AF696F444BBE}" type="pres">
      <dgm:prSet presAssocID="{F4BE4EAE-2103-4028-BEDA-1F45E59B6C31}" presName="rootComposite" presStyleCnt="0"/>
      <dgm:spPr/>
    </dgm:pt>
    <dgm:pt modelId="{BB0D9FBB-C784-425F-B7A0-628EE31AD8E0}" type="pres">
      <dgm:prSet presAssocID="{F4BE4EAE-2103-4028-BEDA-1F45E59B6C31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F11D9DF-B620-4926-93E9-FBD2EAA78966}" type="pres">
      <dgm:prSet presAssocID="{F4BE4EAE-2103-4028-BEDA-1F45E59B6C31}" presName="rootConnector" presStyleLbl="node2" presStyleIdx="1" presStyleCnt="2"/>
      <dgm:spPr/>
      <dgm:t>
        <a:bodyPr/>
        <a:lstStyle/>
        <a:p>
          <a:endParaRPr lang="en-US"/>
        </a:p>
      </dgm:t>
    </dgm:pt>
    <dgm:pt modelId="{A77933B7-F08D-4CF1-9AA4-4C2DAE3B90C5}" type="pres">
      <dgm:prSet presAssocID="{F4BE4EAE-2103-4028-BEDA-1F45E59B6C31}" presName="hierChild4" presStyleCnt="0"/>
      <dgm:spPr/>
    </dgm:pt>
    <dgm:pt modelId="{4F3CF8EB-7766-4F3B-A49A-98F114A0B225}" type="pres">
      <dgm:prSet presAssocID="{F4BE4EAE-2103-4028-BEDA-1F45E59B6C31}" presName="hierChild5" presStyleCnt="0"/>
      <dgm:spPr/>
    </dgm:pt>
    <dgm:pt modelId="{329DA54A-6F89-4BAA-B52D-829D8267144D}" type="pres">
      <dgm:prSet presAssocID="{94D91923-7B95-4F2D-9D52-D145DDDC696D}" presName="hierChild3" presStyleCnt="0"/>
      <dgm:spPr/>
    </dgm:pt>
  </dgm:ptLst>
  <dgm:cxnLst>
    <dgm:cxn modelId="{DF7C1444-E61A-4D1C-8CB4-52F4F874A272}" type="presOf" srcId="{94D91923-7B95-4F2D-9D52-D145DDDC696D}" destId="{7F2D83DC-0086-4E8E-9696-BF5C7827BB6D}" srcOrd="0" destOrd="0" presId="urn:microsoft.com/office/officeart/2005/8/layout/orgChart1"/>
    <dgm:cxn modelId="{80B67CF7-B3A7-4268-B4EB-EB595B11C9B4}" type="presOf" srcId="{94D91923-7B95-4F2D-9D52-D145DDDC696D}" destId="{764307AE-8C54-46A3-BD69-41257547206D}" srcOrd="1" destOrd="0" presId="urn:microsoft.com/office/officeart/2005/8/layout/orgChart1"/>
    <dgm:cxn modelId="{E1FE421D-12B4-49A2-A53D-CEB8A2B65FF8}" srcId="{94D91923-7B95-4F2D-9D52-D145DDDC696D}" destId="{6329447A-83CA-408B-96FE-5DE336F74189}" srcOrd="0" destOrd="0" parTransId="{059C626B-A103-4D96-8119-2DBC3564D14B}" sibTransId="{23CBE2E3-4FB6-47E1-9971-684787A47B64}"/>
    <dgm:cxn modelId="{91CDD8CA-B46E-4325-AF97-BD3F83973D31}" type="presOf" srcId="{6329447A-83CA-408B-96FE-5DE336F74189}" destId="{E9380FAA-2048-4C04-9F60-E0398728C399}" srcOrd="1" destOrd="0" presId="urn:microsoft.com/office/officeart/2005/8/layout/orgChart1"/>
    <dgm:cxn modelId="{64920AE9-0FC6-438E-8A24-1ED852212FF8}" srcId="{0916394A-ACD6-4CA0-9B09-2FBA0C311D75}" destId="{94D91923-7B95-4F2D-9D52-D145DDDC696D}" srcOrd="0" destOrd="0" parTransId="{DC0F7A4F-9667-4E85-9D6E-663A707DF8C1}" sibTransId="{5D8CEF33-D4C4-4DC3-A44A-F74BD17050B0}"/>
    <dgm:cxn modelId="{44532605-FFF2-42AF-AEDF-8A00141F2385}" type="presOf" srcId="{059C626B-A103-4D96-8119-2DBC3564D14B}" destId="{6C913C89-5171-4A21-AECF-9E22616DC131}" srcOrd="0" destOrd="0" presId="urn:microsoft.com/office/officeart/2005/8/layout/orgChart1"/>
    <dgm:cxn modelId="{A1CB7FB9-CC7D-4245-9FFE-93CCC2976AD4}" type="presOf" srcId="{6329447A-83CA-408B-96FE-5DE336F74189}" destId="{53F400E7-6033-4C94-8D3A-054F1E991489}" srcOrd="0" destOrd="0" presId="urn:microsoft.com/office/officeart/2005/8/layout/orgChart1"/>
    <dgm:cxn modelId="{043F842B-B3AA-46B8-8322-FF84B5ED72B1}" type="presOf" srcId="{0916394A-ACD6-4CA0-9B09-2FBA0C311D75}" destId="{E91B8157-3FCD-4296-93A6-25B24CCECDF8}" srcOrd="0" destOrd="0" presId="urn:microsoft.com/office/officeart/2005/8/layout/orgChart1"/>
    <dgm:cxn modelId="{CB0919AF-5E20-40EC-8DE1-F161B0BA43D4}" type="presOf" srcId="{F4BE4EAE-2103-4028-BEDA-1F45E59B6C31}" destId="{BB0D9FBB-C784-425F-B7A0-628EE31AD8E0}" srcOrd="0" destOrd="0" presId="urn:microsoft.com/office/officeart/2005/8/layout/orgChart1"/>
    <dgm:cxn modelId="{6B8FA1EB-8963-42A5-AF0E-8B6EEB1B1743}" type="presOf" srcId="{B3DFD6EB-2D7D-4918-B8B5-378D3D3B28F2}" destId="{AAC8DC7C-1D58-455B-9582-E24F67171583}" srcOrd="0" destOrd="0" presId="urn:microsoft.com/office/officeart/2005/8/layout/orgChart1"/>
    <dgm:cxn modelId="{86BAA9B8-1DF9-4605-B054-159822A2FE49}" type="presOf" srcId="{F4BE4EAE-2103-4028-BEDA-1F45E59B6C31}" destId="{4F11D9DF-B620-4926-93E9-FBD2EAA78966}" srcOrd="1" destOrd="0" presId="urn:microsoft.com/office/officeart/2005/8/layout/orgChart1"/>
    <dgm:cxn modelId="{AE719219-17FC-421C-A40C-796528EF7D51}" srcId="{94D91923-7B95-4F2D-9D52-D145DDDC696D}" destId="{F4BE4EAE-2103-4028-BEDA-1F45E59B6C31}" srcOrd="1" destOrd="0" parTransId="{B3DFD6EB-2D7D-4918-B8B5-378D3D3B28F2}" sibTransId="{C8F2ECB3-D97A-4D62-9D79-06318E14C190}"/>
    <dgm:cxn modelId="{4C357413-D23F-419F-B7A5-5E9C45797F9A}" type="presParOf" srcId="{E91B8157-3FCD-4296-93A6-25B24CCECDF8}" destId="{56EB9F24-41AB-404D-8A54-ABE21146F0AD}" srcOrd="0" destOrd="0" presId="urn:microsoft.com/office/officeart/2005/8/layout/orgChart1"/>
    <dgm:cxn modelId="{26CE3CA3-8E5A-42B0-8D79-C3F9D2440696}" type="presParOf" srcId="{56EB9F24-41AB-404D-8A54-ABE21146F0AD}" destId="{51913D15-2654-4BC2-B227-99A94A7262A6}" srcOrd="0" destOrd="0" presId="urn:microsoft.com/office/officeart/2005/8/layout/orgChart1"/>
    <dgm:cxn modelId="{4DFBFEEE-3C36-474A-A517-9DFE3B4C005E}" type="presParOf" srcId="{51913D15-2654-4BC2-B227-99A94A7262A6}" destId="{7F2D83DC-0086-4E8E-9696-BF5C7827BB6D}" srcOrd="0" destOrd="0" presId="urn:microsoft.com/office/officeart/2005/8/layout/orgChart1"/>
    <dgm:cxn modelId="{CB9DAB1E-5597-4395-8867-36476C1D47CD}" type="presParOf" srcId="{51913D15-2654-4BC2-B227-99A94A7262A6}" destId="{764307AE-8C54-46A3-BD69-41257547206D}" srcOrd="1" destOrd="0" presId="urn:microsoft.com/office/officeart/2005/8/layout/orgChart1"/>
    <dgm:cxn modelId="{A2B16614-3582-416D-8813-6F2AC201AEE6}" type="presParOf" srcId="{56EB9F24-41AB-404D-8A54-ABE21146F0AD}" destId="{0CEAC741-41A3-4B17-AA59-FBF33EDAF80C}" srcOrd="1" destOrd="0" presId="urn:microsoft.com/office/officeart/2005/8/layout/orgChart1"/>
    <dgm:cxn modelId="{C7404AC2-0BF5-4968-A7B3-26CAB950D0BA}" type="presParOf" srcId="{0CEAC741-41A3-4B17-AA59-FBF33EDAF80C}" destId="{6C913C89-5171-4A21-AECF-9E22616DC131}" srcOrd="0" destOrd="0" presId="urn:microsoft.com/office/officeart/2005/8/layout/orgChart1"/>
    <dgm:cxn modelId="{26C0E85B-7EF0-4C23-A37E-EDC8F0FEE3DF}" type="presParOf" srcId="{0CEAC741-41A3-4B17-AA59-FBF33EDAF80C}" destId="{FE849428-6AEB-43A0-AD58-9DADEED9ADCD}" srcOrd="1" destOrd="0" presId="urn:microsoft.com/office/officeart/2005/8/layout/orgChart1"/>
    <dgm:cxn modelId="{9C58C756-85FB-4F28-AA2B-AAC2DB5E20FE}" type="presParOf" srcId="{FE849428-6AEB-43A0-AD58-9DADEED9ADCD}" destId="{9C2759EA-ED85-48B6-B36C-B0F69E5E84B4}" srcOrd="0" destOrd="0" presId="urn:microsoft.com/office/officeart/2005/8/layout/orgChart1"/>
    <dgm:cxn modelId="{889089B3-37A6-4DF4-889D-7D9AB3A1CEF8}" type="presParOf" srcId="{9C2759EA-ED85-48B6-B36C-B0F69E5E84B4}" destId="{53F400E7-6033-4C94-8D3A-054F1E991489}" srcOrd="0" destOrd="0" presId="urn:microsoft.com/office/officeart/2005/8/layout/orgChart1"/>
    <dgm:cxn modelId="{D87F30BF-A163-4862-A01A-789C38B61C1A}" type="presParOf" srcId="{9C2759EA-ED85-48B6-B36C-B0F69E5E84B4}" destId="{E9380FAA-2048-4C04-9F60-E0398728C399}" srcOrd="1" destOrd="0" presId="urn:microsoft.com/office/officeart/2005/8/layout/orgChart1"/>
    <dgm:cxn modelId="{14027504-3A29-4371-A76A-433717FDF511}" type="presParOf" srcId="{FE849428-6AEB-43A0-AD58-9DADEED9ADCD}" destId="{6D736F02-8760-47D9-9B40-4BFA1057EC88}" srcOrd="1" destOrd="0" presId="urn:microsoft.com/office/officeart/2005/8/layout/orgChart1"/>
    <dgm:cxn modelId="{72C4496A-1747-4D74-8B09-BBACB16C2085}" type="presParOf" srcId="{FE849428-6AEB-43A0-AD58-9DADEED9ADCD}" destId="{8653318B-61C4-4267-B6DF-F21BEF504996}" srcOrd="2" destOrd="0" presId="urn:microsoft.com/office/officeart/2005/8/layout/orgChart1"/>
    <dgm:cxn modelId="{C752FA74-B7F6-4DE7-9E6B-A8BCFB5D5CDC}" type="presParOf" srcId="{0CEAC741-41A3-4B17-AA59-FBF33EDAF80C}" destId="{AAC8DC7C-1D58-455B-9582-E24F67171583}" srcOrd="2" destOrd="0" presId="urn:microsoft.com/office/officeart/2005/8/layout/orgChart1"/>
    <dgm:cxn modelId="{7DD7904F-450B-4722-91DE-D6B198DAFBAE}" type="presParOf" srcId="{0CEAC741-41A3-4B17-AA59-FBF33EDAF80C}" destId="{C4992495-6404-44EB-B580-F8C1D39FAB25}" srcOrd="3" destOrd="0" presId="urn:microsoft.com/office/officeart/2005/8/layout/orgChart1"/>
    <dgm:cxn modelId="{49FD3B17-A1CD-46AD-88DA-AAAB92D4C9F9}" type="presParOf" srcId="{C4992495-6404-44EB-B580-F8C1D39FAB25}" destId="{31638DE1-5495-4FCE-9F11-AF696F444BBE}" srcOrd="0" destOrd="0" presId="urn:microsoft.com/office/officeart/2005/8/layout/orgChart1"/>
    <dgm:cxn modelId="{6997CDD4-E8D8-4345-ACAE-D68DB8175379}" type="presParOf" srcId="{31638DE1-5495-4FCE-9F11-AF696F444BBE}" destId="{BB0D9FBB-C784-425F-B7A0-628EE31AD8E0}" srcOrd="0" destOrd="0" presId="urn:microsoft.com/office/officeart/2005/8/layout/orgChart1"/>
    <dgm:cxn modelId="{093F481C-41E5-445A-BDD6-8BA237AED59D}" type="presParOf" srcId="{31638DE1-5495-4FCE-9F11-AF696F444BBE}" destId="{4F11D9DF-B620-4926-93E9-FBD2EAA78966}" srcOrd="1" destOrd="0" presId="urn:microsoft.com/office/officeart/2005/8/layout/orgChart1"/>
    <dgm:cxn modelId="{44BCFD60-0356-482A-AE84-CDC3A57F34F0}" type="presParOf" srcId="{C4992495-6404-44EB-B580-F8C1D39FAB25}" destId="{A77933B7-F08D-4CF1-9AA4-4C2DAE3B90C5}" srcOrd="1" destOrd="0" presId="urn:microsoft.com/office/officeart/2005/8/layout/orgChart1"/>
    <dgm:cxn modelId="{BA21F1B7-1FF2-4F74-9DF1-840845266C66}" type="presParOf" srcId="{C4992495-6404-44EB-B580-F8C1D39FAB25}" destId="{4F3CF8EB-7766-4F3B-A49A-98F114A0B225}" srcOrd="2" destOrd="0" presId="urn:microsoft.com/office/officeart/2005/8/layout/orgChart1"/>
    <dgm:cxn modelId="{98D96C53-9270-4204-8CA4-A851D08A3CB7}" type="presParOf" srcId="{56EB9F24-41AB-404D-8A54-ABE21146F0AD}" destId="{329DA54A-6F89-4BAA-B52D-829D8267144D}" srcOrd="2" destOrd="0" presId="urn:microsoft.com/office/officeart/2005/8/layout/orgChar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095FFF1-194B-4B82-A708-8C20BBF3C1A0}" type="datetimeFigureOut">
              <a:rPr lang="en-US" smtClean="0"/>
              <a:pPr/>
              <a:t>7/17/2020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F2DC30-FD8F-4AB1-A053-82037754EE2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Constraints in ER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Orders</a:t>
            </a:r>
          </a:p>
          <a:p>
            <a:pPr algn="ctr"/>
            <a:r>
              <a:rPr lang="en-US" dirty="0" smtClean="0"/>
              <a:t>(Amazon)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581400" y="3124200"/>
            <a:ext cx="2057400" cy="1295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Place </a:t>
            </a:r>
            <a:endParaRPr lang="en-US" dirty="0"/>
          </a:p>
        </p:txBody>
      </p:sp>
      <p:cxnSp>
        <p:nvCxnSpPr>
          <p:cNvPr id="8" name="Straight Arrow Connector 7"/>
          <p:cNvCxnSpPr>
            <a:stCxn id="6" idx="1"/>
            <a:endCxn id="4" idx="3"/>
          </p:cNvCxnSpPr>
          <p:nvPr/>
        </p:nvCxnSpPr>
        <p:spPr>
          <a:xfrm rot="10800000">
            <a:off x="2514600" y="37719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5" idx="1"/>
          </p:cNvCxnSpPr>
          <p:nvPr/>
        </p:nvCxnSpPr>
        <p:spPr>
          <a:xfrm>
            <a:off x="5638800" y="3771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An entity in set A can be associated with any number (zero or more) of entities in </a:t>
            </a:r>
            <a:r>
              <a:rPr lang="en-US" smtClean="0"/>
              <a:t>set B</a:t>
            </a:r>
            <a:endParaRPr lang="en-US" dirty="0" smtClean="0"/>
          </a:p>
          <a:p>
            <a:pPr algn="just" fontAlgn="base"/>
            <a:r>
              <a:rPr lang="en-US" dirty="0" smtClean="0"/>
              <a:t>An entity in set B can be associated with any number (zero or more) of entities in set A</a:t>
            </a:r>
          </a:p>
          <a:p>
            <a:pPr algn="just" fontAlgn="base"/>
            <a:endParaRPr lang="en-US" dirty="0" smtClean="0"/>
          </a:p>
          <a:p>
            <a:pPr algn="just" fontAlgn="base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429000" y="4419600"/>
            <a:ext cx="22098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10" name="Straight Connector 9"/>
          <p:cNvCxnSpPr>
            <a:endCxn id="4" idx="1"/>
          </p:cNvCxnSpPr>
          <p:nvPr/>
        </p:nvCxnSpPr>
        <p:spPr>
          <a:xfrm>
            <a:off x="2133600" y="49530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38800" y="4953000"/>
            <a:ext cx="1295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Customer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loan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581400" y="3124200"/>
            <a:ext cx="2057400" cy="1295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borrow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514600" y="37719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6" idx="3"/>
            <a:endCxn id="5" idx="1"/>
          </p:cNvCxnSpPr>
          <p:nvPr/>
        </p:nvCxnSpPr>
        <p:spPr>
          <a:xfrm>
            <a:off x="5638800" y="37719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Participation Constraints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Total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 algn="just" fontAlgn="base"/>
            <a:r>
              <a:rPr lang="en-US" dirty="0" smtClean="0"/>
              <a:t>It specifies that each entity in the entity set must compulsorily participate in at least one relationship instance in that relationship set</a:t>
            </a:r>
          </a:p>
          <a:p>
            <a:pPr algn="just" fontAlgn="base"/>
            <a:r>
              <a:rPr lang="en-US" dirty="0" smtClean="0"/>
              <a:t>Also called as </a:t>
            </a:r>
            <a:r>
              <a:rPr lang="en-US" b="1" dirty="0" smtClean="0"/>
              <a:t>mandatory participation</a:t>
            </a:r>
            <a:endParaRPr lang="en-US" dirty="0" smtClean="0"/>
          </a:p>
          <a:p>
            <a:pPr algn="just" fontAlgn="base"/>
            <a:r>
              <a:rPr lang="en-US" dirty="0" smtClean="0"/>
              <a:t>Total participation is represented using a double line between the entity set and relationship set</a:t>
            </a:r>
          </a:p>
          <a:p>
            <a:pPr algn="just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638800" y="4876800"/>
            <a:ext cx="2362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</a:t>
            </a:r>
            <a:endParaRPr lang="en-US" sz="2000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1600200" y="4800600"/>
            <a:ext cx="4038600" cy="1066800"/>
            <a:chOff x="1600200" y="4800600"/>
            <a:chExt cx="4038600" cy="1066800"/>
          </a:xfrm>
        </p:grpSpPr>
        <p:sp>
          <p:nvSpPr>
            <p:cNvPr id="4" name="Flowchart: Decision 3"/>
            <p:cNvSpPr/>
            <p:nvPr/>
          </p:nvSpPr>
          <p:spPr>
            <a:xfrm>
              <a:off x="1600200" y="4800600"/>
              <a:ext cx="25146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3962400" y="52578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62400" y="54102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67000" y="510540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2819400"/>
            <a:ext cx="1219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Ram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Sham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Sita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1219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R2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R3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48400" y="2819400"/>
            <a:ext cx="1219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TOC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CN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SEPM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ISEE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3276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44180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54864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 flipV="1">
            <a:off x="4495800" y="3265769"/>
            <a:ext cx="1931148" cy="1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572000" y="3352800"/>
            <a:ext cx="19050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572000" y="3429000"/>
            <a:ext cx="19812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648200" y="3581400"/>
            <a:ext cx="1828800" cy="1295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648200" y="3657600"/>
            <a:ext cx="1905000" cy="1752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648200" y="4419600"/>
            <a:ext cx="1931148" cy="1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648200" y="3429000"/>
            <a:ext cx="1828800" cy="1077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4648200" y="3886200"/>
            <a:ext cx="19812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24400" y="4572000"/>
            <a:ext cx="17526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648200" y="4648200"/>
            <a:ext cx="190500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2000" y="5562600"/>
            <a:ext cx="1931148" cy="1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648200" y="4953000"/>
            <a:ext cx="190500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648200" y="4419600"/>
            <a:ext cx="1981200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4724400" y="3886200"/>
            <a:ext cx="1981200" cy="144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648200" y="3505200"/>
            <a:ext cx="1905000" cy="182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722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3505200"/>
            <a:ext cx="2971800" cy="1066800"/>
            <a:chOff x="1600200" y="4800600"/>
            <a:chExt cx="4038600" cy="1066800"/>
          </a:xfrm>
        </p:grpSpPr>
        <p:sp>
          <p:nvSpPr>
            <p:cNvPr id="6" name="Flowchart: Decision 5"/>
            <p:cNvSpPr/>
            <p:nvPr/>
          </p:nvSpPr>
          <p:spPr>
            <a:xfrm>
              <a:off x="1600200" y="4800600"/>
              <a:ext cx="25146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62400" y="52578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0" y="54102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ectangle 9"/>
          <p:cNvSpPr/>
          <p:nvPr/>
        </p:nvSpPr>
        <p:spPr>
          <a:xfrm>
            <a:off x="5334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Course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3"/>
            <a:endCxn id="6" idx="1"/>
          </p:cNvCxnSpPr>
          <p:nvPr/>
        </p:nvCxnSpPr>
        <p:spPr>
          <a:xfrm>
            <a:off x="2362200" y="40386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657600" y="3733800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Enrolled 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Participation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It specifies that each entity in the entity set may or may not participate in the relationship instance in that relationship set</a:t>
            </a:r>
          </a:p>
          <a:p>
            <a:pPr algn="just" fontAlgn="base"/>
            <a:r>
              <a:rPr lang="en-US" dirty="0" smtClean="0"/>
              <a:t>It is also called as </a:t>
            </a:r>
            <a:r>
              <a:rPr lang="en-US" b="1" dirty="0" smtClean="0"/>
              <a:t>optional participation</a:t>
            </a:r>
            <a:endParaRPr lang="en-US" dirty="0" smtClean="0"/>
          </a:p>
          <a:p>
            <a:pPr algn="just" fontAlgn="base"/>
            <a:r>
              <a:rPr lang="en-US" dirty="0" smtClean="0"/>
              <a:t>Partial participation is represented using a single line between the entity set and relationship set</a:t>
            </a:r>
          </a:p>
          <a:p>
            <a:pPr algn="just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38800" y="4876800"/>
            <a:ext cx="2362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E</a:t>
            </a:r>
            <a:endParaRPr lang="en-US" sz="2000" b="1" dirty="0"/>
          </a:p>
        </p:txBody>
      </p:sp>
      <p:sp>
        <p:nvSpPr>
          <p:cNvPr id="5" name="Flowchart: Decision 4"/>
          <p:cNvSpPr/>
          <p:nvPr/>
        </p:nvSpPr>
        <p:spPr>
          <a:xfrm>
            <a:off x="2057400" y="4876800"/>
            <a:ext cx="25908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R</a:t>
            </a:r>
            <a:endParaRPr lang="en-US" sz="2000" b="1" dirty="0"/>
          </a:p>
        </p:txBody>
      </p:sp>
      <p:cxnSp>
        <p:nvCxnSpPr>
          <p:cNvPr id="7" name="Straight Connector 6"/>
          <p:cNvCxnSpPr>
            <a:endCxn id="4" idx="1"/>
          </p:cNvCxnSpPr>
          <p:nvPr/>
        </p:nvCxnSpPr>
        <p:spPr>
          <a:xfrm>
            <a:off x="4648200" y="54102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19200" y="2819400"/>
            <a:ext cx="1219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Ram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err="1" smtClean="0"/>
              <a:t>Lina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Tina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Sham</a:t>
            </a:r>
          </a:p>
          <a:p>
            <a:pPr algn="ctr"/>
            <a:endParaRPr lang="en-US" dirty="0"/>
          </a:p>
          <a:p>
            <a:pPr algn="ctr"/>
            <a:r>
              <a:rPr lang="en-US" dirty="0" err="1" smtClean="0"/>
              <a:t>Sita</a:t>
            </a:r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733800" y="2895600"/>
            <a:ext cx="1219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R1</a:t>
            </a:r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 smtClean="0"/>
              <a:t> R2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R3</a:t>
            </a:r>
          </a:p>
          <a:p>
            <a:pPr algn="ctr"/>
            <a:endParaRPr lang="en-US" dirty="0"/>
          </a:p>
          <a:p>
            <a:pPr algn="ctr"/>
            <a:r>
              <a:rPr lang="en-US" dirty="0" smtClean="0"/>
              <a:t>R4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248400" y="2819400"/>
            <a:ext cx="1600200" cy="3048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Nature</a:t>
            </a:r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Cultural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Spiritual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133600" y="32766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133600" y="4418012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133600" y="54864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6" idx="1"/>
          </p:cNvCxnSpPr>
          <p:nvPr/>
        </p:nvCxnSpPr>
        <p:spPr>
          <a:xfrm flipV="1">
            <a:off x="4495800" y="3265769"/>
            <a:ext cx="1986944" cy="10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4648200" y="4419600"/>
            <a:ext cx="1931148" cy="1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572000" y="5562600"/>
            <a:ext cx="1931148" cy="10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133600" y="50292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648200" y="4572000"/>
            <a:ext cx="19050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3505200"/>
            <a:ext cx="2362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Faculty 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2743200" y="3505200"/>
            <a:ext cx="25146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Counsel</a:t>
            </a:r>
            <a:endParaRPr lang="en-US" sz="2000" dirty="0"/>
          </a:p>
        </p:txBody>
      </p: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5257800" y="4038600"/>
            <a:ext cx="990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04800" y="3505200"/>
            <a:ext cx="18288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12" name="Straight Connector 11"/>
          <p:cNvCxnSpPr>
            <a:stCxn id="10" idx="3"/>
            <a:endCxn id="5" idx="1"/>
          </p:cNvCxnSpPr>
          <p:nvPr/>
        </p:nvCxnSpPr>
        <p:spPr>
          <a:xfrm>
            <a:off x="2133600" y="4000500"/>
            <a:ext cx="6096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Constraints on Relationship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541520"/>
          </a:xfrm>
        </p:spPr>
        <p:txBody>
          <a:bodyPr/>
          <a:lstStyle/>
          <a:p>
            <a:pPr algn="just"/>
            <a:r>
              <a:rPr lang="en-US" dirty="0" smtClean="0"/>
              <a:t>Relationship types usually have certain constraints that limit the possible combinations of entities that may participate in the corresponding relationship set</a:t>
            </a:r>
          </a:p>
          <a:p>
            <a:pPr algn="just"/>
            <a:r>
              <a:rPr lang="en-US" dirty="0" smtClean="0"/>
              <a:t>Determined from the Miniworld situation that the relationships represent</a:t>
            </a:r>
          </a:p>
          <a:p>
            <a:pPr algn="just"/>
            <a:r>
              <a:rPr lang="en-US" dirty="0" smtClean="0"/>
              <a:t>Example: if the company has a rule that each employee must work for exactly one department</a:t>
            </a:r>
          </a:p>
          <a:p>
            <a:pPr algn="just"/>
            <a:r>
              <a:rPr lang="en-US" dirty="0" smtClean="0"/>
              <a:t>There are two types of relationship constraints:</a:t>
            </a:r>
          </a:p>
          <a:p>
            <a:pPr lvl="1" algn="just"/>
            <a:r>
              <a:rPr lang="en-US" dirty="0" smtClean="0"/>
              <a:t>Cardinality Ratio</a:t>
            </a:r>
          </a:p>
          <a:p>
            <a:pPr lvl="1" algn="just"/>
            <a:r>
              <a:rPr lang="en-US" dirty="0" smtClean="0"/>
              <a:t>Participation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382000" cy="3810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Entity sets of a relationship need not be distinct</a:t>
            </a:r>
          </a:p>
          <a:p>
            <a:pPr algn="just"/>
            <a:r>
              <a:rPr lang="en-US" sz="2800" dirty="0" smtClean="0"/>
              <a:t>Roles are indicated in E-R diagrams by labeling the lines that connect diamonds to rectangles</a:t>
            </a:r>
          </a:p>
          <a:p>
            <a:pPr algn="just"/>
            <a:r>
              <a:rPr lang="en-US" sz="2800" dirty="0" smtClean="0"/>
              <a:t>Role labels are optional, and are used to clarify semantics of the relationship</a:t>
            </a:r>
          </a:p>
          <a:p>
            <a:pPr algn="just"/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8400" y="3505200"/>
            <a:ext cx="1981200" cy="1066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Faculty </a:t>
            </a:r>
            <a:endParaRPr lang="en-US" sz="2000" dirty="0"/>
          </a:p>
        </p:txBody>
      </p:sp>
      <p:sp>
        <p:nvSpPr>
          <p:cNvPr id="5" name="Flowchart: Decision 4"/>
          <p:cNvSpPr/>
          <p:nvPr/>
        </p:nvSpPr>
        <p:spPr>
          <a:xfrm>
            <a:off x="2743200" y="3505200"/>
            <a:ext cx="25146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teaches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52400" y="3505200"/>
            <a:ext cx="1752600" cy="990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cxnSp>
        <p:nvCxnSpPr>
          <p:cNvPr id="8" name="Straight Connector 7"/>
          <p:cNvCxnSpPr>
            <a:stCxn id="7" idx="3"/>
            <a:endCxn id="5" idx="1"/>
          </p:cNvCxnSpPr>
          <p:nvPr/>
        </p:nvCxnSpPr>
        <p:spPr>
          <a:xfrm>
            <a:off x="1905000" y="4000500"/>
            <a:ext cx="8382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3"/>
            <a:endCxn id="4" idx="1"/>
          </p:cNvCxnSpPr>
          <p:nvPr/>
        </p:nvCxnSpPr>
        <p:spPr>
          <a:xfrm>
            <a:off x="5257800" y="40386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4406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351686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Presenter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US" b="1" dirty="0" smtClean="0">
                <a:solidFill>
                  <a:schemeClr val="accent1"/>
                </a:solidFill>
              </a:rPr>
              <a:t>Weak Entity </a:t>
            </a:r>
            <a:r>
              <a:rPr lang="en-US" dirty="0" smtClean="0"/>
              <a:t>set is an entity set that does not contain sufficient attributes to uniquely identify its entities.</a:t>
            </a:r>
          </a:p>
          <a:p>
            <a:pPr algn="just" fontAlgn="base"/>
            <a:r>
              <a:rPr lang="en-US" dirty="0" smtClean="0"/>
              <a:t>In other words, a primary key does not exist for a weak entity set</a:t>
            </a:r>
          </a:p>
          <a:p>
            <a:pPr algn="just" fontAlgn="base"/>
            <a:r>
              <a:rPr lang="en-US" dirty="0" smtClean="0"/>
              <a:t>It contains a partial key called as a </a:t>
            </a:r>
            <a:r>
              <a:rPr lang="en-US" b="1" dirty="0" smtClean="0"/>
              <a:t>discriminator</a:t>
            </a:r>
            <a:endParaRPr lang="en-US" dirty="0" smtClean="0"/>
          </a:p>
          <a:p>
            <a:pPr algn="just" fontAlgn="base"/>
            <a:r>
              <a:rPr lang="en-US" dirty="0" smtClean="0"/>
              <a:t>Discriminator can identify a group of entities from the entity set</a:t>
            </a:r>
          </a:p>
          <a:p>
            <a:pPr algn="just" fontAlgn="base"/>
            <a:r>
              <a:rPr lang="en-US" dirty="0" smtClean="0"/>
              <a:t>Discriminator is represented by underlining with a dashed line</a:t>
            </a:r>
          </a:p>
          <a:p>
            <a:pPr algn="just" fontAlgn="base"/>
            <a:r>
              <a:rPr lang="en-US" b="1" i="1" dirty="0" smtClean="0"/>
              <a:t>The combination of discriminator and primary key of the strong entity set makes it possible to uniquely identify all entities of the weak entity set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 double rectangle is used for representing a weak entity set</a:t>
            </a:r>
          </a:p>
          <a:p>
            <a:pPr algn="just" fontAlgn="base"/>
            <a:r>
              <a:rPr lang="en-US" dirty="0" smtClean="0"/>
              <a:t>A double diamond symbol is used for representing the relationship that exists between the strong and weak entity sets and this relationship is known as </a:t>
            </a:r>
            <a:r>
              <a:rPr lang="en-US" b="1" dirty="0" smtClean="0"/>
              <a:t>identifying relationship</a:t>
            </a:r>
            <a:endParaRPr lang="en-US" dirty="0" smtClean="0"/>
          </a:p>
          <a:p>
            <a:pPr algn="just" fontAlgn="base"/>
            <a:r>
              <a:rPr lang="en-US" dirty="0" smtClean="0"/>
              <a:t>A double line is used for representing the connection of the weak entity set with the relationship set</a:t>
            </a:r>
          </a:p>
          <a:p>
            <a:pPr algn="just" fontAlgn="base"/>
            <a:r>
              <a:rPr lang="en-US" dirty="0" smtClean="0"/>
              <a:t>Total participation always exists in the identifying relationship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algn="just"/>
            <a:r>
              <a:rPr lang="en-US" b="1" dirty="0" smtClean="0"/>
              <a:t>E-ID and </a:t>
            </a:r>
            <a:r>
              <a:rPr lang="en-US" b="1" dirty="0" err="1" smtClean="0"/>
              <a:t>Dname</a:t>
            </a:r>
            <a:r>
              <a:rPr lang="en-US" b="1" dirty="0" smtClean="0"/>
              <a:t> together identify weak entity set Dependents.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61722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200400" y="3505200"/>
            <a:ext cx="2971800" cy="1066800"/>
            <a:chOff x="1600200" y="4800600"/>
            <a:chExt cx="4038600" cy="1066800"/>
          </a:xfrm>
        </p:grpSpPr>
        <p:sp>
          <p:nvSpPr>
            <p:cNvPr id="6" name="Flowchart: Decision 5"/>
            <p:cNvSpPr/>
            <p:nvPr/>
          </p:nvSpPr>
          <p:spPr>
            <a:xfrm>
              <a:off x="1600200" y="4800600"/>
              <a:ext cx="2514600" cy="1066800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3962400" y="52578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962400" y="5410200"/>
              <a:ext cx="1676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533400" y="3581400"/>
            <a:ext cx="18288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Employee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324600" y="3733800"/>
            <a:ext cx="1524000" cy="685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Dependents</a:t>
            </a:r>
            <a:endParaRPr lang="en-US" dirty="0"/>
          </a:p>
        </p:txBody>
      </p:sp>
      <p:sp>
        <p:nvSpPr>
          <p:cNvPr id="13" name="Flowchart: Decision 12"/>
          <p:cNvSpPr/>
          <p:nvPr/>
        </p:nvSpPr>
        <p:spPr>
          <a:xfrm>
            <a:off x="3429000" y="3657600"/>
            <a:ext cx="1447800" cy="7620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6" idx="1"/>
            <a:endCxn id="9" idx="3"/>
          </p:cNvCxnSpPr>
          <p:nvPr/>
        </p:nvCxnSpPr>
        <p:spPr>
          <a:xfrm rot="10800000">
            <a:off x="2362200" y="40386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0" y="23622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smtClean="0"/>
              <a:t>E-ID</a:t>
            </a:r>
            <a:endParaRPr lang="en-US" u="sng" dirty="0"/>
          </a:p>
        </p:txBody>
      </p:sp>
      <p:sp>
        <p:nvSpPr>
          <p:cNvPr id="16" name="Oval 15"/>
          <p:cNvSpPr/>
          <p:nvPr/>
        </p:nvSpPr>
        <p:spPr>
          <a:xfrm>
            <a:off x="19050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Ename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533400" y="50292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Dept</a:t>
            </a:r>
            <a:endParaRPr lang="en-US" dirty="0"/>
          </a:p>
        </p:txBody>
      </p:sp>
      <p:cxnSp>
        <p:nvCxnSpPr>
          <p:cNvPr id="19" name="Straight Connector 18"/>
          <p:cNvCxnSpPr>
            <a:endCxn id="14" idx="4"/>
          </p:cNvCxnSpPr>
          <p:nvPr/>
        </p:nvCxnSpPr>
        <p:spPr>
          <a:xfrm rot="16200000" flipV="1">
            <a:off x="628650" y="3143250"/>
            <a:ext cx="609600" cy="2667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9" idx="0"/>
            <a:endCxn id="16" idx="3"/>
          </p:cNvCxnSpPr>
          <p:nvPr/>
        </p:nvCxnSpPr>
        <p:spPr>
          <a:xfrm rot="5400000" flipH="1" flipV="1">
            <a:off x="1482235" y="2924291"/>
            <a:ext cx="622674" cy="6915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2"/>
          </p:cNvCxnSpPr>
          <p:nvPr/>
        </p:nvCxnSpPr>
        <p:spPr>
          <a:xfrm rot="16200000" flipH="1">
            <a:off x="1200150" y="4743450"/>
            <a:ext cx="53340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2578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Dname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7543800" y="2438400"/>
            <a:ext cx="16002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6400800" y="5105400"/>
            <a:ext cx="2057400" cy="609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Relationship</a:t>
            </a:r>
            <a:endParaRPr lang="en-US" dirty="0"/>
          </a:p>
        </p:txBody>
      </p:sp>
      <p:cxnSp>
        <p:nvCxnSpPr>
          <p:cNvPr id="31" name="Straight Connector 30"/>
          <p:cNvCxnSpPr>
            <a:stCxn id="27" idx="4"/>
          </p:cNvCxnSpPr>
          <p:nvPr/>
        </p:nvCxnSpPr>
        <p:spPr>
          <a:xfrm rot="16200000" flipH="1">
            <a:off x="6000750" y="3105150"/>
            <a:ext cx="5334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4" idx="0"/>
          </p:cNvCxnSpPr>
          <p:nvPr/>
        </p:nvCxnSpPr>
        <p:spPr>
          <a:xfrm rot="5400000" flipH="1" flipV="1">
            <a:off x="7239000" y="2895600"/>
            <a:ext cx="5334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4" idx="2"/>
          </p:cNvCxnSpPr>
          <p:nvPr/>
        </p:nvCxnSpPr>
        <p:spPr>
          <a:xfrm rot="16200000" flipH="1">
            <a:off x="6858000" y="4724400"/>
            <a:ext cx="6096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Callout 36"/>
          <p:cNvSpPr/>
          <p:nvPr/>
        </p:nvSpPr>
        <p:spPr>
          <a:xfrm>
            <a:off x="457200" y="1447800"/>
            <a:ext cx="2895600" cy="8382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Primary Key</a:t>
            </a:r>
            <a:endParaRPr lang="en-US" b="1" dirty="0"/>
          </a:p>
        </p:txBody>
      </p:sp>
      <p:sp>
        <p:nvSpPr>
          <p:cNvPr id="38" name="Oval Callout 37"/>
          <p:cNvSpPr/>
          <p:nvPr/>
        </p:nvSpPr>
        <p:spPr>
          <a:xfrm>
            <a:off x="5181600" y="1447800"/>
            <a:ext cx="2895600" cy="838200"/>
          </a:xfrm>
          <a:prstGeom prst="wedgeEllipse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Discriminator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Symbols Used in E-R Notation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0950" t="558" r="21368" b="1396"/>
          <a:stretch>
            <a:fillRect/>
          </a:stretch>
        </p:blipFill>
        <p:spPr bwMode="auto">
          <a:xfrm>
            <a:off x="152400" y="1219200"/>
            <a:ext cx="8839200" cy="5562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772400" cy="1143000"/>
          </a:xfrm>
        </p:spPr>
        <p:txBody>
          <a:bodyPr/>
          <a:lstStyle/>
          <a:p>
            <a:r>
              <a:rPr lang="en-US" dirty="0" smtClean="0"/>
              <a:t>Symbols Used in E-R Notation</a:t>
            </a:r>
            <a:endParaRPr lang="en-US" dirty="0"/>
          </a:p>
        </p:txBody>
      </p:sp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2"/>
          <a:srcRect l="22081" t="46487" r="22781" b="6075"/>
          <a:stretch>
            <a:fillRect/>
          </a:stretch>
        </p:blipFill>
        <p:spPr bwMode="auto">
          <a:xfrm>
            <a:off x="304800" y="1371600"/>
            <a:ext cx="8610600" cy="5181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Cardinality Ratios for Binary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solidFill>
                  <a:schemeClr val="accent1"/>
                </a:solidFill>
              </a:rPr>
              <a:t>Cardinality Ratio</a:t>
            </a:r>
            <a:r>
              <a:rPr lang="en-US" dirty="0" smtClean="0"/>
              <a:t> for a binary relationship specifies the number of relationship instances that an entity can participate in</a:t>
            </a:r>
          </a:p>
          <a:p>
            <a:pPr algn="just"/>
            <a:r>
              <a:rPr lang="en-US" dirty="0" smtClean="0"/>
              <a:t>The cardinality constraints is expressed by drawing either a directed line (</a:t>
            </a:r>
            <a:r>
              <a:rPr lang="en-US" dirty="0" smtClean="0">
                <a:sym typeface="Symbol" pitchFamily="18" charset="2"/>
              </a:rPr>
              <a:t>), signifying “one,” or an undirected line (—), signifying “many,” between the relationship set and the entity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0408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Cardinality Ratios for Binary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9624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3424535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Cardinality Ratio</a:t>
            </a:r>
            <a:endParaRPr lang="en-US" sz="2400" b="1" dirty="0">
              <a:solidFill>
                <a:srgbClr val="0070C0"/>
              </a:solidFill>
            </a:endParaRPr>
          </a:p>
        </p:txBody>
      </p:sp>
      <p:grpSp>
        <p:nvGrpSpPr>
          <p:cNvPr id="4" name="Group 17"/>
          <p:cNvGrpSpPr/>
          <p:nvPr/>
        </p:nvGrpSpPr>
        <p:grpSpPr>
          <a:xfrm>
            <a:off x="2590800" y="2438400"/>
            <a:ext cx="2438400" cy="3049588"/>
            <a:chOff x="2590800" y="2971800"/>
            <a:chExt cx="2438400" cy="3049588"/>
          </a:xfrm>
        </p:grpSpPr>
        <p:grpSp>
          <p:nvGrpSpPr>
            <p:cNvPr id="6" name="Group 16"/>
            <p:cNvGrpSpPr/>
            <p:nvPr/>
          </p:nvGrpSpPr>
          <p:grpSpPr>
            <a:xfrm>
              <a:off x="2590800" y="2971800"/>
              <a:ext cx="2438400" cy="3048794"/>
              <a:chOff x="3276600" y="3429000"/>
              <a:chExt cx="2438400" cy="3048794"/>
            </a:xfrm>
          </p:grpSpPr>
          <p:cxnSp>
            <p:nvCxnSpPr>
              <p:cNvPr id="7" name="Straight Connector 6"/>
              <p:cNvCxnSpPr/>
              <p:nvPr/>
            </p:nvCxnSpPr>
            <p:spPr>
              <a:xfrm>
                <a:off x="3276600" y="4799012"/>
                <a:ext cx="1219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rot="5400000">
                <a:off x="2971800" y="4953000"/>
                <a:ext cx="30480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4495800" y="3429000"/>
                <a:ext cx="1219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4495800" y="4343400"/>
                <a:ext cx="1219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495800" y="5334000"/>
                <a:ext cx="12192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Straight Connector 15"/>
            <p:cNvCxnSpPr/>
            <p:nvPr/>
          </p:nvCxnSpPr>
          <p:spPr>
            <a:xfrm>
              <a:off x="3810000" y="6019800"/>
              <a:ext cx="12192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257800" y="20574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One-to-One cardinality (1:1 )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4000" y="29718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Many-to-One cardinality (m:1)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34000" y="4038600"/>
            <a:ext cx="3276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One-to-Many cardinality (1:n)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334000" y="5105400"/>
            <a:ext cx="350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3"/>
                </a:solidFill>
              </a:rPr>
              <a:t>Many-to-Many cardinality (m:n)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One-to-One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in set A can be associated with at most one entity in set B</a:t>
            </a:r>
          </a:p>
          <a:p>
            <a:r>
              <a:rPr lang="en-US" dirty="0" smtClean="0"/>
              <a:t>An entity in set B can be associated with at most one entity in set A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429000" y="4419600"/>
            <a:ext cx="22098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>
            <a:off x="56388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1"/>
          </p:cNvCxnSpPr>
          <p:nvPr/>
        </p:nvCxnSpPr>
        <p:spPr>
          <a:xfrm rot="10800000">
            <a:off x="2362200" y="4953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Person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Adhar</a:t>
            </a:r>
            <a:r>
              <a:rPr lang="en-US" dirty="0" smtClean="0"/>
              <a:t>-Card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581400" y="3124200"/>
            <a:ext cx="2057400" cy="1295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1"/>
            <a:endCxn id="4" idx="3"/>
          </p:cNvCxnSpPr>
          <p:nvPr/>
        </p:nvCxnSpPr>
        <p:spPr>
          <a:xfrm rot="10800000">
            <a:off x="2514600" y="37719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5" idx="1"/>
          </p:cNvCxnSpPr>
          <p:nvPr/>
        </p:nvCxnSpPr>
        <p:spPr>
          <a:xfrm>
            <a:off x="5638800" y="3771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An entity in set A can be associated with at most one entity in set B</a:t>
            </a:r>
          </a:p>
          <a:p>
            <a:pPr algn="just" fontAlgn="base"/>
            <a:r>
              <a:rPr lang="en-US" dirty="0" smtClean="0"/>
              <a:t>An entity in set B can be associated with any number (zero or more) of entities in set A</a:t>
            </a:r>
          </a:p>
          <a:p>
            <a:pPr algn="just" fontAlgn="base"/>
            <a:endParaRPr lang="en-US" dirty="0" smtClean="0"/>
          </a:p>
          <a:p>
            <a:pPr algn="just" fontAlgn="base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429000" y="4419600"/>
            <a:ext cx="22098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>
            <a:off x="5638800" y="49530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4" idx="1"/>
          </p:cNvCxnSpPr>
          <p:nvPr/>
        </p:nvCxnSpPr>
        <p:spPr>
          <a:xfrm>
            <a:off x="2209800" y="49530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629400" y="3352800"/>
            <a:ext cx="19812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NPTEL DBMS Course</a:t>
            </a:r>
            <a:endParaRPr lang="en-US" dirty="0"/>
          </a:p>
        </p:txBody>
      </p:sp>
      <p:sp>
        <p:nvSpPr>
          <p:cNvPr id="6" name="Flowchart: Decision 5"/>
          <p:cNvSpPr/>
          <p:nvPr/>
        </p:nvSpPr>
        <p:spPr>
          <a:xfrm>
            <a:off x="3581400" y="3124200"/>
            <a:ext cx="2057400" cy="12954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Enrolled </a:t>
            </a:r>
            <a:endParaRPr lang="en-US" dirty="0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2514600" y="37719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1"/>
          </p:cNvCxnSpPr>
          <p:nvPr/>
        </p:nvCxnSpPr>
        <p:spPr>
          <a:xfrm>
            <a:off x="5638800" y="37719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One-to-Many Cardinality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dirty="0" smtClean="0"/>
              <a:t>An entity in set A can be associated with any number (zero or more) of entities in set B</a:t>
            </a:r>
          </a:p>
          <a:p>
            <a:pPr algn="just" fontAlgn="base"/>
            <a:r>
              <a:rPr lang="en-US" dirty="0" smtClean="0"/>
              <a:t>An entity in set B can be associated with at most one entity in set A</a:t>
            </a:r>
          </a:p>
          <a:p>
            <a:pPr algn="just" fontAlgn="base"/>
            <a:endParaRPr lang="en-US" dirty="0" smtClean="0"/>
          </a:p>
          <a:p>
            <a:pPr algn="just" fontAlgn="base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429000" y="4419600"/>
            <a:ext cx="2209800" cy="1066800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</a:t>
            </a:r>
            <a:endParaRPr lang="en-US" b="1" dirty="0"/>
          </a:p>
        </p:txBody>
      </p:sp>
      <p:cxnSp>
        <p:nvCxnSpPr>
          <p:cNvPr id="8" name="Straight Arrow Connector 7"/>
          <p:cNvCxnSpPr>
            <a:stCxn id="4" idx="1"/>
          </p:cNvCxnSpPr>
          <p:nvPr/>
        </p:nvCxnSpPr>
        <p:spPr>
          <a:xfrm rot="10800000">
            <a:off x="2362200" y="4953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4" idx="3"/>
          </p:cNvCxnSpPr>
          <p:nvPr/>
        </p:nvCxnSpPr>
        <p:spPr>
          <a:xfrm>
            <a:off x="5638800" y="4953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1315</TotalTime>
  <Words>614</Words>
  <Application>Microsoft Office PowerPoint</Application>
  <PresentationFormat>On-screen Show (4:3)</PresentationFormat>
  <Paragraphs>194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Constraints in ER Model</vt:lpstr>
      <vt:lpstr>Constraints on Relationship Types</vt:lpstr>
      <vt:lpstr>Cardinality Ratios for Binary Relationships</vt:lpstr>
      <vt:lpstr>Cardinality Ratios for Binary Relationships</vt:lpstr>
      <vt:lpstr>    One-to-One Cardinality</vt:lpstr>
      <vt:lpstr>Example</vt:lpstr>
      <vt:lpstr>Many-to-One Cardinality</vt:lpstr>
      <vt:lpstr>Example</vt:lpstr>
      <vt:lpstr>One-to-Many Cardinality</vt:lpstr>
      <vt:lpstr>Example</vt:lpstr>
      <vt:lpstr>Many-to-Many Cardinality</vt:lpstr>
      <vt:lpstr>Example</vt:lpstr>
      <vt:lpstr>Participation Constraints</vt:lpstr>
      <vt:lpstr>Total Participation</vt:lpstr>
      <vt:lpstr>Set Representation</vt:lpstr>
      <vt:lpstr>Example</vt:lpstr>
      <vt:lpstr>Partial Participation</vt:lpstr>
      <vt:lpstr>Set Representation</vt:lpstr>
      <vt:lpstr>Example</vt:lpstr>
      <vt:lpstr>Roles</vt:lpstr>
      <vt:lpstr>Example</vt:lpstr>
      <vt:lpstr>Weak Entity</vt:lpstr>
      <vt:lpstr>Note </vt:lpstr>
      <vt:lpstr>Example</vt:lpstr>
      <vt:lpstr>Symbols Used in E-R Notation</vt:lpstr>
      <vt:lpstr>Symbols Used in E-R Notation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Constraints in DBMS</dc:title>
  <dc:creator>Rushali</dc:creator>
  <cp:lastModifiedBy>Rushali</cp:lastModifiedBy>
  <cp:revision>32</cp:revision>
  <dcterms:created xsi:type="dcterms:W3CDTF">2020-07-14T09:32:08Z</dcterms:created>
  <dcterms:modified xsi:type="dcterms:W3CDTF">2020-07-17T05:34:24Z</dcterms:modified>
</cp:coreProperties>
</file>