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73" r:id="rId4"/>
    <p:sldId id="260" r:id="rId5"/>
    <p:sldId id="275" r:id="rId6"/>
    <p:sldId id="278" r:id="rId7"/>
    <p:sldId id="266" r:id="rId8"/>
    <p:sldId id="274" r:id="rId9"/>
    <p:sldId id="280" r:id="rId10"/>
    <p:sldId id="279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1B01B3E-EEA4-4207-8632-34A49571D3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7F3448-EC65-4901-9E58-6279EECE0A03}" type="datetimeFigureOut">
              <a:rPr lang="en-US" smtClean="0"/>
              <a:pPr/>
              <a:t>8/29/2022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1B01B3E-EEA4-4207-8632-34A49571D36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Cursors in PL/SQL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Rushali Patil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52400" y="914400"/>
            <a:ext cx="8610600" cy="5943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/>
              <a:t>create </a:t>
            </a:r>
            <a:r>
              <a:rPr lang="en-US" sz="2000" dirty="0" smtClean="0"/>
              <a:t>procedure </a:t>
            </a:r>
            <a:r>
              <a:rPr lang="en-US" sz="2000" dirty="0" err="1" smtClean="0"/>
              <a:t>cr_p</a:t>
            </a:r>
            <a:r>
              <a:rPr lang="en-US" sz="2000" dirty="0" smtClean="0"/>
              <a:t>()</a:t>
            </a:r>
          </a:p>
          <a:p>
            <a:r>
              <a:rPr lang="en-US" sz="2000" b="1" dirty="0" smtClean="0"/>
              <a:t> begin</a:t>
            </a:r>
          </a:p>
          <a:p>
            <a:r>
              <a:rPr lang="en-US" sz="2000" dirty="0" smtClean="0"/>
              <a:t>    declare f </a:t>
            </a:r>
            <a:r>
              <a:rPr lang="en-US" sz="2000" dirty="0" err="1" smtClean="0"/>
              <a:t>int</a:t>
            </a:r>
            <a:r>
              <a:rPr lang="en-US" sz="2000" dirty="0" smtClean="0"/>
              <a:t> default 0;</a:t>
            </a:r>
          </a:p>
          <a:p>
            <a:r>
              <a:rPr lang="en-US" sz="2000" dirty="0" smtClean="0"/>
              <a:t>    declare </a:t>
            </a:r>
            <a:r>
              <a:rPr lang="en-US" sz="2000" dirty="0" err="1" smtClean="0"/>
              <a:t>rno</a:t>
            </a:r>
            <a:r>
              <a:rPr lang="en-US" sz="2000" dirty="0" smtClean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    declare </a:t>
            </a:r>
            <a:r>
              <a:rPr lang="en-US" sz="2000" dirty="0" err="1" smtClean="0"/>
              <a:t>na</a:t>
            </a:r>
            <a:r>
              <a:rPr lang="en-US" sz="2000" dirty="0" smtClean="0"/>
              <a:t> </a:t>
            </a:r>
            <a:r>
              <a:rPr lang="en-US" sz="2000" dirty="0" err="1" smtClean="0"/>
              <a:t>varchar</a:t>
            </a:r>
            <a:r>
              <a:rPr lang="en-US" sz="2000" dirty="0" smtClean="0"/>
              <a:t>(20);</a:t>
            </a:r>
          </a:p>
          <a:p>
            <a:r>
              <a:rPr lang="en-US" sz="2000" dirty="0" smtClean="0"/>
              <a:t>    </a:t>
            </a:r>
            <a:r>
              <a:rPr lang="en-US" sz="2000" b="1" dirty="0" smtClean="0">
                <a:solidFill>
                  <a:schemeClr val="accent1"/>
                </a:solidFill>
              </a:rPr>
              <a:t>declare</a:t>
            </a:r>
            <a:r>
              <a:rPr lang="en-US" sz="2000" dirty="0" smtClean="0">
                <a:solidFill>
                  <a:schemeClr val="accent1"/>
                </a:solidFill>
              </a:rPr>
              <a:t> </a:t>
            </a:r>
            <a:r>
              <a:rPr lang="en-US" sz="2000" dirty="0" smtClean="0"/>
              <a:t>cur </a:t>
            </a:r>
            <a:r>
              <a:rPr lang="en-US" sz="2000" b="1" dirty="0" smtClean="0">
                <a:solidFill>
                  <a:schemeClr val="accent1"/>
                </a:solidFill>
              </a:rPr>
              <a:t>cursor for </a:t>
            </a:r>
            <a:r>
              <a:rPr lang="en-US" sz="2000" dirty="0" smtClean="0"/>
              <a:t>select </a:t>
            </a:r>
            <a:r>
              <a:rPr lang="en-US" sz="2000" dirty="0" err="1" smtClean="0"/>
              <a:t>RollNo</a:t>
            </a:r>
            <a:r>
              <a:rPr lang="en-US" sz="2000" dirty="0" smtClean="0"/>
              <a:t>, Name from x where               </a:t>
            </a:r>
          </a:p>
          <a:p>
            <a:r>
              <a:rPr lang="en-US" sz="2000" dirty="0" smtClean="0"/>
              <a:t>                                                                              </a:t>
            </a:r>
            <a:r>
              <a:rPr lang="en-US" sz="2000" dirty="0" err="1" smtClean="0"/>
              <a:t>bname</a:t>
            </a:r>
            <a:r>
              <a:rPr lang="en-US" sz="2000" dirty="0" smtClean="0"/>
              <a:t>="Mechanical";</a:t>
            </a:r>
          </a:p>
          <a:p>
            <a:r>
              <a:rPr lang="en-US" sz="2000" dirty="0" smtClean="0"/>
              <a:t>    declare continue handler for not found set f=1;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 open </a:t>
            </a:r>
            <a:r>
              <a:rPr lang="en-US" sz="2000" dirty="0" smtClean="0"/>
              <a:t>cur;</a:t>
            </a:r>
          </a:p>
          <a:p>
            <a:r>
              <a:rPr lang="en-US" sz="2000" dirty="0" smtClean="0"/>
              <a:t>   label: loop</a:t>
            </a:r>
          </a:p>
          <a:p>
            <a:r>
              <a:rPr lang="en-US" sz="2000" b="1" dirty="0" smtClean="0">
                <a:solidFill>
                  <a:schemeClr val="accent1"/>
                </a:solidFill>
              </a:rPr>
              <a:t> fetch </a:t>
            </a:r>
            <a:r>
              <a:rPr lang="en-US" sz="2000" dirty="0" smtClean="0"/>
              <a:t>cur </a:t>
            </a:r>
            <a:r>
              <a:rPr lang="en-US" sz="2000" b="1" dirty="0" smtClean="0">
                <a:solidFill>
                  <a:schemeClr val="accent1"/>
                </a:solidFill>
              </a:rPr>
              <a:t>into</a:t>
            </a:r>
            <a:r>
              <a:rPr lang="en-US" sz="2000" dirty="0" smtClean="0"/>
              <a:t> </a:t>
            </a:r>
            <a:r>
              <a:rPr lang="en-US" sz="2000" dirty="0" err="1" smtClean="0"/>
              <a:t>rno,na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   select </a:t>
            </a:r>
            <a:r>
              <a:rPr lang="en-US" sz="2000" dirty="0" err="1" smtClean="0"/>
              <a:t>conact</a:t>
            </a:r>
            <a:r>
              <a:rPr lang="en-US" sz="2000" dirty="0" smtClean="0"/>
              <a:t>(</a:t>
            </a:r>
            <a:r>
              <a:rPr lang="en-US" sz="2000" dirty="0" err="1" smtClean="0"/>
              <a:t>rno,na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    if f=1 then</a:t>
            </a:r>
          </a:p>
          <a:p>
            <a:r>
              <a:rPr lang="en-US" sz="2000" dirty="0" smtClean="0"/>
              <a:t>    leave label;</a:t>
            </a:r>
          </a:p>
          <a:p>
            <a:r>
              <a:rPr lang="en-US" sz="2000" dirty="0" smtClean="0"/>
              <a:t>    end if;</a:t>
            </a:r>
          </a:p>
          <a:p>
            <a:r>
              <a:rPr lang="en-US" sz="2000" dirty="0" smtClean="0"/>
              <a:t>    end loop label;</a:t>
            </a:r>
          </a:p>
          <a:p>
            <a:r>
              <a:rPr lang="en-US" sz="2000" dirty="0" smtClean="0"/>
              <a:t>  </a:t>
            </a:r>
            <a:r>
              <a:rPr lang="en-US" sz="2000" b="1" dirty="0" smtClean="0">
                <a:solidFill>
                  <a:schemeClr val="accent1"/>
                </a:solidFill>
              </a:rPr>
              <a:t>close</a:t>
            </a:r>
            <a:r>
              <a:rPr lang="en-US" sz="2000" dirty="0" smtClean="0"/>
              <a:t> cur;</a:t>
            </a:r>
          </a:p>
          <a:p>
            <a:r>
              <a:rPr lang="en-US" sz="2000" dirty="0" smtClean="0"/>
              <a:t>  </a:t>
            </a:r>
            <a:r>
              <a:rPr lang="en-US" sz="2000" b="1" dirty="0" smtClean="0"/>
              <a:t>end;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Cursors?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To process an SQL statement, ORACLE needs to create an area of memory known as the </a:t>
            </a:r>
            <a:r>
              <a:rPr lang="en-US" b="1" dirty="0" smtClean="0">
                <a:solidFill>
                  <a:srgbClr val="0070C0"/>
                </a:solidFill>
              </a:rPr>
              <a:t>context area</a:t>
            </a:r>
          </a:p>
          <a:p>
            <a:pPr algn="just"/>
            <a:r>
              <a:rPr lang="en-US" dirty="0" smtClean="0"/>
              <a:t>This will have the information needed to process the statement</a:t>
            </a:r>
          </a:p>
          <a:p>
            <a:pPr algn="just"/>
            <a:r>
              <a:rPr lang="en-US" dirty="0" smtClean="0"/>
              <a:t>This information includes </a:t>
            </a:r>
          </a:p>
          <a:p>
            <a:pPr lvl="1" algn="just"/>
            <a:r>
              <a:rPr lang="en-US" dirty="0" smtClean="0"/>
              <a:t>the number of rows processed by the statement</a:t>
            </a:r>
          </a:p>
          <a:p>
            <a:pPr lvl="1" algn="just"/>
            <a:r>
              <a:rPr lang="en-US" dirty="0" smtClean="0"/>
              <a:t>a pointer to the parsed representation of the statement.</a:t>
            </a:r>
          </a:p>
          <a:p>
            <a:pPr algn="just"/>
            <a:r>
              <a:rPr lang="en-US" dirty="0" smtClean="0"/>
              <a:t> In a query, the active set refers to the rows that will be returned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 smtClean="0"/>
              <a:t>There are two types of cursors: </a:t>
            </a:r>
          </a:p>
          <a:p>
            <a:pPr marL="850392" lvl="1" indent="-457200" algn="just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Implicit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70C0"/>
                </a:solidFill>
              </a:rPr>
              <a:t>Cursor</a:t>
            </a:r>
          </a:p>
          <a:p>
            <a:pPr marL="1124712" lvl="2" indent="-457200" algn="just">
              <a:buFont typeface="Arial" pitchFamily="34" charset="0"/>
              <a:buChar char="•"/>
            </a:pPr>
            <a:r>
              <a:rPr lang="en-US" dirty="0" smtClean="0"/>
              <a:t>cursor is automatically declared by Oracle every time an SQL statement is executed</a:t>
            </a:r>
          </a:p>
          <a:p>
            <a:pPr marL="1124712" lvl="2" indent="-457200" algn="just">
              <a:buFont typeface="Arial" pitchFamily="34" charset="0"/>
              <a:buChar char="•"/>
            </a:pPr>
            <a:r>
              <a:rPr lang="en-US" dirty="0" smtClean="0"/>
              <a:t>The user will not be aware of this happening and will not be able to control or process the information in an implicit cursor</a:t>
            </a:r>
          </a:p>
          <a:p>
            <a:pPr marL="850392" lvl="1" indent="-457200" algn="just">
              <a:buFont typeface="+mj-lt"/>
              <a:buAutoNum type="arabicPeriod"/>
            </a:pPr>
            <a:r>
              <a:rPr lang="en-US" b="1" dirty="0" smtClean="0">
                <a:solidFill>
                  <a:srgbClr val="0070C0"/>
                </a:solidFill>
              </a:rPr>
              <a:t>Explicit Cursor</a:t>
            </a:r>
            <a:r>
              <a:rPr lang="en-US" dirty="0" smtClean="0"/>
              <a:t> </a:t>
            </a:r>
          </a:p>
          <a:p>
            <a:pPr marL="1124712" lvl="2" indent="-457200" algn="just">
              <a:buFont typeface="Arial" pitchFamily="34" charset="0"/>
              <a:buChar char="•"/>
            </a:pPr>
            <a:r>
              <a:rPr lang="en-US" dirty="0" smtClean="0"/>
              <a:t>cursor is defined by the program for any query that returns more than one row of data</a:t>
            </a:r>
          </a:p>
          <a:p>
            <a:pPr marL="1124712" lvl="2" indent="-457200" algn="just">
              <a:buFont typeface="Arial" pitchFamily="34" charset="0"/>
              <a:buChar char="•"/>
            </a:pPr>
            <a:r>
              <a:rPr lang="en-US" dirty="0" smtClean="0"/>
              <a:t>Have control to manipulate data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Implicit 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These are created by default to process the statements when DML statements </a:t>
            </a:r>
          </a:p>
          <a:p>
            <a:pPr lvl="1" algn="just"/>
            <a:r>
              <a:rPr lang="en-US" dirty="0" smtClean="0"/>
              <a:t>INSERT</a:t>
            </a:r>
          </a:p>
          <a:p>
            <a:pPr lvl="1" algn="just"/>
            <a:r>
              <a:rPr lang="en-US" dirty="0" smtClean="0"/>
              <a:t>UPDATE</a:t>
            </a:r>
          </a:p>
          <a:p>
            <a:pPr lvl="1" algn="just"/>
            <a:r>
              <a:rPr lang="en-US" dirty="0" smtClean="0"/>
              <a:t>DELETE </a:t>
            </a:r>
          </a:p>
          <a:p>
            <a:pPr algn="just"/>
            <a:r>
              <a:rPr lang="en-US" dirty="0" err="1" smtClean="0"/>
              <a:t>Orcale</a:t>
            </a:r>
            <a:r>
              <a:rPr lang="en-US" dirty="0" smtClean="0"/>
              <a:t> provides some attributes known as Implicit cursor's attributes to check the status of DML operations</a:t>
            </a:r>
          </a:p>
          <a:p>
            <a:pPr lvl="1" algn="just"/>
            <a:r>
              <a:rPr lang="en-US" dirty="0" smtClean="0"/>
              <a:t>%FOUND</a:t>
            </a:r>
          </a:p>
          <a:p>
            <a:pPr lvl="1" algn="just"/>
            <a:r>
              <a:rPr lang="en-US" dirty="0" smtClean="0"/>
              <a:t>%NOTFOUND</a:t>
            </a:r>
          </a:p>
          <a:p>
            <a:pPr lvl="1" algn="just"/>
            <a:r>
              <a:rPr lang="en-US" dirty="0" smtClean="0"/>
              <a:t>%ROWCOUNT and </a:t>
            </a:r>
          </a:p>
          <a:p>
            <a:pPr lvl="1" algn="just"/>
            <a:r>
              <a:rPr lang="en-US" dirty="0" smtClean="0"/>
              <a:t>%ISOPEN.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/>
              <a:t>Implicit Cursor Attributes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3400" y="1676400"/>
          <a:ext cx="822960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400"/>
                <a:gridCol w="6553200"/>
              </a:tblGrid>
              <a:tr h="456660">
                <a:tc>
                  <a:txBody>
                    <a:bodyPr/>
                    <a:lstStyle/>
                    <a:p>
                      <a:r>
                        <a:rPr kumimoji="0" lang="en-US" sz="20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Attribute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2000" b="1" i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en-US" sz="2000" dirty="0"/>
                    </a:p>
                  </a:txBody>
                  <a:tcPr/>
                </a:tc>
              </a:tr>
              <a:tr h="1440234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%FOUND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Its return value is TRUE if DML statements like INSERT, DELETE and UPDATE affect at least one row or more rows or a SELECT INTO statement returned one or more rows. Otherwise it returns FALSE.</a:t>
                      </a:r>
                    </a:p>
                  </a:txBody>
                  <a:tcPr marL="76200" marR="76200" marT="76200" marB="76200"/>
                </a:tc>
              </a:tr>
              <a:tr h="112408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%NOTFOUND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Its return value is TRUE if DML statements like INSERT, DELETE and UPDATE affect no row, or a SELECT INTO statement return no rows. Otherwise it returns FALSE. It is a just opposite of %FOUND.</a:t>
                      </a:r>
                    </a:p>
                  </a:txBody>
                  <a:tcPr marL="76200" marR="76200" marT="76200" marB="76200"/>
                </a:tc>
              </a:tr>
              <a:tr h="807936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%ISOPEN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 always returns FALSE for implicit cursors, because the SQL cursor is automatically closed after executing its associated SQL statements.</a:t>
                      </a:r>
                    </a:p>
                  </a:txBody>
                  <a:tcPr marL="76200" marR="76200" marT="76200" marB="76200"/>
                </a:tc>
              </a:tr>
              <a:tr h="1124085"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%ROWCOUNT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solidFill>
                            <a:srgbClr val="00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It returns the number of rows affected by DML statements like INSERT, DELETE, and UPDATE or returned by a SELECT INTO statement.</a:t>
                      </a:r>
                    </a:p>
                  </a:txBody>
                  <a:tcPr marL="76200" marR="76200" marT="76200" marB="7620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MYSQL 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b="1" dirty="0" smtClean="0"/>
              <a:t>Read-Only</a:t>
            </a:r>
            <a:r>
              <a:rPr lang="en-US" dirty="0" smtClean="0"/>
              <a:t>: You cannot modify any data in the primary table using the cursor.</a:t>
            </a:r>
          </a:p>
          <a:p>
            <a:pPr algn="just"/>
            <a:r>
              <a:rPr lang="en-US" b="1" dirty="0" smtClean="0"/>
              <a:t>Non-Scrollable</a:t>
            </a:r>
            <a:r>
              <a:rPr lang="en-US" dirty="0" smtClean="0"/>
              <a:t>: Rows can be fetched only in the order followed by the SELECT statement, not in the reversed direction and neither rows can be skipped nor jumped to a specific one in the result set.</a:t>
            </a:r>
          </a:p>
          <a:p>
            <a:pPr algn="just"/>
            <a:r>
              <a:rPr lang="en-US" b="1" dirty="0" err="1" smtClean="0"/>
              <a:t>Asensitive</a:t>
            </a:r>
            <a:r>
              <a:rPr lang="en-US" dirty="0" smtClean="0"/>
              <a:t>: Cursors are of two kinds: </a:t>
            </a:r>
            <a:r>
              <a:rPr lang="en-US" dirty="0" err="1" smtClean="0"/>
              <a:t>asensitive</a:t>
            </a:r>
            <a:r>
              <a:rPr lang="en-US" dirty="0" smtClean="0"/>
              <a:t> and insensitive cursors. In an </a:t>
            </a:r>
            <a:r>
              <a:rPr lang="en-US" dirty="0" err="1" smtClean="0"/>
              <a:t>asensitive</a:t>
            </a:r>
            <a:r>
              <a:rPr lang="en-US" dirty="0" smtClean="0"/>
              <a:t> cursor, the actual data is pointed while in an insensitive cursor, a provisional copy of the data is used. Thus, </a:t>
            </a:r>
            <a:r>
              <a:rPr lang="en-US" dirty="0" err="1" smtClean="0"/>
              <a:t>MySQL</a:t>
            </a:r>
            <a:r>
              <a:rPr lang="en-US" dirty="0" smtClean="0"/>
              <a:t> cursor is </a:t>
            </a:r>
            <a:r>
              <a:rPr lang="en-US" dirty="0" err="1" smtClean="0"/>
              <a:t>asensitive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Explicit 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686800" cy="45720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Steps to be followed while working with explicit cursor:</a:t>
            </a:r>
          </a:p>
          <a:p>
            <a:pPr marL="850392" lvl="1" indent="-457200" algn="just">
              <a:buFont typeface="+mj-lt"/>
              <a:buAutoNum type="arabicPeriod"/>
            </a:pPr>
            <a:r>
              <a:rPr lang="en-US" dirty="0" smtClean="0"/>
              <a:t>Declare the cursor to initialize in the memory</a:t>
            </a:r>
          </a:p>
          <a:p>
            <a:pPr marL="1124712" lvl="2" indent="-457200" algn="just">
              <a:buFont typeface="Arial" pitchFamily="34" charset="0"/>
              <a:buChar char="•"/>
            </a:pPr>
            <a:r>
              <a:rPr lang="en-US" dirty="0" smtClean="0"/>
              <a:t>To create one named context area for the 'SELECT' statement that is defined in the declaration part </a:t>
            </a:r>
          </a:p>
          <a:p>
            <a:pPr marL="1124712" lvl="2" indent="-457200" algn="just">
              <a:buFont typeface="Arial" pitchFamily="34" charset="0"/>
              <a:buChar char="•"/>
            </a:pPr>
            <a:r>
              <a:rPr lang="en-US" dirty="0" smtClean="0"/>
              <a:t>The name of this context area is same as the cursor name</a:t>
            </a:r>
          </a:p>
          <a:p>
            <a:pPr marL="850392" lvl="1" indent="-457200" algn="just">
              <a:buFont typeface="+mj-lt"/>
              <a:buAutoNum type="arabicPeriod"/>
            </a:pPr>
            <a:r>
              <a:rPr lang="en-US" dirty="0" smtClean="0"/>
              <a:t>Open the cursor to allocate memory</a:t>
            </a:r>
          </a:p>
          <a:p>
            <a:pPr marL="1124712" lvl="2" indent="-457200" algn="just">
              <a:buFont typeface="Arial" pitchFamily="34" charset="0"/>
              <a:buChar char="•"/>
            </a:pPr>
            <a:r>
              <a:rPr lang="en-US" dirty="0" smtClean="0"/>
              <a:t>It will instruct the PL/SQL to allocate the memory for this cursor</a:t>
            </a:r>
          </a:p>
          <a:p>
            <a:pPr marL="1124712" lvl="2" indent="-457200" algn="just">
              <a:buFont typeface="Arial" pitchFamily="34" charset="0"/>
              <a:buChar char="•"/>
            </a:pPr>
            <a:r>
              <a:rPr lang="en-US" dirty="0" smtClean="0"/>
              <a:t> It will make the cursor ready to fetch the records</a:t>
            </a:r>
          </a:p>
          <a:p>
            <a:pPr marL="850392" lvl="1" indent="-457200" algn="just">
              <a:buFont typeface="+mj-lt"/>
              <a:buAutoNum type="arabicPeriod"/>
            </a:pPr>
            <a:r>
              <a:rPr lang="en-US" dirty="0" smtClean="0"/>
              <a:t>Fetch the cursor to retrieve data</a:t>
            </a:r>
          </a:p>
          <a:p>
            <a:pPr marL="1124712" lvl="2" indent="-457200" algn="just">
              <a:buFont typeface="Arial" pitchFamily="34" charset="0"/>
              <a:buChar char="•"/>
            </a:pPr>
            <a:r>
              <a:rPr lang="en-US" dirty="0" smtClean="0"/>
              <a:t>The 'SELECT' statement is executed and </a:t>
            </a:r>
          </a:p>
          <a:p>
            <a:pPr marL="1124712" lvl="2" indent="-457200" algn="just">
              <a:buFont typeface="Arial" pitchFamily="34" charset="0"/>
              <a:buChar char="•"/>
            </a:pPr>
            <a:r>
              <a:rPr lang="en-US" smtClean="0"/>
              <a:t>the </a:t>
            </a:r>
            <a:r>
              <a:rPr lang="en-US" dirty="0" smtClean="0"/>
              <a:t>rows fetched is stored in the </a:t>
            </a:r>
            <a:r>
              <a:rPr lang="en-US" smtClean="0"/>
              <a:t>allocated memory</a:t>
            </a:r>
            <a:endParaRPr lang="en-US" dirty="0" smtClean="0"/>
          </a:p>
          <a:p>
            <a:pPr marL="850392" lvl="1" indent="-457200" algn="just">
              <a:buFont typeface="+mj-lt"/>
              <a:buAutoNum type="arabicPeriod"/>
            </a:pPr>
            <a:r>
              <a:rPr lang="en-US" dirty="0" smtClean="0"/>
              <a:t>Close the cursor to release allocated memory</a:t>
            </a:r>
          </a:p>
          <a:p>
            <a:pPr marL="1124712" lvl="2" indent="-457200" algn="just">
              <a:buFont typeface="Arial" pitchFamily="34" charset="0"/>
              <a:buChar char="•"/>
            </a:pPr>
            <a:r>
              <a:rPr lang="en-US" dirty="0" smtClean="0"/>
              <a:t>The memory allocated to this context area will be released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Syntax For Explicit Cursor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/>
          <a:lstStyle/>
          <a:p>
            <a:r>
              <a:rPr lang="en-US" dirty="0" smtClean="0"/>
              <a:t>Declare the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Open the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Fetch the cursor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Close the cursor</a:t>
            </a: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71600" y="1600200"/>
            <a:ext cx="6019800" cy="838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CURSOR</a:t>
            </a:r>
            <a:r>
              <a:rPr lang="en-US" dirty="0" smtClean="0"/>
              <a:t> </a:t>
            </a:r>
            <a:r>
              <a:rPr lang="en-US" b="1" dirty="0" smtClean="0"/>
              <a:t>name</a:t>
            </a:r>
            <a:r>
              <a:rPr lang="en-US" dirty="0" smtClean="0"/>
              <a:t> </a:t>
            </a:r>
            <a:r>
              <a:rPr lang="en-US" b="1" dirty="0" smtClean="0"/>
              <a:t>IS</a:t>
            </a:r>
            <a:r>
              <a:rPr lang="en-US" dirty="0" smtClean="0"/>
              <a:t>  </a:t>
            </a:r>
          </a:p>
          <a:p>
            <a:r>
              <a:rPr lang="en-US" dirty="0" smtClean="0"/>
              <a:t> </a:t>
            </a:r>
            <a:r>
              <a:rPr lang="en-US" b="1" dirty="0" smtClean="0"/>
              <a:t>SELECT</a:t>
            </a:r>
            <a:r>
              <a:rPr lang="en-US" dirty="0" smtClean="0"/>
              <a:t> statement;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371600" y="3124200"/>
            <a:ext cx="6019800" cy="76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OPEN</a:t>
            </a:r>
            <a:r>
              <a:rPr lang="en-US" dirty="0" smtClean="0"/>
              <a:t> </a:t>
            </a:r>
            <a:r>
              <a:rPr lang="en-US" dirty="0" err="1" smtClean="0"/>
              <a:t>cursor_name</a:t>
            </a:r>
            <a:r>
              <a:rPr lang="en-US" dirty="0" smtClean="0"/>
              <a:t>;  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371600" y="4419600"/>
            <a:ext cx="6019800" cy="6858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FETCH</a:t>
            </a:r>
            <a:r>
              <a:rPr lang="en-US" dirty="0" smtClean="0"/>
              <a:t> </a:t>
            </a:r>
            <a:r>
              <a:rPr lang="en-US" dirty="0" err="1" smtClean="0"/>
              <a:t>cursor_name</a:t>
            </a:r>
            <a:r>
              <a:rPr lang="en-US" dirty="0" smtClean="0"/>
              <a:t> </a:t>
            </a:r>
            <a:r>
              <a:rPr lang="en-US" b="1" dirty="0" smtClean="0"/>
              <a:t>INTO</a:t>
            </a:r>
            <a:r>
              <a:rPr lang="en-US" dirty="0" smtClean="0"/>
              <a:t> </a:t>
            </a:r>
            <a:r>
              <a:rPr lang="en-US" dirty="0" err="1" smtClean="0"/>
              <a:t>variable_list</a:t>
            </a:r>
            <a:r>
              <a:rPr lang="en-US" dirty="0" smtClean="0"/>
              <a:t>;  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1447800" y="5867400"/>
            <a:ext cx="6019800" cy="609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Close</a:t>
            </a:r>
            <a:r>
              <a:rPr lang="en-US" dirty="0" smtClean="0"/>
              <a:t> </a:t>
            </a:r>
            <a:r>
              <a:rPr lang="en-US" dirty="0" err="1" smtClean="0"/>
              <a:t>cursor_name</a:t>
            </a:r>
            <a:r>
              <a:rPr lang="en-US" dirty="0" smtClean="0"/>
              <a:t>; 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1905000"/>
            <a:ext cx="8001000" cy="4572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/>
              <a:t>DECLARE</a:t>
            </a:r>
            <a:r>
              <a:rPr lang="en-US" sz="2000" dirty="0" smtClean="0"/>
              <a:t> </a:t>
            </a:r>
            <a:r>
              <a:rPr lang="en-US" sz="2000" dirty="0" smtClean="0"/>
              <a:t> </a:t>
            </a:r>
            <a:r>
              <a:rPr lang="en-US" sz="2000" b="1" dirty="0" smtClean="0"/>
              <a:t>CURSOR</a:t>
            </a:r>
            <a:r>
              <a:rPr lang="en-US" sz="2000" dirty="0" smtClean="0"/>
              <a:t> </a:t>
            </a:r>
            <a:r>
              <a:rPr lang="en-US" sz="2000" dirty="0" smtClean="0"/>
              <a:t>&lt;</a:t>
            </a:r>
            <a:r>
              <a:rPr lang="en-US" sz="2000" dirty="0" err="1" smtClean="0"/>
              <a:t>cursor_name</a:t>
            </a:r>
            <a:r>
              <a:rPr lang="en-US" sz="2000" dirty="0" smtClean="0"/>
              <a:t>&gt;</a:t>
            </a:r>
            <a:r>
              <a:rPr lang="en-US" sz="2000" b="1" dirty="0" smtClean="0"/>
              <a:t> </a:t>
            </a:r>
            <a:r>
              <a:rPr lang="en-US" sz="2000" b="1" dirty="0" smtClean="0"/>
              <a:t>FOR </a:t>
            </a:r>
            <a:r>
              <a:rPr lang="en-US" sz="2000" dirty="0" smtClean="0"/>
              <a:t>&lt;SELECT statement&gt;</a:t>
            </a:r>
          </a:p>
          <a:p>
            <a:r>
              <a:rPr lang="en-US" sz="2000" b="1" dirty="0" smtClean="0"/>
              <a:t>BEGIN </a:t>
            </a:r>
          </a:p>
          <a:p>
            <a:r>
              <a:rPr lang="en-US" sz="2000" b="1" dirty="0" smtClean="0"/>
              <a:t>OPEN </a:t>
            </a:r>
            <a:r>
              <a:rPr lang="en-US" sz="2000" dirty="0" smtClean="0"/>
              <a:t>&lt;</a:t>
            </a:r>
            <a:r>
              <a:rPr lang="en-US" sz="2000" dirty="0" err="1" smtClean="0"/>
              <a:t>cursor_name</a:t>
            </a:r>
            <a:r>
              <a:rPr lang="en-US" sz="2000" dirty="0" smtClean="0"/>
              <a:t>&gt;; </a:t>
            </a:r>
          </a:p>
          <a:p>
            <a:r>
              <a:rPr lang="en-US" sz="2000" b="1" dirty="0" smtClean="0"/>
              <a:t>FETCH</a:t>
            </a:r>
            <a:r>
              <a:rPr lang="en-US" sz="2000" dirty="0" smtClean="0"/>
              <a:t> &lt;</a:t>
            </a:r>
            <a:r>
              <a:rPr lang="en-US" sz="2000" dirty="0" err="1" smtClean="0"/>
              <a:t>cursor_name</a:t>
            </a:r>
            <a:r>
              <a:rPr lang="en-US" sz="2000" dirty="0" smtClean="0"/>
              <a:t>&gt; </a:t>
            </a:r>
            <a:r>
              <a:rPr lang="en-US" sz="2000" b="1" dirty="0" smtClean="0"/>
              <a:t>INTO</a:t>
            </a:r>
            <a:r>
              <a:rPr lang="en-US" sz="2000" dirty="0" smtClean="0"/>
              <a:t> &lt;</a:t>
            </a:r>
            <a:r>
              <a:rPr lang="en-US" sz="2000" dirty="0" err="1" smtClean="0"/>
              <a:t>cursor_variable</a:t>
            </a:r>
            <a:r>
              <a:rPr lang="en-US" sz="2000" dirty="0" smtClean="0"/>
              <a:t>&gt;;</a:t>
            </a:r>
          </a:p>
          <a:p>
            <a:r>
              <a:rPr lang="en-US" sz="2000" dirty="0" smtClean="0"/>
              <a:t> . . </a:t>
            </a:r>
          </a:p>
          <a:p>
            <a:r>
              <a:rPr lang="en-US" sz="2000" b="1" dirty="0" smtClean="0"/>
              <a:t>CLOSE </a:t>
            </a:r>
            <a:r>
              <a:rPr lang="en-US" sz="2000" dirty="0" smtClean="0"/>
              <a:t>&lt;</a:t>
            </a:r>
            <a:r>
              <a:rPr lang="en-US" sz="2000" dirty="0" err="1" smtClean="0"/>
              <a:t>cursor_name</a:t>
            </a:r>
            <a:r>
              <a:rPr lang="en-US" sz="2000" dirty="0" smtClean="0"/>
              <a:t>&gt;; </a:t>
            </a:r>
          </a:p>
          <a:p>
            <a:r>
              <a:rPr lang="en-US" sz="2000" b="1" dirty="0" smtClean="0"/>
              <a:t>END;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438</TotalTime>
  <Words>694</Words>
  <Application>Microsoft Office PowerPoint</Application>
  <PresentationFormat>On-screen Show (4:3)</PresentationFormat>
  <Paragraphs>98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Cursors in PL/SQL</vt:lpstr>
      <vt:lpstr>What is Cursors?</vt:lpstr>
      <vt:lpstr>Types of Cursors</vt:lpstr>
      <vt:lpstr>Implicit Cursor</vt:lpstr>
      <vt:lpstr>Implicit Cursor Attributes</vt:lpstr>
      <vt:lpstr>MYSQL Cursors</vt:lpstr>
      <vt:lpstr>Explicit Cursor</vt:lpstr>
      <vt:lpstr>Syntax For Explicit Cursor</vt:lpstr>
      <vt:lpstr>Syntax</vt:lpstr>
      <vt:lpstr>Example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Procedures in PL/SQL</dc:title>
  <dc:creator>Rushali</dc:creator>
  <cp:lastModifiedBy>Rushali</cp:lastModifiedBy>
  <cp:revision>45</cp:revision>
  <dcterms:created xsi:type="dcterms:W3CDTF">2020-08-30T17:26:08Z</dcterms:created>
  <dcterms:modified xsi:type="dcterms:W3CDTF">2022-08-28T19:42:47Z</dcterms:modified>
</cp:coreProperties>
</file>