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73" r:id="rId4"/>
    <p:sldId id="260" r:id="rId5"/>
    <p:sldId id="275" r:id="rId6"/>
    <p:sldId id="262" r:id="rId7"/>
    <p:sldId id="266" r:id="rId8"/>
    <p:sldId id="274" r:id="rId9"/>
    <p:sldId id="277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7F3448-EC65-4901-9E58-6279EECE0A03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Cursors in 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295400"/>
            <a:ext cx="8001000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DECLARE </a:t>
            </a:r>
          </a:p>
          <a:p>
            <a:r>
              <a:rPr lang="en-US" sz="2000" dirty="0" smtClean="0"/>
              <a:t>   id </a:t>
            </a:r>
            <a:r>
              <a:rPr lang="en-US" sz="2000" dirty="0" err="1" smtClean="0"/>
              <a:t>test.tno%type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c_name</a:t>
            </a:r>
            <a:r>
              <a:rPr lang="en-US" sz="2000" dirty="0" smtClean="0"/>
              <a:t> </a:t>
            </a:r>
            <a:r>
              <a:rPr lang="en-US" sz="2000" dirty="0" err="1" smtClean="0"/>
              <a:t>test.name%type</a:t>
            </a:r>
            <a:r>
              <a:rPr lang="en-US" sz="2000" dirty="0" smtClean="0"/>
              <a:t>;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CURSOR </a:t>
            </a:r>
            <a:r>
              <a:rPr lang="en-US" sz="2000" b="1" dirty="0" err="1" smtClean="0">
                <a:solidFill>
                  <a:srgbClr val="FF0000"/>
                </a:solidFill>
              </a:rPr>
              <a:t>c_test</a:t>
            </a:r>
            <a:r>
              <a:rPr lang="en-US" sz="2000" b="1" dirty="0" smtClean="0">
                <a:solidFill>
                  <a:srgbClr val="FF0000"/>
                </a:solidFill>
              </a:rPr>
              <a:t> is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SELECT </a:t>
            </a:r>
            <a:r>
              <a:rPr lang="en-US" sz="2000" b="1" dirty="0" err="1" smtClean="0">
                <a:solidFill>
                  <a:srgbClr val="FF0000"/>
                </a:solidFill>
              </a:rPr>
              <a:t>tno</a:t>
            </a:r>
            <a:r>
              <a:rPr lang="en-US" sz="2000" b="1" dirty="0" smtClean="0">
                <a:solidFill>
                  <a:srgbClr val="FF0000"/>
                </a:solidFill>
              </a:rPr>
              <a:t>, name FROM test; </a:t>
            </a:r>
          </a:p>
          <a:p>
            <a:r>
              <a:rPr lang="en-US" sz="2000" b="1" dirty="0" smtClean="0"/>
              <a:t>BEGIN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OPEN</a:t>
            </a:r>
            <a:r>
              <a:rPr lang="en-US" sz="2000" dirty="0" smtClean="0"/>
              <a:t> </a:t>
            </a:r>
            <a:r>
              <a:rPr lang="en-US" sz="2000" dirty="0" err="1" smtClean="0"/>
              <a:t>c_test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LOOP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   FETCH </a:t>
            </a:r>
            <a:r>
              <a:rPr lang="en-US" sz="2000" dirty="0" err="1" smtClean="0"/>
              <a:t>c_test</a:t>
            </a:r>
            <a:r>
              <a:rPr lang="en-US" sz="2000" dirty="0" smtClean="0"/>
              <a:t> into id, </a:t>
            </a:r>
            <a:r>
              <a:rPr lang="en-US" sz="2000" dirty="0" err="1" smtClean="0"/>
              <a:t>c_name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EXIT WHEN </a:t>
            </a:r>
            <a:r>
              <a:rPr lang="en-US" sz="2000" dirty="0" err="1" smtClean="0"/>
              <a:t>c_test%notfound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(id || ' ' || </a:t>
            </a:r>
            <a:r>
              <a:rPr lang="en-US" sz="2000" dirty="0" err="1" smtClean="0"/>
              <a:t>c_name</a:t>
            </a:r>
            <a:r>
              <a:rPr lang="en-US" sz="2000" dirty="0" smtClean="0"/>
              <a:t> );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END LOOP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CLOSE</a:t>
            </a:r>
            <a:r>
              <a:rPr lang="en-US" sz="2000" dirty="0" smtClean="0"/>
              <a:t> </a:t>
            </a:r>
            <a:r>
              <a:rPr lang="en-US" sz="2000" dirty="0" err="1" smtClean="0"/>
              <a:t>c_test</a:t>
            </a:r>
            <a:r>
              <a:rPr lang="en-US" sz="2000" dirty="0" smtClean="0"/>
              <a:t>; </a:t>
            </a:r>
          </a:p>
          <a:p>
            <a:r>
              <a:rPr lang="en-US" sz="2000" b="1" dirty="0" smtClean="0"/>
              <a:t>END;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1752600"/>
            <a:ext cx="34290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TNO     NAME</a:t>
            </a:r>
          </a:p>
          <a:p>
            <a:pPr marL="342900" indent="-342900" algn="ctr">
              <a:buAutoNum type="arabicPlain"/>
            </a:pPr>
            <a:r>
              <a:rPr lang="en-US" dirty="0" smtClean="0"/>
              <a:t>Ram</a:t>
            </a:r>
          </a:p>
          <a:p>
            <a:pPr marL="342900" indent="-342900" algn="ctr">
              <a:buAutoNum type="arabicPlain"/>
            </a:pPr>
            <a:r>
              <a:rPr lang="en-US" dirty="0" smtClean="0"/>
              <a:t>Sham</a:t>
            </a:r>
          </a:p>
          <a:p>
            <a:pPr marL="342900" indent="-342900" algn="ctr">
              <a:buAutoNum type="arabicPlain"/>
            </a:pPr>
            <a:r>
              <a:rPr lang="en-US" dirty="0" err="1" smtClean="0"/>
              <a:t>Gita</a:t>
            </a:r>
            <a:endParaRPr lang="en-US" dirty="0" smtClean="0"/>
          </a:p>
          <a:p>
            <a:pPr marL="342900" indent="-342900" algn="ctr">
              <a:buAutoNum type="arabicPlain"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57800" y="35036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Cursors?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process an SQL statement, ORACLE needs to create an area of memory known as the </a:t>
            </a:r>
            <a:r>
              <a:rPr lang="en-US" b="1" dirty="0" smtClean="0">
                <a:solidFill>
                  <a:srgbClr val="0070C0"/>
                </a:solidFill>
              </a:rPr>
              <a:t>context area</a:t>
            </a:r>
          </a:p>
          <a:p>
            <a:pPr algn="just"/>
            <a:r>
              <a:rPr lang="en-US" dirty="0" smtClean="0"/>
              <a:t>This will have the information needed to process the statement</a:t>
            </a:r>
          </a:p>
          <a:p>
            <a:pPr algn="just"/>
            <a:r>
              <a:rPr lang="en-US" dirty="0" smtClean="0"/>
              <a:t>This information includes </a:t>
            </a:r>
          </a:p>
          <a:p>
            <a:pPr lvl="1" algn="just"/>
            <a:r>
              <a:rPr lang="en-US" dirty="0" smtClean="0"/>
              <a:t>the number of rows processed by the statement</a:t>
            </a:r>
          </a:p>
          <a:p>
            <a:pPr lvl="1" algn="just"/>
            <a:r>
              <a:rPr lang="en-US" dirty="0" smtClean="0"/>
              <a:t>a pointer to the parsed representation of the statement.</a:t>
            </a:r>
          </a:p>
          <a:p>
            <a:pPr algn="just"/>
            <a:r>
              <a:rPr lang="en-US" dirty="0" smtClean="0"/>
              <a:t> In a query, the active set refers to the rows that will be returned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are two types of cursors: 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Implicit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Cursor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cursor is automatically declared by Oracle every time an SQL statement is executed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The user will not be aware of this happening and will not be able to control or process the information in an implicit cursor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Explicit Cursor</a:t>
            </a:r>
            <a:r>
              <a:rPr lang="en-US" dirty="0" smtClean="0"/>
              <a:t> 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cursor is defined by the program for any query that returns more than one row of data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Have control to manipulate data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Implicit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These are created by default to process the statements when DML statements </a:t>
            </a:r>
          </a:p>
          <a:p>
            <a:pPr lvl="1" algn="just"/>
            <a:r>
              <a:rPr lang="en-US" dirty="0" smtClean="0"/>
              <a:t>INSERT</a:t>
            </a:r>
          </a:p>
          <a:p>
            <a:pPr lvl="1" algn="just"/>
            <a:r>
              <a:rPr lang="en-US" dirty="0" smtClean="0"/>
              <a:t>UPDATE</a:t>
            </a:r>
          </a:p>
          <a:p>
            <a:pPr lvl="1" algn="just"/>
            <a:r>
              <a:rPr lang="en-US" dirty="0" smtClean="0"/>
              <a:t>DELETE </a:t>
            </a:r>
          </a:p>
          <a:p>
            <a:pPr algn="just"/>
            <a:r>
              <a:rPr lang="en-US" dirty="0" err="1" smtClean="0"/>
              <a:t>Orcale</a:t>
            </a:r>
            <a:r>
              <a:rPr lang="en-US" dirty="0" smtClean="0"/>
              <a:t> provides some attributes known as Implicit cursor's attributes to check the status of DML operations</a:t>
            </a:r>
          </a:p>
          <a:p>
            <a:pPr lvl="1" algn="just"/>
            <a:r>
              <a:rPr lang="en-US" dirty="0" smtClean="0"/>
              <a:t>%FOUND</a:t>
            </a:r>
          </a:p>
          <a:p>
            <a:pPr lvl="1" algn="just"/>
            <a:r>
              <a:rPr lang="en-US" dirty="0" smtClean="0"/>
              <a:t>%NOTFOUND</a:t>
            </a:r>
          </a:p>
          <a:p>
            <a:pPr lvl="1" algn="just"/>
            <a:r>
              <a:rPr lang="en-US" dirty="0" smtClean="0"/>
              <a:t>%ROWCOUNT and </a:t>
            </a:r>
          </a:p>
          <a:p>
            <a:pPr lvl="1" algn="just"/>
            <a:r>
              <a:rPr lang="en-US" dirty="0" smtClean="0"/>
              <a:t>%ISOPEN.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Implicit Cursor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456660"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144023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%FOUND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Its return value is TRUE if DML statements like INSERT, DELETE and UPDATE affect at least one row or more rows or a SELECT INTO statement returned one or more rows. Otherwise it returns FALSE.</a:t>
                      </a:r>
                    </a:p>
                  </a:txBody>
                  <a:tcPr marL="76200" marR="76200" marT="76200" marB="76200"/>
                </a:tc>
              </a:tr>
              <a:tr h="11240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%NOTFOUND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Its return value is TRUE if DML statements like INSERT, DELETE and UPDATE affect no row, or a SELECT INTO statement return no rows. Otherwise it returns FALSE. It is a just opposite of %FOUND.</a:t>
                      </a:r>
                    </a:p>
                  </a:txBody>
                  <a:tcPr marL="76200" marR="76200" marT="76200" marB="76200"/>
                </a:tc>
              </a:tr>
              <a:tr h="80793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%ISOPEN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always returns FALSE for implicit cursors, because the SQL cursor is automatically closed after executing its associated SQL statements.</a:t>
                      </a:r>
                    </a:p>
                  </a:txBody>
                  <a:tcPr marL="76200" marR="76200" marT="76200" marB="76200"/>
                </a:tc>
              </a:tr>
              <a:tr h="11240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%ROWCOUNT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returns the number of rows affected by DML statements like INSERT, DELETE, and UPDATE or returned by a SELECT INTO statement.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905000"/>
            <a:ext cx="8001000" cy="419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DECLARE   </a:t>
            </a:r>
          </a:p>
          <a:p>
            <a:r>
              <a:rPr lang="en-US" sz="2000" b="1" dirty="0" smtClean="0"/>
              <a:t>   </a:t>
            </a:r>
            <a:r>
              <a:rPr lang="en-US" sz="2000" dirty="0" err="1" smtClean="0"/>
              <a:t>total_rows</a:t>
            </a:r>
            <a:r>
              <a:rPr lang="en-US" sz="2000" dirty="0" smtClean="0"/>
              <a:t> number(2);  </a:t>
            </a:r>
          </a:p>
          <a:p>
            <a:r>
              <a:rPr lang="en-US" sz="2000" b="1" dirty="0" smtClean="0"/>
              <a:t>BEGIN  </a:t>
            </a:r>
          </a:p>
          <a:p>
            <a:r>
              <a:rPr lang="en-US" sz="2000" b="1" dirty="0" smtClean="0"/>
              <a:t>   UPDATE  </a:t>
            </a:r>
            <a:r>
              <a:rPr lang="en-US" sz="2000" dirty="0" smtClean="0"/>
              <a:t>test </a:t>
            </a:r>
          </a:p>
          <a:p>
            <a:r>
              <a:rPr lang="en-US" sz="2000" b="1" dirty="0" smtClean="0"/>
              <a:t>   SET </a:t>
            </a:r>
            <a:r>
              <a:rPr lang="en-US" sz="2000" dirty="0" err="1" smtClean="0"/>
              <a:t>tno</a:t>
            </a:r>
            <a:r>
              <a:rPr lang="en-US" sz="2000" dirty="0" smtClean="0"/>
              <a:t> = </a:t>
            </a:r>
            <a:r>
              <a:rPr lang="en-US" sz="2000" dirty="0" err="1" smtClean="0"/>
              <a:t>tno</a:t>
            </a:r>
            <a:r>
              <a:rPr lang="en-US" sz="2000" dirty="0" smtClean="0"/>
              <a:t> + 10;</a:t>
            </a:r>
          </a:p>
          <a:p>
            <a:r>
              <a:rPr lang="en-US" sz="2000" b="1" dirty="0" smtClean="0"/>
              <a:t>   IF </a:t>
            </a:r>
            <a:r>
              <a:rPr lang="en-US" sz="2000" dirty="0" err="1" smtClean="0"/>
              <a:t>sql%notfound</a:t>
            </a:r>
            <a:r>
              <a:rPr lang="en-US" sz="2000" dirty="0" smtClean="0"/>
              <a:t> </a:t>
            </a:r>
            <a:r>
              <a:rPr lang="en-US" sz="2000" b="1" dirty="0" smtClean="0"/>
              <a:t>THEN  </a:t>
            </a:r>
          </a:p>
          <a:p>
            <a:r>
              <a:rPr lang="en-US" sz="2000" b="1" dirty="0" smtClean="0"/>
              <a:t>      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('no data updated');  </a:t>
            </a:r>
          </a:p>
          <a:p>
            <a:r>
              <a:rPr lang="en-US" sz="2000" b="1" dirty="0" smtClean="0"/>
              <a:t>   ELSIF </a:t>
            </a:r>
            <a:r>
              <a:rPr lang="en-US" sz="2000" dirty="0" err="1" smtClean="0"/>
              <a:t>sql%found</a:t>
            </a:r>
            <a:r>
              <a:rPr lang="en-US" sz="2000" b="1" dirty="0" smtClean="0"/>
              <a:t> THEN  </a:t>
            </a:r>
          </a:p>
          <a:p>
            <a:r>
              <a:rPr lang="en-US" sz="2000" b="1" dirty="0" smtClean="0"/>
              <a:t>      </a:t>
            </a:r>
            <a:r>
              <a:rPr lang="en-US" sz="2000" dirty="0" err="1" smtClean="0"/>
              <a:t>total_rows</a:t>
            </a:r>
            <a:r>
              <a:rPr lang="en-US" sz="2000" dirty="0" smtClean="0"/>
              <a:t> := </a:t>
            </a:r>
            <a:r>
              <a:rPr lang="en-US" sz="2000" dirty="0" err="1" smtClean="0"/>
              <a:t>sql%rowcount</a:t>
            </a:r>
            <a:r>
              <a:rPr lang="en-US" sz="2000" dirty="0" smtClean="0"/>
              <a:t>;  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( </a:t>
            </a:r>
            <a:r>
              <a:rPr lang="en-US" sz="2000" dirty="0" err="1" smtClean="0"/>
              <a:t>total_rows</a:t>
            </a:r>
            <a:r>
              <a:rPr lang="en-US" sz="2000" dirty="0" smtClean="0"/>
              <a:t> || ' rows updated ');  </a:t>
            </a:r>
          </a:p>
          <a:p>
            <a:r>
              <a:rPr lang="en-US" sz="2000" b="1" dirty="0" smtClean="0"/>
              <a:t>   END IF;   </a:t>
            </a:r>
          </a:p>
          <a:p>
            <a:r>
              <a:rPr lang="en-US" sz="2000" b="1" dirty="0" smtClean="0"/>
              <a:t>END;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86800" cy="4572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Steps to be followed while working with explicit cursor: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Declare the cursor to initialize in the memory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To create one named context area for the 'SELECT' statement that is defined in the declaration part 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The name of this context area is same as the cursor name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Open the cursor to allocate memory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It will instruct the PL/SQL to allocate the memory for this cursor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 It will make the cursor ready to fetch the records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Fetch the cursor to retrieve data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The 'SELECT' statement is executed and 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smtClean="0"/>
              <a:t>the </a:t>
            </a:r>
            <a:r>
              <a:rPr lang="en-US" dirty="0" smtClean="0"/>
              <a:t>rows fetched is stored in the </a:t>
            </a:r>
            <a:r>
              <a:rPr lang="en-US" smtClean="0"/>
              <a:t>allocated memory</a:t>
            </a:r>
            <a:endParaRPr lang="en-US" dirty="0" smtClean="0"/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Close the cursor to release allocated memory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The memory allocated to this context area will be released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Syntax For Explicit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Declare the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the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Fetch the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Close the cursor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1600200"/>
            <a:ext cx="60198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CURSOR</a:t>
            </a:r>
            <a:r>
              <a:rPr lang="en-US" dirty="0" smtClean="0"/>
              <a:t> </a:t>
            </a:r>
            <a:r>
              <a:rPr lang="en-US" b="1" dirty="0" smtClean="0"/>
              <a:t>name</a:t>
            </a:r>
            <a:r>
              <a:rPr lang="en-US" dirty="0" smtClean="0"/>
              <a:t> </a:t>
            </a:r>
            <a:r>
              <a:rPr lang="en-US" b="1" dirty="0" smtClean="0"/>
              <a:t>IS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SELECT</a:t>
            </a:r>
            <a:r>
              <a:rPr lang="en-US" dirty="0" smtClean="0"/>
              <a:t> statement;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3124200"/>
            <a:ext cx="6019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OPEN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;  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1600" y="4419600"/>
            <a:ext cx="60198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FETCH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</a:t>
            </a:r>
            <a:r>
              <a:rPr lang="en-US" dirty="0" err="1" smtClean="0"/>
              <a:t>variable_list</a:t>
            </a:r>
            <a:r>
              <a:rPr lang="en-US" dirty="0" smtClean="0"/>
              <a:t>;  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7800" y="5867400"/>
            <a:ext cx="60198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Close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;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905000"/>
            <a:ext cx="8001000" cy="45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DECLARE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CURSOR</a:t>
            </a:r>
            <a:r>
              <a:rPr lang="en-US" sz="2000" dirty="0" smtClean="0"/>
              <a:t> &lt;</a:t>
            </a:r>
            <a:r>
              <a:rPr lang="en-US" sz="2000" dirty="0" err="1" smtClean="0"/>
              <a:t>cursor_name</a:t>
            </a:r>
            <a:r>
              <a:rPr lang="en-US" sz="2000" dirty="0" smtClean="0"/>
              <a:t>&gt; </a:t>
            </a:r>
            <a:r>
              <a:rPr lang="en-US" sz="2000" b="1" dirty="0" smtClean="0"/>
              <a:t>IS </a:t>
            </a:r>
            <a:r>
              <a:rPr lang="en-US" sz="2000" dirty="0" smtClean="0"/>
              <a:t>&lt;SELECT statement&gt;</a:t>
            </a:r>
          </a:p>
          <a:p>
            <a:r>
              <a:rPr lang="en-US" sz="2000" b="1" dirty="0" smtClean="0"/>
              <a:t>BEGIN </a:t>
            </a:r>
          </a:p>
          <a:p>
            <a:r>
              <a:rPr lang="en-US" sz="2000" b="1" dirty="0" smtClean="0"/>
              <a:t>OPEN </a:t>
            </a:r>
            <a:r>
              <a:rPr lang="en-US" sz="2000" dirty="0" smtClean="0"/>
              <a:t>&lt;</a:t>
            </a:r>
            <a:r>
              <a:rPr lang="en-US" sz="2000" dirty="0" err="1" smtClean="0"/>
              <a:t>cursor_name</a:t>
            </a:r>
            <a:r>
              <a:rPr lang="en-US" sz="2000" dirty="0" smtClean="0"/>
              <a:t>&gt;; </a:t>
            </a:r>
          </a:p>
          <a:p>
            <a:r>
              <a:rPr lang="en-US" sz="2000" b="1" dirty="0" smtClean="0"/>
              <a:t>FETCH</a:t>
            </a:r>
            <a:r>
              <a:rPr lang="en-US" sz="2000" dirty="0" smtClean="0"/>
              <a:t> &lt;</a:t>
            </a:r>
            <a:r>
              <a:rPr lang="en-US" sz="2000" dirty="0" err="1" smtClean="0"/>
              <a:t>cursor_name</a:t>
            </a:r>
            <a:r>
              <a:rPr lang="en-US" sz="2000" dirty="0" smtClean="0"/>
              <a:t>&gt; </a:t>
            </a:r>
            <a:r>
              <a:rPr lang="en-US" sz="2000" b="1" dirty="0" smtClean="0"/>
              <a:t>INTO</a:t>
            </a:r>
            <a:r>
              <a:rPr lang="en-US" sz="2000" dirty="0" smtClean="0"/>
              <a:t> &lt;</a:t>
            </a:r>
            <a:r>
              <a:rPr lang="en-US" sz="2000" dirty="0" err="1" smtClean="0"/>
              <a:t>cursor_variable</a:t>
            </a:r>
            <a:r>
              <a:rPr lang="en-US" sz="2000" dirty="0" smtClean="0"/>
              <a:t>&gt;;</a:t>
            </a:r>
          </a:p>
          <a:p>
            <a:r>
              <a:rPr lang="en-US" sz="2000" dirty="0" smtClean="0"/>
              <a:t> . . </a:t>
            </a:r>
          </a:p>
          <a:p>
            <a:r>
              <a:rPr lang="en-US" sz="2000" b="1" dirty="0" smtClean="0"/>
              <a:t>CLOSE </a:t>
            </a:r>
            <a:r>
              <a:rPr lang="en-US" sz="2000" dirty="0" smtClean="0"/>
              <a:t>&lt;</a:t>
            </a:r>
            <a:r>
              <a:rPr lang="en-US" sz="2000" dirty="0" err="1" smtClean="0"/>
              <a:t>cursor_name</a:t>
            </a:r>
            <a:r>
              <a:rPr lang="en-US" sz="2000" dirty="0" smtClean="0"/>
              <a:t>&gt;; </a:t>
            </a:r>
          </a:p>
          <a:p>
            <a:r>
              <a:rPr lang="en-US" sz="2000" b="1" dirty="0" smtClean="0"/>
              <a:t>END;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403</TotalTime>
  <Words>619</Words>
  <Application>Microsoft Office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Cursors in PL/SQL</vt:lpstr>
      <vt:lpstr>What is Cursors?</vt:lpstr>
      <vt:lpstr>Types of Cursors</vt:lpstr>
      <vt:lpstr>Implicit Cursor</vt:lpstr>
      <vt:lpstr>Implicit Cursor Attributes</vt:lpstr>
      <vt:lpstr>Example</vt:lpstr>
      <vt:lpstr>Explicit Cursor</vt:lpstr>
      <vt:lpstr>Syntax For Explicit Cursor</vt:lpstr>
      <vt:lpstr>Syntax</vt:lpstr>
      <vt:lpstr>Example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 in PL/SQL</dc:title>
  <dc:creator>Rushali</dc:creator>
  <cp:lastModifiedBy>Rushali</cp:lastModifiedBy>
  <cp:revision>40</cp:revision>
  <dcterms:created xsi:type="dcterms:W3CDTF">2020-08-30T17:26:08Z</dcterms:created>
  <dcterms:modified xsi:type="dcterms:W3CDTF">2020-09-03T05:04:45Z</dcterms:modified>
</cp:coreProperties>
</file>