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93" r:id="rId3"/>
    <p:sldId id="288" r:id="rId4"/>
    <p:sldId id="289" r:id="rId5"/>
    <p:sldId id="290" r:id="rId6"/>
    <p:sldId id="291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2" r:id="rId16"/>
    <p:sldId id="301" r:id="rId17"/>
    <p:sldId id="303" r:id="rId18"/>
    <p:sldId id="309" r:id="rId19"/>
    <p:sldId id="304" r:id="rId20"/>
    <p:sldId id="308" r:id="rId21"/>
    <p:sldId id="312" r:id="rId22"/>
    <p:sldId id="310" r:id="rId23"/>
    <p:sldId id="31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D5EEF-5DE4-443F-A05A-583E3701799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4D081-C521-4C95-9D6E-A98EC4BD5B1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4D081-C521-4C95-9D6E-A98EC4BD5B1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E02922-0ED4-4E2B-8403-76DE780F9323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EER Conversion into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35163"/>
            <a:ext cx="66294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Account (</a:t>
            </a:r>
            <a:r>
              <a:rPr lang="en-US" u="sng" dirty="0" err="1" smtClean="0"/>
              <a:t>Ac_no</a:t>
            </a:r>
            <a:r>
              <a:rPr lang="en-US" dirty="0" smtClean="0"/>
              <a:t> , Balance , </a:t>
            </a:r>
            <a:r>
              <a:rPr lang="en-US" u="sng" dirty="0" err="1" smtClean="0"/>
              <a:t>b_name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Branch (</a:t>
            </a:r>
            <a:r>
              <a:rPr lang="en-US" u="sng" dirty="0" err="1" smtClean="0"/>
              <a:t>b_name</a:t>
            </a:r>
            <a:r>
              <a:rPr lang="en-US" dirty="0" smtClean="0"/>
              <a:t> , </a:t>
            </a:r>
            <a:r>
              <a:rPr lang="en-US" dirty="0" err="1" smtClean="0"/>
              <a:t>b_city</a:t>
            </a:r>
            <a:r>
              <a:rPr lang="en-US" dirty="0" smtClean="0"/>
              <a:t> , Assets)</a:t>
            </a:r>
          </a:p>
          <a:p>
            <a:pPr fontAlgn="base"/>
            <a:r>
              <a:rPr lang="en-US" dirty="0" smtClean="0"/>
              <a:t>Loan (</a:t>
            </a:r>
            <a:r>
              <a:rPr lang="en-US" u="sng" dirty="0" err="1" smtClean="0"/>
              <a:t>L_no</a:t>
            </a:r>
            <a:r>
              <a:rPr lang="en-US" dirty="0" smtClean="0"/>
              <a:t> , Amt , </a:t>
            </a:r>
            <a:r>
              <a:rPr lang="en-US" u="sng" dirty="0" err="1" smtClean="0"/>
              <a:t>b_name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Borrower (</a:t>
            </a:r>
            <a:r>
              <a:rPr lang="en-US" u="sng" dirty="0" err="1" smtClean="0"/>
              <a:t>C_name</a:t>
            </a:r>
            <a:r>
              <a:rPr lang="en-US" dirty="0" smtClean="0"/>
              <a:t> , </a:t>
            </a:r>
            <a:r>
              <a:rPr lang="en-US" u="sng" dirty="0" err="1" smtClean="0"/>
              <a:t>L_no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Customer (</a:t>
            </a:r>
            <a:r>
              <a:rPr lang="en-US" u="sng" dirty="0" err="1" smtClean="0"/>
              <a:t>C_name</a:t>
            </a:r>
            <a:r>
              <a:rPr lang="en-US" dirty="0" smtClean="0"/>
              <a:t> , </a:t>
            </a:r>
            <a:r>
              <a:rPr lang="en-US" dirty="0" err="1" smtClean="0"/>
              <a:t>C_street</a:t>
            </a:r>
            <a:r>
              <a:rPr lang="en-US" dirty="0" smtClean="0"/>
              <a:t> , </a:t>
            </a:r>
            <a:r>
              <a:rPr lang="en-US" dirty="0" err="1" smtClean="0"/>
              <a:t>C_city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Depositor (</a:t>
            </a:r>
            <a:r>
              <a:rPr lang="en-US" u="sng" dirty="0" err="1" smtClean="0"/>
              <a:t>C_name</a:t>
            </a:r>
            <a:r>
              <a:rPr lang="en-US" dirty="0" smtClean="0"/>
              <a:t> , </a:t>
            </a:r>
            <a:r>
              <a:rPr lang="en-US" u="sng" dirty="0" err="1" smtClean="0"/>
              <a:t>Ac_no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Specialization or Generalization Into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693920"/>
          </a:xfrm>
        </p:spPr>
        <p:txBody>
          <a:bodyPr/>
          <a:lstStyle/>
          <a:p>
            <a:pPr algn="just"/>
            <a:r>
              <a:rPr lang="en-US" dirty="0" smtClean="0"/>
              <a:t>Convert each specialization with m subclasses {S1, S2,….,</a:t>
            </a:r>
            <a:r>
              <a:rPr lang="en-US" dirty="0" err="1" smtClean="0"/>
              <a:t>Sm</a:t>
            </a:r>
            <a:r>
              <a:rPr lang="en-US" dirty="0" smtClean="0"/>
              <a:t>} and generalized </a:t>
            </a:r>
            <a:r>
              <a:rPr lang="en-US" dirty="0" err="1" smtClean="0"/>
              <a:t>superclass</a:t>
            </a:r>
            <a:r>
              <a:rPr lang="en-US" dirty="0" smtClean="0"/>
              <a:t> C, where the attributes of C are {k,a1,…an} and k is the (primary) key, into relational schemas using one of the four following options:</a:t>
            </a:r>
          </a:p>
          <a:p>
            <a:pPr lvl="1" algn="just"/>
            <a:r>
              <a:rPr lang="en-US" dirty="0" smtClean="0"/>
              <a:t>A: Multiple relations-</a:t>
            </a:r>
            <a:r>
              <a:rPr lang="en-US" dirty="0" err="1" smtClean="0"/>
              <a:t>Superclass</a:t>
            </a:r>
            <a:r>
              <a:rPr lang="en-US" dirty="0" smtClean="0"/>
              <a:t> and subclasses </a:t>
            </a:r>
          </a:p>
          <a:p>
            <a:pPr lvl="1" algn="just"/>
            <a:r>
              <a:rPr lang="en-US" dirty="0" smtClean="0"/>
              <a:t>B: Multiple relations-Subclass relations only </a:t>
            </a:r>
          </a:p>
          <a:p>
            <a:pPr lvl="1" algn="just"/>
            <a:r>
              <a:rPr lang="en-US" dirty="0" smtClean="0"/>
              <a:t>C: Single relation with one type attribute </a:t>
            </a:r>
          </a:p>
          <a:p>
            <a:pPr lvl="1" algn="just"/>
            <a:r>
              <a:rPr lang="en-US" dirty="0" smtClean="0"/>
              <a:t>D: Single relation with multiple type 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Specialization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514600"/>
            <a:ext cx="2438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Employee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5562600"/>
            <a:ext cx="1828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Engineer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55626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Secretary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981200" y="47244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47244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10800000">
            <a:off x="3429000" y="3962400"/>
            <a:ext cx="1600200" cy="11430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4191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ISA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810000" y="3581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05200" y="57150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Technician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2" idx="0"/>
          </p:cNvCxnSpPr>
          <p:nvPr/>
        </p:nvCxnSpPr>
        <p:spPr>
          <a:xfrm rot="5400000">
            <a:off x="3905250" y="53911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9600" y="4419600"/>
            <a:ext cx="18288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Typing Speed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67200" y="5105400"/>
            <a:ext cx="12954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TGrade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705600" y="4800600"/>
            <a:ext cx="12954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</a:t>
            </a:r>
            <a:endParaRPr lang="en-US" dirty="0"/>
          </a:p>
        </p:txBody>
      </p:sp>
      <p:cxnSp>
        <p:nvCxnSpPr>
          <p:cNvPr id="27" name="Straight Connector 26"/>
          <p:cNvCxnSpPr>
            <a:stCxn id="22" idx="4"/>
            <a:endCxn id="6" idx="0"/>
          </p:cNvCxnSpPr>
          <p:nvPr/>
        </p:nvCxnSpPr>
        <p:spPr>
          <a:xfrm rot="16200000" flipH="1">
            <a:off x="1371600" y="51054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4"/>
            <a:endCxn id="5" idx="0"/>
          </p:cNvCxnSpPr>
          <p:nvPr/>
        </p:nvCxnSpPr>
        <p:spPr>
          <a:xfrm rot="5400000">
            <a:off x="6953250" y="5162550"/>
            <a:ext cx="3048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4"/>
            <a:endCxn id="16" idx="0"/>
          </p:cNvCxnSpPr>
          <p:nvPr/>
        </p:nvCxnSpPr>
        <p:spPr>
          <a:xfrm rot="5400000">
            <a:off x="4629150" y="5429250"/>
            <a:ext cx="1524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5800" y="1905000"/>
            <a:ext cx="1447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438400" y="1752600"/>
            <a:ext cx="1447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724400" y="1752600"/>
            <a:ext cx="1447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553200" y="2133600"/>
            <a:ext cx="1447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cxnSp>
        <p:nvCxnSpPr>
          <p:cNvPr id="38" name="Straight Connector 37"/>
          <p:cNvCxnSpPr>
            <a:stCxn id="33" idx="5"/>
          </p:cNvCxnSpPr>
          <p:nvPr/>
        </p:nvCxnSpPr>
        <p:spPr>
          <a:xfrm rot="16200000" flipH="1">
            <a:off x="2337010" y="1879809"/>
            <a:ext cx="371757" cy="1202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4"/>
          </p:cNvCxnSpPr>
          <p:nvPr/>
        </p:nvCxnSpPr>
        <p:spPr>
          <a:xfrm rot="16200000" flipH="1">
            <a:off x="3181350" y="2190750"/>
            <a:ext cx="3048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4"/>
            <a:endCxn id="4" idx="0"/>
          </p:cNvCxnSpPr>
          <p:nvPr/>
        </p:nvCxnSpPr>
        <p:spPr>
          <a:xfrm rot="5400000">
            <a:off x="4743450" y="1809750"/>
            <a:ext cx="30480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6" idx="2"/>
          </p:cNvCxnSpPr>
          <p:nvPr/>
        </p:nvCxnSpPr>
        <p:spPr>
          <a:xfrm flipV="1">
            <a:off x="5181600" y="2362200"/>
            <a:ext cx="1371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relations-</a:t>
            </a:r>
            <a:r>
              <a:rPr lang="en-US" dirty="0" err="1" smtClean="0"/>
              <a:t>Superclass</a:t>
            </a:r>
            <a:r>
              <a:rPr lang="en-US" dirty="0" smtClean="0"/>
              <a:t>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Create a relation L for C with attributes </a:t>
            </a:r>
            <a:r>
              <a:rPr lang="en-US" dirty="0" err="1" smtClean="0"/>
              <a:t>Attrs</a:t>
            </a:r>
            <a:r>
              <a:rPr lang="en-US" dirty="0" smtClean="0"/>
              <a:t>(L) = {k,a1,…an} and PK(L) = k. </a:t>
            </a:r>
          </a:p>
          <a:p>
            <a:pPr lvl="1" algn="just"/>
            <a:r>
              <a:rPr lang="en-US" dirty="0" smtClean="0"/>
              <a:t>Create a relation Li for each subclass Si, 1 &lt; </a:t>
            </a:r>
            <a:r>
              <a:rPr lang="en-US" dirty="0" err="1" smtClean="0"/>
              <a:t>i</a:t>
            </a:r>
            <a:r>
              <a:rPr lang="en-US" dirty="0" smtClean="0"/>
              <a:t> &lt; m, with the attributes </a:t>
            </a:r>
            <a:r>
              <a:rPr lang="en-US" dirty="0" err="1" smtClean="0"/>
              <a:t>Attrs</a:t>
            </a:r>
            <a:r>
              <a:rPr lang="en-US" dirty="0" smtClean="0"/>
              <a:t>(Li) = {k} U {attributes of Si} and PK(Li)=k</a:t>
            </a:r>
          </a:p>
          <a:p>
            <a:pPr lvl="1" algn="just"/>
            <a:r>
              <a:rPr lang="en-US" dirty="0" smtClean="0"/>
              <a:t>This option works for any specialization (total or partial, disjoint of over-lapping)</a:t>
            </a:r>
          </a:p>
          <a:p>
            <a:pPr algn="just"/>
            <a:r>
              <a:rPr lang="en-US" b="1" i="1" dirty="0" smtClean="0"/>
              <a:t>employee(</a:t>
            </a:r>
            <a:r>
              <a:rPr lang="en-US" b="1" i="1" u="sng" dirty="0" smtClean="0"/>
              <a:t>EID</a:t>
            </a:r>
            <a:r>
              <a:rPr lang="en-US" b="1" i="1" dirty="0" smtClean="0"/>
              <a:t>, name, </a:t>
            </a:r>
            <a:r>
              <a:rPr lang="en-US" b="1" i="1" dirty="0" err="1" smtClean="0"/>
              <a:t>DoB</a:t>
            </a:r>
            <a:r>
              <a:rPr lang="en-US" b="1" i="1" dirty="0" smtClean="0"/>
              <a:t>, city)</a:t>
            </a:r>
          </a:p>
          <a:p>
            <a:pPr algn="just"/>
            <a:r>
              <a:rPr lang="en-US" b="1" i="1" dirty="0" smtClean="0"/>
              <a:t>secretary(</a:t>
            </a:r>
            <a:r>
              <a:rPr lang="en-US" b="1" i="1" u="sng" dirty="0" smtClean="0"/>
              <a:t>EID</a:t>
            </a:r>
            <a:r>
              <a:rPr lang="en-US" b="1" i="1" dirty="0" smtClean="0"/>
              <a:t>, </a:t>
            </a:r>
            <a:r>
              <a:rPr lang="en-US" b="1" i="1" dirty="0" err="1" smtClean="0"/>
              <a:t>typingSpeed</a:t>
            </a:r>
            <a:r>
              <a:rPr lang="en-US" b="1" i="1" dirty="0" smtClean="0"/>
              <a:t>)</a:t>
            </a:r>
          </a:p>
          <a:p>
            <a:pPr algn="just"/>
            <a:r>
              <a:rPr lang="en-US" b="1" i="1" dirty="0" smtClean="0"/>
              <a:t>technician(</a:t>
            </a:r>
            <a:r>
              <a:rPr lang="en-US" b="1" i="1" u="sng" dirty="0" smtClean="0"/>
              <a:t>EID</a:t>
            </a:r>
            <a:r>
              <a:rPr lang="en-US" b="1" i="1" dirty="0" smtClean="0"/>
              <a:t>, </a:t>
            </a:r>
            <a:r>
              <a:rPr lang="en-US" b="1" i="1" dirty="0" err="1" smtClean="0"/>
              <a:t>Tgrade</a:t>
            </a:r>
            <a:r>
              <a:rPr lang="en-US" b="1" i="1" dirty="0" smtClean="0"/>
              <a:t>)</a:t>
            </a:r>
          </a:p>
          <a:p>
            <a:pPr algn="just"/>
            <a:r>
              <a:rPr lang="en-US" b="1" i="1" dirty="0" smtClean="0"/>
              <a:t>engineer(</a:t>
            </a:r>
            <a:r>
              <a:rPr lang="en-US" b="1" i="1" u="sng" dirty="0" smtClean="0"/>
              <a:t>EID</a:t>
            </a:r>
            <a:r>
              <a:rPr lang="en-US" b="1" i="1" dirty="0" smtClean="0"/>
              <a:t>, stream)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Specialization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514600"/>
            <a:ext cx="2438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Vehicle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5562600"/>
            <a:ext cx="1828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Truck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55626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Car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981200" y="47244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47244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10800000">
            <a:off x="3429000" y="3962400"/>
            <a:ext cx="1600200" cy="11430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4191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ISA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810000" y="3581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800" y="4419600"/>
            <a:ext cx="14478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Speed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867400" y="4572000"/>
            <a:ext cx="1295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of Axle</a:t>
            </a:r>
            <a:endParaRPr lang="en-US" dirty="0"/>
          </a:p>
        </p:txBody>
      </p:sp>
      <p:cxnSp>
        <p:nvCxnSpPr>
          <p:cNvPr id="27" name="Straight Connector 26"/>
          <p:cNvCxnSpPr>
            <a:stCxn id="22" idx="4"/>
          </p:cNvCxnSpPr>
          <p:nvPr/>
        </p:nvCxnSpPr>
        <p:spPr>
          <a:xfrm rot="16200000" flipH="1">
            <a:off x="742950" y="5238750"/>
            <a:ext cx="609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4"/>
            <a:endCxn id="5" idx="0"/>
          </p:cNvCxnSpPr>
          <p:nvPr/>
        </p:nvCxnSpPr>
        <p:spPr>
          <a:xfrm rot="16200000" flipH="1">
            <a:off x="6457950" y="5162550"/>
            <a:ext cx="4572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5800" y="1905000"/>
            <a:ext cx="1447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438400" y="1752600"/>
            <a:ext cx="1447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495800" y="1600200"/>
            <a:ext cx="2362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Lincense_Plate_No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553200" y="2133600"/>
            <a:ext cx="2362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Manufacturer</a:t>
            </a:r>
            <a:endParaRPr lang="en-US" dirty="0"/>
          </a:p>
        </p:txBody>
      </p:sp>
      <p:cxnSp>
        <p:nvCxnSpPr>
          <p:cNvPr id="38" name="Straight Connector 37"/>
          <p:cNvCxnSpPr>
            <a:stCxn id="33" idx="5"/>
          </p:cNvCxnSpPr>
          <p:nvPr/>
        </p:nvCxnSpPr>
        <p:spPr>
          <a:xfrm rot="16200000" flipH="1">
            <a:off x="2337010" y="1879809"/>
            <a:ext cx="371757" cy="1202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4"/>
          </p:cNvCxnSpPr>
          <p:nvPr/>
        </p:nvCxnSpPr>
        <p:spPr>
          <a:xfrm rot="16200000" flipH="1">
            <a:off x="3181350" y="2190750"/>
            <a:ext cx="3048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4"/>
            <a:endCxn id="4" idx="0"/>
          </p:cNvCxnSpPr>
          <p:nvPr/>
        </p:nvCxnSpPr>
        <p:spPr>
          <a:xfrm rot="5400000">
            <a:off x="4857750" y="1695450"/>
            <a:ext cx="304800" cy="133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6" idx="2"/>
          </p:cNvCxnSpPr>
          <p:nvPr/>
        </p:nvCxnSpPr>
        <p:spPr>
          <a:xfrm flipV="1">
            <a:off x="5181600" y="2438400"/>
            <a:ext cx="1371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600200" y="4038600"/>
            <a:ext cx="18288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of  </a:t>
            </a:r>
            <a:r>
              <a:rPr lang="en-US" dirty="0" err="1" smtClean="0"/>
              <a:t>Passangers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>
            <a:off x="1504950" y="4857750"/>
            <a:ext cx="9144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15200" y="4495800"/>
            <a:ext cx="14478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tonnage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rot="10800000" flipV="1">
            <a:off x="7086600" y="5105400"/>
            <a:ext cx="685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Multiple relations-Subclass relations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763000" cy="43891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Create a relation Li for each subclass Si, 1 &lt; </a:t>
            </a:r>
            <a:r>
              <a:rPr lang="en-US" dirty="0" err="1" smtClean="0"/>
              <a:t>i</a:t>
            </a:r>
            <a:r>
              <a:rPr lang="en-US" dirty="0" smtClean="0"/>
              <a:t> &lt; m, with the attributes </a:t>
            </a:r>
            <a:r>
              <a:rPr lang="en-US" dirty="0" err="1" smtClean="0"/>
              <a:t>Attr</a:t>
            </a:r>
            <a:r>
              <a:rPr lang="en-US" dirty="0" smtClean="0"/>
              <a:t>(Li) = {attributes of Si} U {k,a1…,an} and PK(Li) = k. </a:t>
            </a:r>
          </a:p>
          <a:p>
            <a:pPr algn="just"/>
            <a:r>
              <a:rPr lang="en-US" dirty="0" smtClean="0"/>
              <a:t>This option only works for a specialization whose subclasses are total (every entity in the </a:t>
            </a:r>
            <a:r>
              <a:rPr lang="en-US" dirty="0" err="1" smtClean="0"/>
              <a:t>superclass</a:t>
            </a:r>
            <a:r>
              <a:rPr lang="en-US" dirty="0" smtClean="0"/>
              <a:t> must belong to (at least) one of the subclasses)</a:t>
            </a:r>
          </a:p>
          <a:p>
            <a:pPr algn="just"/>
            <a:r>
              <a:rPr lang="en-US" dirty="0" smtClean="0"/>
              <a:t>Relation Schema</a:t>
            </a:r>
          </a:p>
          <a:p>
            <a:pPr lvl="1" algn="just"/>
            <a:r>
              <a:rPr lang="en-US" sz="2000" b="1" i="1" dirty="0" smtClean="0"/>
              <a:t>car(VID, price, </a:t>
            </a:r>
            <a:r>
              <a:rPr lang="en-US" sz="2000" b="1" i="1" dirty="0" err="1" smtClean="0"/>
              <a:t>Lincense_Plate_No</a:t>
            </a:r>
            <a:r>
              <a:rPr lang="en-US" sz="2000" b="1" i="1" dirty="0" smtClean="0"/>
              <a:t>, Manufacturer, Max Speed, No_ </a:t>
            </a:r>
            <a:r>
              <a:rPr lang="en-US" sz="2000" b="1" i="1" dirty="0" err="1" smtClean="0"/>
              <a:t>of_Passangers</a:t>
            </a:r>
            <a:r>
              <a:rPr lang="en-US" sz="2000" b="1" i="1" dirty="0" smtClean="0"/>
              <a:t>)</a:t>
            </a:r>
          </a:p>
          <a:p>
            <a:pPr lvl="1" algn="just"/>
            <a:r>
              <a:rPr lang="en-US" sz="2000" b="1" i="1" dirty="0" smtClean="0"/>
              <a:t>truck(VID, price, </a:t>
            </a:r>
            <a:r>
              <a:rPr lang="en-US" sz="2000" b="1" i="1" dirty="0" err="1" smtClean="0"/>
              <a:t>Lincense_Plate_No</a:t>
            </a:r>
            <a:r>
              <a:rPr lang="en-US" sz="2000" b="1" i="1" dirty="0" smtClean="0"/>
              <a:t>, Manufacturer, </a:t>
            </a:r>
            <a:r>
              <a:rPr lang="en-US" sz="2000" b="1" i="1" dirty="0" err="1" smtClean="0"/>
              <a:t>No_of_Axle</a:t>
            </a:r>
            <a:r>
              <a:rPr lang="en-US" sz="2000" b="1" i="1" dirty="0" smtClean="0"/>
              <a:t>, tonnage)</a:t>
            </a:r>
          </a:p>
          <a:p>
            <a:pPr lvl="1" algn="just">
              <a:buNone/>
            </a:pPr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relation with one type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Create a single relation L with attributes </a:t>
            </a:r>
            <a:r>
              <a:rPr lang="en-US" dirty="0" err="1" smtClean="0"/>
              <a:t>Attrs</a:t>
            </a:r>
            <a:r>
              <a:rPr lang="en-US" dirty="0" smtClean="0"/>
              <a:t>(L) = {k,a1 ,…an } U {attributes of S1 } U…U {attributes of </a:t>
            </a:r>
            <a:r>
              <a:rPr lang="en-US" dirty="0" err="1" smtClean="0"/>
              <a:t>Sm</a:t>
            </a:r>
            <a:r>
              <a:rPr lang="en-US" dirty="0" smtClean="0"/>
              <a:t>} U {t} and PK(L) = k</a:t>
            </a:r>
          </a:p>
          <a:p>
            <a:pPr algn="just"/>
            <a:r>
              <a:rPr lang="en-US" dirty="0" smtClean="0"/>
              <a:t>The attribute t is called a type (or discriminating) attribute that indicates the subclass to which each </a:t>
            </a:r>
            <a:r>
              <a:rPr lang="en-US" dirty="0" err="1" smtClean="0"/>
              <a:t>tuple</a:t>
            </a:r>
            <a:r>
              <a:rPr lang="en-US" dirty="0" smtClean="0"/>
              <a:t> belongs</a:t>
            </a:r>
          </a:p>
          <a:p>
            <a:pPr algn="just"/>
            <a:r>
              <a:rPr lang="en-US" b="1" i="1" dirty="0" smtClean="0"/>
              <a:t>employee(</a:t>
            </a:r>
            <a:r>
              <a:rPr lang="en-US" b="1" i="1" u="sng" dirty="0" smtClean="0"/>
              <a:t>EID</a:t>
            </a:r>
            <a:r>
              <a:rPr lang="en-US" b="1" i="1" dirty="0" smtClean="0"/>
              <a:t>, name, </a:t>
            </a:r>
            <a:r>
              <a:rPr lang="en-US" b="1" i="1" dirty="0" err="1" smtClean="0"/>
              <a:t>DoB</a:t>
            </a:r>
            <a:r>
              <a:rPr lang="en-US" b="1" i="1" dirty="0" smtClean="0"/>
              <a:t>, city, </a:t>
            </a:r>
            <a:r>
              <a:rPr lang="en-US" b="1" i="1" dirty="0" err="1" smtClean="0"/>
              <a:t>typingSpeed</a:t>
            </a:r>
            <a:r>
              <a:rPr lang="en-US" b="1" i="1" dirty="0" smtClean="0"/>
              <a:t>, </a:t>
            </a:r>
            <a:r>
              <a:rPr lang="en-US" b="1" i="1" dirty="0" err="1" smtClean="0"/>
              <a:t>Tgrade</a:t>
            </a:r>
            <a:r>
              <a:rPr lang="en-US" b="1" i="1" dirty="0" smtClean="0"/>
              <a:t>, </a:t>
            </a:r>
            <a:r>
              <a:rPr lang="en-US" b="1" i="1" dirty="0" err="1" smtClean="0"/>
              <a:t>stream,t</a:t>
            </a:r>
            <a:r>
              <a:rPr lang="en-US" b="1" i="1" dirty="0" smtClean="0"/>
              <a:t> 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Specialization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2514600"/>
            <a:ext cx="24384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Employee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943600" y="5562600"/>
            <a:ext cx="18288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Academic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55626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Administrative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981200" y="47244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4724400"/>
            <a:ext cx="16002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10800000">
            <a:off x="3429000" y="3962400"/>
            <a:ext cx="1600200" cy="11430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4191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ISA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3810000" y="3581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05200" y="57150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Management</a:t>
            </a:r>
            <a:endParaRPr lang="en-US" b="1" dirty="0"/>
          </a:p>
        </p:txBody>
      </p:sp>
      <p:cxnSp>
        <p:nvCxnSpPr>
          <p:cNvPr id="17" name="Straight Arrow Connector 16"/>
          <p:cNvCxnSpPr>
            <a:stCxn id="12" idx="0"/>
          </p:cNvCxnSpPr>
          <p:nvPr/>
        </p:nvCxnSpPr>
        <p:spPr>
          <a:xfrm rot="5400000">
            <a:off x="3905250" y="53911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9600" y="4419600"/>
            <a:ext cx="18288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267200" y="5105400"/>
            <a:ext cx="12954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705600" y="4800600"/>
            <a:ext cx="12954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subject</a:t>
            </a:r>
            <a:endParaRPr lang="en-US" dirty="0"/>
          </a:p>
        </p:txBody>
      </p:sp>
      <p:cxnSp>
        <p:nvCxnSpPr>
          <p:cNvPr id="27" name="Straight Connector 26"/>
          <p:cNvCxnSpPr>
            <a:stCxn id="22" idx="4"/>
            <a:endCxn id="6" idx="0"/>
          </p:cNvCxnSpPr>
          <p:nvPr/>
        </p:nvCxnSpPr>
        <p:spPr>
          <a:xfrm rot="16200000" flipH="1">
            <a:off x="1371600" y="51054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" idx="4"/>
            <a:endCxn id="5" idx="0"/>
          </p:cNvCxnSpPr>
          <p:nvPr/>
        </p:nvCxnSpPr>
        <p:spPr>
          <a:xfrm rot="5400000">
            <a:off x="6953250" y="5162550"/>
            <a:ext cx="3048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3" idx="4"/>
            <a:endCxn id="16" idx="0"/>
          </p:cNvCxnSpPr>
          <p:nvPr/>
        </p:nvCxnSpPr>
        <p:spPr>
          <a:xfrm rot="5400000">
            <a:off x="4629150" y="5429250"/>
            <a:ext cx="1524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5800" y="1905000"/>
            <a:ext cx="1447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EID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438400" y="1752600"/>
            <a:ext cx="1447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4724400" y="1752600"/>
            <a:ext cx="1447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6553200" y="2133600"/>
            <a:ext cx="14478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cxnSp>
        <p:nvCxnSpPr>
          <p:cNvPr id="38" name="Straight Connector 37"/>
          <p:cNvCxnSpPr>
            <a:stCxn id="33" idx="5"/>
          </p:cNvCxnSpPr>
          <p:nvPr/>
        </p:nvCxnSpPr>
        <p:spPr>
          <a:xfrm rot="16200000" flipH="1">
            <a:off x="2337010" y="1879809"/>
            <a:ext cx="371757" cy="1202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4"/>
          </p:cNvCxnSpPr>
          <p:nvPr/>
        </p:nvCxnSpPr>
        <p:spPr>
          <a:xfrm rot="16200000" flipH="1">
            <a:off x="3181350" y="2190750"/>
            <a:ext cx="3048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4"/>
            <a:endCxn id="4" idx="0"/>
          </p:cNvCxnSpPr>
          <p:nvPr/>
        </p:nvCxnSpPr>
        <p:spPr>
          <a:xfrm rot="5400000">
            <a:off x="4743450" y="1809750"/>
            <a:ext cx="30480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6" idx="2"/>
          </p:cNvCxnSpPr>
          <p:nvPr/>
        </p:nvCxnSpPr>
        <p:spPr>
          <a:xfrm flipV="1">
            <a:off x="5181600" y="2362200"/>
            <a:ext cx="1371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 relation with multiple type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Create a single relation schema L with attributes </a:t>
            </a:r>
            <a:r>
              <a:rPr lang="en-US" dirty="0" err="1" smtClean="0"/>
              <a:t>Attrs</a:t>
            </a:r>
            <a:r>
              <a:rPr lang="en-US" dirty="0" smtClean="0"/>
              <a:t>(L) = {k,a1 ,…an } U {attributes of S1 } U…U {attributes of </a:t>
            </a:r>
            <a:r>
              <a:rPr lang="en-US" dirty="0" err="1" smtClean="0"/>
              <a:t>Sm</a:t>
            </a:r>
            <a:r>
              <a:rPr lang="en-US" dirty="0" smtClean="0"/>
              <a:t>} U {t1 , t2 ,…,tm} and PK(L) = k. </a:t>
            </a:r>
          </a:p>
          <a:p>
            <a:pPr algn="just"/>
            <a:r>
              <a:rPr lang="en-US" dirty="0" smtClean="0"/>
              <a:t>Each </a:t>
            </a:r>
            <a:r>
              <a:rPr lang="en-US" dirty="0" err="1" smtClean="0"/>
              <a:t>ti</a:t>
            </a:r>
            <a:r>
              <a:rPr lang="en-US" dirty="0" smtClean="0"/>
              <a:t> , 1 &lt; I &lt; m, is a Boolean type attribute indicating whether a </a:t>
            </a:r>
            <a:r>
              <a:rPr lang="en-US" dirty="0" err="1" smtClean="0"/>
              <a:t>tuple</a:t>
            </a:r>
            <a:r>
              <a:rPr lang="en-US" dirty="0" smtClean="0"/>
              <a:t> belongs to the subclass Si .</a:t>
            </a:r>
          </a:p>
          <a:p>
            <a:pPr algn="just"/>
            <a:r>
              <a:rPr lang="en-US" dirty="0" smtClean="0"/>
              <a:t>This option is for specialization whose subclasses  are  overlapping</a:t>
            </a:r>
          </a:p>
          <a:p>
            <a:pPr algn="just"/>
            <a:r>
              <a:rPr lang="en-US" b="1" i="1" dirty="0" smtClean="0"/>
              <a:t>employee(</a:t>
            </a:r>
            <a:r>
              <a:rPr lang="en-US" b="1" i="1" u="sng" dirty="0" smtClean="0"/>
              <a:t>EID</a:t>
            </a:r>
            <a:r>
              <a:rPr lang="en-US" b="1" i="1" dirty="0" smtClean="0"/>
              <a:t>, name, </a:t>
            </a:r>
            <a:r>
              <a:rPr lang="en-US" b="1" i="1" dirty="0" err="1" smtClean="0"/>
              <a:t>DoB</a:t>
            </a:r>
            <a:r>
              <a:rPr lang="en-US" b="1" i="1" dirty="0" smtClean="0"/>
              <a:t>, city, type, </a:t>
            </a:r>
            <a:r>
              <a:rPr lang="en-US" b="1" i="1" dirty="0" err="1" smtClean="0"/>
              <a:t>Aflag</a:t>
            </a:r>
            <a:r>
              <a:rPr lang="en-US" b="1" i="1" dirty="0" smtClean="0"/>
              <a:t>, skills, </a:t>
            </a:r>
            <a:r>
              <a:rPr lang="en-US" b="1" i="1" dirty="0" err="1" smtClean="0"/>
              <a:t>Mflag</a:t>
            </a:r>
            <a:r>
              <a:rPr lang="en-US" b="1" i="1" dirty="0" smtClean="0"/>
              <a:t>, subject, </a:t>
            </a:r>
            <a:r>
              <a:rPr lang="en-US" b="1" i="1" dirty="0" err="1" smtClean="0"/>
              <a:t>Acflag</a:t>
            </a:r>
            <a:r>
              <a:rPr lang="en-US" b="1" i="1" dirty="0" smtClean="0"/>
              <a:t> 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Redundancy of Schema: Weak 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Relation Schema </a:t>
            </a:r>
          </a:p>
          <a:p>
            <a:pPr lvl="1"/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, dept)</a:t>
            </a:r>
          </a:p>
          <a:p>
            <a:pPr lvl="1"/>
            <a:r>
              <a:rPr lang="en-US" dirty="0" smtClean="0"/>
              <a:t>has(EID, </a:t>
            </a:r>
            <a:r>
              <a:rPr lang="en-US" dirty="0" err="1" smtClean="0"/>
              <a:t>dname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dependents (</a:t>
            </a:r>
            <a:r>
              <a:rPr lang="en-US" u="sng" dirty="0" smtClean="0"/>
              <a:t>EID</a:t>
            </a:r>
            <a:r>
              <a:rPr lang="en-US" dirty="0" smtClean="0"/>
              <a:t>, </a:t>
            </a:r>
            <a:r>
              <a:rPr lang="en-US" u="sng" dirty="0" err="1" smtClean="0"/>
              <a:t>dname</a:t>
            </a:r>
            <a:r>
              <a:rPr lang="en-US" dirty="0" smtClean="0"/>
              <a:t>, age, relationship)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72200" y="1905000"/>
            <a:ext cx="1828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1828800"/>
            <a:ext cx="2971800" cy="1066800"/>
            <a:chOff x="1600200" y="4800600"/>
            <a:chExt cx="4038600" cy="1066800"/>
          </a:xfrm>
        </p:grpSpPr>
        <p:sp>
          <p:nvSpPr>
            <p:cNvPr id="6" name="Flowchart: Decision 5"/>
            <p:cNvSpPr/>
            <p:nvPr/>
          </p:nvSpPr>
          <p:spPr>
            <a:xfrm>
              <a:off x="1600200" y="4800600"/>
              <a:ext cx="2514600" cy="10668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962400" y="52578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62400" y="54102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533400" y="1905000"/>
            <a:ext cx="1828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2057400"/>
            <a:ext cx="1524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Dependents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3429000" y="1981200"/>
            <a:ext cx="1447800" cy="7620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9" idx="3"/>
          </p:cNvCxnSpPr>
          <p:nvPr/>
        </p:nvCxnSpPr>
        <p:spPr>
          <a:xfrm rot="10800000">
            <a:off x="2362200" y="2362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0" y="6858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E-ID</a:t>
            </a:r>
            <a:endParaRPr lang="en-US" u="sng" dirty="0"/>
          </a:p>
        </p:txBody>
      </p:sp>
      <p:sp>
        <p:nvSpPr>
          <p:cNvPr id="16" name="Oval 15"/>
          <p:cNvSpPr/>
          <p:nvPr/>
        </p:nvSpPr>
        <p:spPr>
          <a:xfrm>
            <a:off x="1905000" y="7620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Ename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33400" y="33528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</a:t>
            </a:r>
            <a:endParaRPr lang="en-US" dirty="0"/>
          </a:p>
        </p:txBody>
      </p:sp>
      <p:cxnSp>
        <p:nvCxnSpPr>
          <p:cNvPr id="19" name="Straight Connector 18"/>
          <p:cNvCxnSpPr>
            <a:endCxn id="14" idx="4"/>
          </p:cNvCxnSpPr>
          <p:nvPr/>
        </p:nvCxnSpPr>
        <p:spPr>
          <a:xfrm rot="16200000" flipV="1">
            <a:off x="628650" y="1466850"/>
            <a:ext cx="6096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0"/>
            <a:endCxn id="16" idx="3"/>
          </p:cNvCxnSpPr>
          <p:nvPr/>
        </p:nvCxnSpPr>
        <p:spPr>
          <a:xfrm rot="5400000" flipH="1" flipV="1">
            <a:off x="1482235" y="1247891"/>
            <a:ext cx="622674" cy="69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</p:cNvCxnSpPr>
          <p:nvPr/>
        </p:nvCxnSpPr>
        <p:spPr>
          <a:xfrm rot="16200000" flipH="1">
            <a:off x="1200150" y="30670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57800" y="7620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Dname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43800" y="7620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400800" y="3429000"/>
            <a:ext cx="2057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rot="16200000" flipH="1">
            <a:off x="6000750" y="1428750"/>
            <a:ext cx="5334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0"/>
          </p:cNvCxnSpPr>
          <p:nvPr/>
        </p:nvCxnSpPr>
        <p:spPr>
          <a:xfrm rot="5400000" flipH="1" flipV="1">
            <a:off x="7239000" y="1219200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2"/>
          </p:cNvCxnSpPr>
          <p:nvPr/>
        </p:nvCxnSpPr>
        <p:spPr>
          <a:xfrm rot="16200000" flipH="1">
            <a:off x="6858000" y="30480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715000" y="1219200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0" y="1219200"/>
            <a:ext cx="8153400" cy="297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667000"/>
            <a:ext cx="7467600" cy="1066800"/>
            <a:chOff x="1143000" y="2286000"/>
            <a:chExt cx="6705600" cy="1066800"/>
          </a:xfrm>
        </p:grpSpPr>
        <p:sp>
          <p:nvSpPr>
            <p:cNvPr id="5" name="Rectangle 4"/>
            <p:cNvSpPr/>
            <p:nvPr/>
          </p:nvSpPr>
          <p:spPr>
            <a:xfrm>
              <a:off x="1143000" y="2438400"/>
              <a:ext cx="1752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Faculty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2438400"/>
              <a:ext cx="1752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Students</a:t>
              </a:r>
              <a:endParaRPr lang="en-US" b="1" dirty="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195735" y="2286000"/>
              <a:ext cx="2531706" cy="10668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Proj_guide</a:t>
              </a:r>
              <a:endParaRPr lang="en-US" b="1" dirty="0"/>
            </a:p>
          </p:txBody>
        </p:sp>
        <p:cxnSp>
          <p:nvCxnSpPr>
            <p:cNvPr id="8" name="Straight Connector 7"/>
            <p:cNvCxnSpPr>
              <a:stCxn id="5" idx="3"/>
              <a:endCxn id="7" idx="1"/>
            </p:cNvCxnSpPr>
            <p:nvPr/>
          </p:nvCxnSpPr>
          <p:spPr>
            <a:xfrm>
              <a:off x="2895600" y="2819400"/>
              <a:ext cx="300135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>
              <a:off x="5727441" y="2819400"/>
              <a:ext cx="368559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00400" y="4724400"/>
            <a:ext cx="2743200" cy="2133600"/>
            <a:chOff x="3429000" y="4419600"/>
            <a:chExt cx="2133600" cy="2133600"/>
          </a:xfrm>
        </p:grpSpPr>
        <p:sp>
          <p:nvSpPr>
            <p:cNvPr id="11" name="Flowchart: Decision 10"/>
            <p:cNvSpPr/>
            <p:nvPr/>
          </p:nvSpPr>
          <p:spPr>
            <a:xfrm>
              <a:off x="3429000" y="4419600"/>
              <a:ext cx="2133600" cy="8382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Evaluate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5791200"/>
              <a:ext cx="18288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Report</a:t>
              </a:r>
              <a:endParaRPr lang="en-US" b="1" dirty="0"/>
            </a:p>
          </p:txBody>
        </p:sp>
      </p:grpSp>
      <p:cxnSp>
        <p:nvCxnSpPr>
          <p:cNvPr id="14" name="Straight Connector 13"/>
          <p:cNvCxnSpPr>
            <a:stCxn id="11" idx="0"/>
          </p:cNvCxnSpPr>
          <p:nvPr/>
        </p:nvCxnSpPr>
        <p:spPr>
          <a:xfrm rot="5400000" flipH="1" flipV="1">
            <a:off x="4305300" y="4457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1600200"/>
            <a:ext cx="2362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</a:t>
            </a:r>
            <a:endParaRPr lang="en-US" b="1" dirty="0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 rot="5400000">
            <a:off x="4286250" y="2495550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629400" y="4800600"/>
            <a:ext cx="1828800" cy="838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21" name="Straight Connector 20"/>
          <p:cNvCxnSpPr>
            <a:stCxn id="11" idx="3"/>
            <a:endCxn id="18" idx="2"/>
          </p:cNvCxnSpPr>
          <p:nvPr/>
        </p:nvCxnSpPr>
        <p:spPr>
          <a:xfrm>
            <a:off x="5943600" y="5143500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2" idx="0"/>
          </p:cNvCxnSpPr>
          <p:nvPr/>
        </p:nvCxnSpPr>
        <p:spPr>
          <a:xfrm rot="5400000">
            <a:off x="4305300" y="5829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0" y="1219200"/>
            <a:ext cx="8153400" cy="2971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2667000"/>
            <a:ext cx="7467600" cy="1066800"/>
            <a:chOff x="1143000" y="2286000"/>
            <a:chExt cx="6705600" cy="1066800"/>
          </a:xfrm>
        </p:grpSpPr>
        <p:sp>
          <p:nvSpPr>
            <p:cNvPr id="5" name="Rectangle 4"/>
            <p:cNvSpPr/>
            <p:nvPr/>
          </p:nvSpPr>
          <p:spPr>
            <a:xfrm>
              <a:off x="1143000" y="2438400"/>
              <a:ext cx="1752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Faculty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6000" y="2438400"/>
              <a:ext cx="17526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Students</a:t>
              </a:r>
              <a:endParaRPr lang="en-US" b="1" dirty="0"/>
            </a:p>
          </p:txBody>
        </p:sp>
        <p:sp>
          <p:nvSpPr>
            <p:cNvPr id="7" name="Flowchart: Decision 6"/>
            <p:cNvSpPr/>
            <p:nvPr/>
          </p:nvSpPr>
          <p:spPr>
            <a:xfrm>
              <a:off x="3195735" y="2286000"/>
              <a:ext cx="2531706" cy="10668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Proj_guide</a:t>
              </a:r>
              <a:endParaRPr lang="en-US" b="1" dirty="0"/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>
              <a:off x="5727441" y="2819400"/>
              <a:ext cx="368559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00400" y="4724400"/>
            <a:ext cx="2743200" cy="2133600"/>
            <a:chOff x="3429000" y="4419600"/>
            <a:chExt cx="2133600" cy="2133600"/>
          </a:xfrm>
        </p:grpSpPr>
        <p:sp>
          <p:nvSpPr>
            <p:cNvPr id="11" name="Flowchart: Decision 10"/>
            <p:cNvSpPr/>
            <p:nvPr/>
          </p:nvSpPr>
          <p:spPr>
            <a:xfrm>
              <a:off x="3429000" y="4419600"/>
              <a:ext cx="2133600" cy="8382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Evaluate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5791200"/>
              <a:ext cx="1828800" cy="762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Report</a:t>
              </a:r>
              <a:endParaRPr lang="en-US" b="1" dirty="0"/>
            </a:p>
          </p:txBody>
        </p:sp>
        <p:cxnSp>
          <p:nvCxnSpPr>
            <p:cNvPr id="13" name="Straight Connector 12"/>
            <p:cNvCxnSpPr>
              <a:stCxn id="11" idx="2"/>
              <a:endCxn id="12" idx="0"/>
            </p:cNvCxnSpPr>
            <p:nvPr/>
          </p:nvCxnSpPr>
          <p:spPr>
            <a:xfrm rot="5400000">
              <a:off x="4229100" y="5524500"/>
              <a:ext cx="533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stCxn id="11" idx="0"/>
          </p:cNvCxnSpPr>
          <p:nvPr/>
        </p:nvCxnSpPr>
        <p:spPr>
          <a:xfrm rot="5400000" flipH="1" flipV="1">
            <a:off x="4305300" y="4457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76600" y="1600200"/>
            <a:ext cx="2362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Project</a:t>
            </a:r>
            <a:endParaRPr lang="en-US" b="1" dirty="0"/>
          </a:p>
        </p:txBody>
      </p:sp>
      <p:cxnSp>
        <p:nvCxnSpPr>
          <p:cNvPr id="17" name="Straight Connector 16"/>
          <p:cNvCxnSpPr>
            <a:stCxn id="15" idx="2"/>
          </p:cNvCxnSpPr>
          <p:nvPr/>
        </p:nvCxnSpPr>
        <p:spPr>
          <a:xfrm rot="5400000">
            <a:off x="4286250" y="2495550"/>
            <a:ext cx="3048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5" idx="3"/>
          </p:cNvCxnSpPr>
          <p:nvPr/>
        </p:nvCxnSpPr>
        <p:spPr>
          <a:xfrm rot="10800000">
            <a:off x="2713760" y="3200400"/>
            <a:ext cx="33424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Aggregation into Relation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 ER conversion rules for all entities and relationships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relationships:create</a:t>
            </a:r>
            <a:r>
              <a:rPr lang="en-US" dirty="0" smtClean="0"/>
              <a:t> a schema containing</a:t>
            </a:r>
          </a:p>
          <a:p>
            <a:pPr lvl="1"/>
            <a:r>
              <a:rPr lang="en-US" dirty="0" smtClean="0"/>
              <a:t>primary key of the aggregated relationship,</a:t>
            </a:r>
          </a:p>
          <a:p>
            <a:pPr lvl="1"/>
            <a:r>
              <a:rPr lang="en-US" dirty="0" smtClean="0"/>
              <a:t>the primary key of the associated entity set</a:t>
            </a:r>
          </a:p>
          <a:p>
            <a:pPr lvl="1"/>
            <a:r>
              <a:rPr lang="en-US" dirty="0" smtClean="0"/>
              <a:t>any descriptive attributes</a:t>
            </a:r>
          </a:p>
          <a:p>
            <a:pPr lvl="1"/>
            <a:endParaRPr lang="en-US" dirty="0" smtClean="0"/>
          </a:p>
          <a:p>
            <a:r>
              <a:rPr lang="en-US" b="1" i="1" dirty="0" err="1" smtClean="0"/>
              <a:t>Prj_guide</a:t>
            </a:r>
            <a:r>
              <a:rPr lang="en-US" b="1" i="1" dirty="0" smtClean="0"/>
              <a:t>(</a:t>
            </a:r>
            <a:r>
              <a:rPr lang="en-US" b="1" i="1" dirty="0" err="1" smtClean="0"/>
              <a:t>p</a:t>
            </a:r>
            <a:r>
              <a:rPr lang="en-US" b="1" i="1" u="sng" dirty="0" err="1" smtClean="0"/>
              <a:t>rjID</a:t>
            </a:r>
            <a:r>
              <a:rPr lang="en-US" b="1" i="1" u="sng" dirty="0" smtClean="0"/>
              <a:t>, SID, </a:t>
            </a:r>
            <a:r>
              <a:rPr lang="en-US" b="1" i="1" dirty="0" smtClean="0"/>
              <a:t>FID )</a:t>
            </a:r>
          </a:p>
          <a:p>
            <a:r>
              <a:rPr lang="en-US" b="1" i="1" dirty="0" smtClean="0"/>
              <a:t>evaluate(</a:t>
            </a:r>
            <a:r>
              <a:rPr lang="en-US" b="1" i="1" u="sng" dirty="0" err="1" smtClean="0"/>
              <a:t>prjID</a:t>
            </a:r>
            <a:r>
              <a:rPr lang="en-US" b="1" i="1" u="sng" dirty="0" smtClean="0"/>
              <a:t>, SID, FID </a:t>
            </a:r>
            <a:r>
              <a:rPr lang="en-US" b="1" i="1" dirty="0" smtClean="0"/>
              <a:t>,</a:t>
            </a:r>
            <a:r>
              <a:rPr lang="en-US" b="1" i="1" u="sng" dirty="0" err="1" smtClean="0"/>
              <a:t>reportNo</a:t>
            </a:r>
            <a:r>
              <a:rPr lang="en-US" b="1" i="1" dirty="0" smtClean="0"/>
              <a:t>, Date)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1"/>
            <a:ext cx="8077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Primary Key Selection For Binary 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763000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 smtClean="0">
                <a:solidFill>
                  <a:schemeClr val="accent3"/>
                </a:solidFill>
              </a:rPr>
              <a:t>Many-to-Many:  </a:t>
            </a:r>
            <a:r>
              <a:rPr lang="en-US" sz="2800" dirty="0" smtClean="0"/>
              <a:t>Primary Key-&gt;The union of primary key attributes from the participating entity sets </a:t>
            </a:r>
          </a:p>
          <a:p>
            <a:pPr algn="just"/>
            <a:r>
              <a:rPr lang="en-US" sz="2800" b="1" dirty="0" smtClean="0">
                <a:solidFill>
                  <a:schemeClr val="accent3"/>
                </a:solidFill>
              </a:rPr>
              <a:t>One-to-One: </a:t>
            </a:r>
            <a:r>
              <a:rPr lang="en-US" sz="2800" dirty="0" smtClean="0"/>
              <a:t>Primary Key-&gt;The primary key of either entity set can be chosen (arbitrarily)</a:t>
            </a:r>
            <a:endParaRPr lang="en-US" sz="2800" b="1" dirty="0" smtClean="0">
              <a:solidFill>
                <a:schemeClr val="accent3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accent3"/>
                </a:solidFill>
              </a:rPr>
              <a:t>Many-to-One/ One-to-Many : </a:t>
            </a:r>
            <a:r>
              <a:rPr lang="en-US" sz="2800" dirty="0" smtClean="0"/>
              <a:t>Primary Key-&gt;The primary key attributes of the entity set on “many” side</a:t>
            </a:r>
            <a:endParaRPr lang="en-US" sz="2800" b="1" dirty="0" smtClean="0">
              <a:solidFill>
                <a:schemeClr val="accent3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accent3"/>
                </a:solidFill>
              </a:rPr>
              <a:t>n-</a:t>
            </a:r>
            <a:r>
              <a:rPr lang="en-US" sz="2800" b="1" dirty="0" err="1" smtClean="0">
                <a:solidFill>
                  <a:schemeClr val="accent3"/>
                </a:solidFill>
              </a:rPr>
              <a:t>ary</a:t>
            </a:r>
            <a:r>
              <a:rPr lang="en-US" sz="2800" b="1" dirty="0" smtClean="0">
                <a:solidFill>
                  <a:schemeClr val="accent3"/>
                </a:solidFill>
              </a:rPr>
              <a:t> relationship set without arrows on the edges: </a:t>
            </a:r>
            <a:r>
              <a:rPr lang="en-US" sz="2800" dirty="0" smtClean="0"/>
              <a:t>Primary Key-&gt;The union of primary key attributes from the participating entity sets </a:t>
            </a:r>
            <a:endParaRPr lang="en-US" sz="2800" b="1" dirty="0" smtClean="0">
              <a:solidFill>
                <a:schemeClr val="accent3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accent3"/>
                </a:solidFill>
              </a:rPr>
              <a:t>N-</a:t>
            </a:r>
            <a:r>
              <a:rPr lang="en-US" sz="2800" b="1" dirty="0" err="1" smtClean="0">
                <a:solidFill>
                  <a:schemeClr val="accent3"/>
                </a:solidFill>
              </a:rPr>
              <a:t>ary</a:t>
            </a:r>
            <a:r>
              <a:rPr lang="en-US" sz="2800" b="1" dirty="0" smtClean="0">
                <a:solidFill>
                  <a:schemeClr val="accent3"/>
                </a:solidFill>
              </a:rPr>
              <a:t> relationship set with an arrow on one of its edge: </a:t>
            </a:r>
            <a:r>
              <a:rPr lang="en-US" sz="2800" dirty="0" smtClean="0"/>
              <a:t>Primary Key-&gt;The primary key attributes of the entity sets not on the “arrow” side of the relationship set</a:t>
            </a:r>
            <a:endParaRPr lang="en-US" sz="2800" b="1" dirty="0" smtClean="0">
              <a:solidFill>
                <a:schemeClr val="accent3"/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312"/>
            <a:ext cx="8229600" cy="1161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For Binary Relationship With Cardinality Ratio m:n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fontAlgn="base"/>
            <a:r>
              <a:rPr lang="pt-BR" dirty="0" smtClean="0"/>
              <a:t>A ( </a:t>
            </a:r>
            <a:r>
              <a:rPr lang="pt-BR" u="sng" dirty="0" smtClean="0"/>
              <a:t>a1</a:t>
            </a:r>
            <a:r>
              <a:rPr lang="pt-BR" dirty="0" smtClean="0"/>
              <a:t> , a2 )</a:t>
            </a:r>
          </a:p>
          <a:p>
            <a:pPr fontAlgn="base"/>
            <a:r>
              <a:rPr lang="pt-BR" dirty="0" smtClean="0"/>
              <a:t>R ( </a:t>
            </a:r>
            <a:r>
              <a:rPr lang="pt-BR" u="sng" dirty="0" smtClean="0"/>
              <a:t>a1</a:t>
            </a:r>
            <a:r>
              <a:rPr lang="pt-BR" dirty="0" smtClean="0"/>
              <a:t> , </a:t>
            </a:r>
            <a:r>
              <a:rPr lang="pt-BR" u="sng" dirty="0" smtClean="0"/>
              <a:t>b1</a:t>
            </a:r>
            <a:r>
              <a:rPr lang="pt-BR" dirty="0" smtClean="0"/>
              <a:t> )</a:t>
            </a:r>
          </a:p>
          <a:p>
            <a:pPr fontAlgn="base"/>
            <a:r>
              <a:rPr lang="pt-BR" dirty="0" smtClean="0"/>
              <a:t>B ( </a:t>
            </a:r>
            <a:r>
              <a:rPr lang="pt-BR" u="sng" dirty="0" smtClean="0"/>
              <a:t>b1</a:t>
            </a:r>
            <a:r>
              <a:rPr lang="pt-BR" dirty="0" smtClean="0"/>
              <a:t> , b2 )</a:t>
            </a:r>
          </a:p>
          <a:p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505200" y="3048000"/>
            <a:ext cx="1295400" cy="1143000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1000" y="2057400"/>
            <a:ext cx="7772400" cy="1905000"/>
            <a:chOff x="381000" y="2057400"/>
            <a:chExt cx="7772400" cy="1905000"/>
          </a:xfrm>
        </p:grpSpPr>
        <p:sp>
          <p:nvSpPr>
            <p:cNvPr id="4" name="Rectangle 3"/>
            <p:cNvSpPr/>
            <p:nvPr/>
          </p:nvSpPr>
          <p:spPr>
            <a:xfrm>
              <a:off x="990600" y="3276600"/>
              <a:ext cx="1600200" cy="6858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715000" y="3276600"/>
              <a:ext cx="1600200" cy="6858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81000" y="2057400"/>
              <a:ext cx="1219200" cy="6096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a1</a:t>
              </a:r>
              <a:endParaRPr lang="en-US" u="sng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05000" y="2057400"/>
              <a:ext cx="1219200" cy="6096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a2</a:t>
              </a:r>
              <a:endParaRPr lang="en-US" dirty="0"/>
            </a:p>
          </p:txBody>
        </p:sp>
        <p:cxnSp>
          <p:nvCxnSpPr>
            <p:cNvPr id="10" name="Straight Connector 9"/>
            <p:cNvCxnSpPr>
              <a:stCxn id="7" idx="4"/>
            </p:cNvCxnSpPr>
            <p:nvPr/>
          </p:nvCxnSpPr>
          <p:spPr>
            <a:xfrm rot="16200000" flipH="1">
              <a:off x="876300" y="27813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0"/>
              <a:endCxn id="8" idx="4"/>
            </p:cNvCxnSpPr>
            <p:nvPr/>
          </p:nvCxnSpPr>
          <p:spPr>
            <a:xfrm rot="5400000" flipH="1" flipV="1">
              <a:off x="1847850" y="2609850"/>
              <a:ext cx="609600" cy="72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334000" y="2057400"/>
              <a:ext cx="1219200" cy="6096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b1</a:t>
              </a:r>
              <a:endParaRPr lang="en-US" b="1" u="sng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934200" y="2057400"/>
              <a:ext cx="1219200" cy="6096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b2</a:t>
              </a:r>
              <a:endParaRPr lang="en-US" b="1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H="1">
              <a:off x="5829300" y="27813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6686550" y="2609850"/>
              <a:ext cx="609600" cy="72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4" idx="3"/>
              <a:endCxn id="6" idx="1"/>
            </p:cNvCxnSpPr>
            <p:nvPr/>
          </p:nvCxnSpPr>
          <p:spPr>
            <a:xfrm>
              <a:off x="2590800" y="3619500"/>
              <a:ext cx="914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00600" y="3656012"/>
              <a:ext cx="914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6670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3288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312"/>
            <a:ext cx="8229600" cy="1161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For Binary Relationship With Cardinality Ratio 1:n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fontAlgn="base"/>
            <a:r>
              <a:rPr lang="pt-BR" dirty="0" smtClean="0"/>
              <a:t>A ( </a:t>
            </a:r>
            <a:r>
              <a:rPr lang="pt-BR" u="sng" dirty="0" smtClean="0"/>
              <a:t>a1</a:t>
            </a:r>
            <a:r>
              <a:rPr lang="pt-BR" dirty="0" smtClean="0"/>
              <a:t> , a2 )</a:t>
            </a:r>
          </a:p>
          <a:p>
            <a:pPr fontAlgn="base"/>
            <a:r>
              <a:rPr lang="pt-BR" dirty="0" smtClean="0">
                <a:solidFill>
                  <a:srgbClr val="FF0000"/>
                </a:solidFill>
              </a:rPr>
              <a:t>R ( </a:t>
            </a:r>
            <a:r>
              <a:rPr lang="pt-BR" u="sng" dirty="0" smtClean="0">
                <a:solidFill>
                  <a:srgbClr val="FF0000"/>
                </a:solidFill>
              </a:rPr>
              <a:t>b1</a:t>
            </a:r>
            <a:r>
              <a:rPr lang="pt-BR" dirty="0" smtClean="0">
                <a:solidFill>
                  <a:srgbClr val="FF0000"/>
                </a:solidFill>
              </a:rPr>
              <a:t> ,a1)</a:t>
            </a:r>
          </a:p>
          <a:p>
            <a:pPr fontAlgn="base"/>
            <a:r>
              <a:rPr lang="pt-BR" dirty="0" smtClean="0">
                <a:solidFill>
                  <a:srgbClr val="FF0000"/>
                </a:solidFill>
              </a:rPr>
              <a:t>B (  </a:t>
            </a:r>
            <a:r>
              <a:rPr lang="pt-BR" u="sng" dirty="0" smtClean="0">
                <a:solidFill>
                  <a:srgbClr val="FF0000"/>
                </a:solidFill>
              </a:rPr>
              <a:t>b1</a:t>
            </a:r>
            <a:r>
              <a:rPr lang="pt-BR" dirty="0" smtClean="0">
                <a:solidFill>
                  <a:srgbClr val="FF0000"/>
                </a:solidFill>
              </a:rPr>
              <a:t> , b2 )</a:t>
            </a:r>
          </a:p>
          <a:p>
            <a:pPr fontAlgn="base"/>
            <a:r>
              <a:rPr lang="pt-BR" dirty="0" smtClean="0"/>
              <a:t>After combining B and R schema</a:t>
            </a:r>
          </a:p>
          <a:p>
            <a:pPr lvl="1" fontAlgn="base"/>
            <a:r>
              <a:rPr lang="pt-BR" b="1" dirty="0" smtClean="0"/>
              <a:t>A(</a:t>
            </a:r>
            <a:r>
              <a:rPr lang="pt-BR" b="1" u="sng" dirty="0" smtClean="0"/>
              <a:t>a1</a:t>
            </a:r>
            <a:r>
              <a:rPr lang="pt-BR" b="1" dirty="0" smtClean="0"/>
              <a:t>,a2)</a:t>
            </a:r>
          </a:p>
          <a:p>
            <a:pPr lvl="1" fontAlgn="base"/>
            <a:r>
              <a:rPr lang="pt-BR" b="1" dirty="0" smtClean="0"/>
              <a:t>BR(</a:t>
            </a:r>
            <a:r>
              <a:rPr lang="pt-BR" b="1" u="sng" dirty="0" smtClean="0"/>
              <a:t>b1</a:t>
            </a:r>
            <a:r>
              <a:rPr lang="pt-BR" b="1" dirty="0" smtClean="0"/>
              <a:t>,b2,a1</a:t>
            </a:r>
            <a:r>
              <a:rPr lang="pt-BR" dirty="0" smtClean="0"/>
              <a:t>)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81000" y="1676400"/>
            <a:ext cx="7772400" cy="2133600"/>
            <a:chOff x="381000" y="2057400"/>
            <a:chExt cx="7772400" cy="2133600"/>
          </a:xfrm>
        </p:grpSpPr>
        <p:sp>
          <p:nvSpPr>
            <p:cNvPr id="6" name="Diamond 5"/>
            <p:cNvSpPr/>
            <p:nvPr/>
          </p:nvSpPr>
          <p:spPr>
            <a:xfrm>
              <a:off x="3505200" y="3048000"/>
              <a:ext cx="1295400" cy="1143000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22"/>
            <p:cNvGrpSpPr/>
            <p:nvPr/>
          </p:nvGrpSpPr>
          <p:grpSpPr>
            <a:xfrm>
              <a:off x="381000" y="2057400"/>
              <a:ext cx="7772400" cy="1905000"/>
              <a:chOff x="381000" y="2057400"/>
              <a:chExt cx="7772400" cy="1905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0600" y="3276600"/>
                <a:ext cx="1600200" cy="685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715000" y="3276600"/>
                <a:ext cx="1600200" cy="685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B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1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a1</a:t>
                </a:r>
                <a:endParaRPr lang="en-US" u="sng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05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a2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7" idx="4"/>
              </p:cNvCxnSpPr>
              <p:nvPr/>
            </p:nvCxnSpPr>
            <p:spPr>
              <a:xfrm rot="16200000" flipH="1">
                <a:off x="876300" y="2781300"/>
                <a:ext cx="6096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4" idx="0"/>
                <a:endCxn id="8" idx="4"/>
              </p:cNvCxnSpPr>
              <p:nvPr/>
            </p:nvCxnSpPr>
            <p:spPr>
              <a:xfrm rot="5400000" flipH="1" flipV="1">
                <a:off x="1847850" y="2609850"/>
                <a:ext cx="60960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334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u="sng" dirty="0" smtClean="0"/>
                  <a:t>b1</a:t>
                </a:r>
                <a:endParaRPr lang="en-US" b="1" u="sng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9342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b2</a:t>
                </a:r>
                <a:endParaRPr lang="en-US" b="1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16200000" flipH="1">
                <a:off x="5829300" y="2781300"/>
                <a:ext cx="6096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6686550" y="2609850"/>
                <a:ext cx="60960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4" idx="3"/>
                <a:endCxn id="6" idx="1"/>
              </p:cNvCxnSpPr>
              <p:nvPr/>
            </p:nvCxnSpPr>
            <p:spPr>
              <a:xfrm>
                <a:off x="2590800" y="3619500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800600" y="3656012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/>
          <p:cNvSpPr txBox="1"/>
          <p:nvPr/>
        </p:nvSpPr>
        <p:spPr>
          <a:xfrm>
            <a:off x="26670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3288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2590800" y="4343400"/>
            <a:ext cx="2743200" cy="6096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b1</a:t>
            </a:r>
            <a:r>
              <a:rPr lang="en-US" dirty="0" smtClean="0"/>
              <a:t> is redundant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312"/>
            <a:ext cx="8229600" cy="1161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For Binary Relationship With Cardinality Ratio n:1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fontAlgn="base"/>
            <a:r>
              <a:rPr lang="pt-BR" dirty="0" smtClean="0">
                <a:solidFill>
                  <a:srgbClr val="FF0000"/>
                </a:solidFill>
              </a:rPr>
              <a:t>A ( </a:t>
            </a:r>
            <a:r>
              <a:rPr lang="pt-BR" u="sng" dirty="0" smtClean="0">
                <a:solidFill>
                  <a:srgbClr val="FF0000"/>
                </a:solidFill>
              </a:rPr>
              <a:t>a1</a:t>
            </a:r>
            <a:r>
              <a:rPr lang="pt-BR" dirty="0" smtClean="0">
                <a:solidFill>
                  <a:srgbClr val="FF0000"/>
                </a:solidFill>
              </a:rPr>
              <a:t> , a2 )</a:t>
            </a:r>
          </a:p>
          <a:p>
            <a:pPr fontAlgn="base"/>
            <a:r>
              <a:rPr lang="pt-BR" dirty="0" smtClean="0">
                <a:solidFill>
                  <a:srgbClr val="FF0000"/>
                </a:solidFill>
              </a:rPr>
              <a:t>R ( </a:t>
            </a:r>
            <a:r>
              <a:rPr lang="pt-BR" u="sng" dirty="0" smtClean="0">
                <a:solidFill>
                  <a:srgbClr val="FF0000"/>
                </a:solidFill>
              </a:rPr>
              <a:t>a1,</a:t>
            </a:r>
            <a:r>
              <a:rPr lang="pt-BR" dirty="0" smtClean="0">
                <a:solidFill>
                  <a:srgbClr val="FF0000"/>
                </a:solidFill>
              </a:rPr>
              <a:t> b1 )</a:t>
            </a:r>
          </a:p>
          <a:p>
            <a:pPr fontAlgn="base"/>
            <a:r>
              <a:rPr lang="pt-BR" dirty="0" smtClean="0"/>
              <a:t>B ( </a:t>
            </a:r>
            <a:r>
              <a:rPr lang="pt-BR" u="sng" dirty="0" smtClean="0"/>
              <a:t>b1</a:t>
            </a:r>
            <a:r>
              <a:rPr lang="pt-BR" dirty="0" smtClean="0"/>
              <a:t> , b2 )</a:t>
            </a:r>
          </a:p>
          <a:p>
            <a:pPr fontAlgn="base"/>
            <a:r>
              <a:rPr lang="pt-BR" dirty="0" smtClean="0"/>
              <a:t>After combining A and R schema</a:t>
            </a:r>
          </a:p>
          <a:p>
            <a:pPr lvl="1" fontAlgn="base"/>
            <a:r>
              <a:rPr lang="pt-BR" b="1" dirty="0" smtClean="0"/>
              <a:t>AR(</a:t>
            </a:r>
            <a:r>
              <a:rPr lang="pt-BR" b="1" u="sng" dirty="0" smtClean="0"/>
              <a:t>a1</a:t>
            </a:r>
            <a:r>
              <a:rPr lang="pt-BR" b="1" dirty="0" smtClean="0"/>
              <a:t>,a2, b1)</a:t>
            </a:r>
          </a:p>
          <a:p>
            <a:pPr lvl="1" fontAlgn="base"/>
            <a:r>
              <a:rPr lang="pt-BR" b="1" dirty="0" smtClean="0"/>
              <a:t>B(</a:t>
            </a:r>
            <a:r>
              <a:rPr lang="pt-BR" b="1" u="sng" dirty="0" smtClean="0"/>
              <a:t>b1</a:t>
            </a:r>
            <a:r>
              <a:rPr lang="pt-BR" b="1" dirty="0" smtClean="0"/>
              <a:t>,b2</a:t>
            </a:r>
            <a:r>
              <a:rPr lang="pt-BR" dirty="0" smtClean="0"/>
              <a:t>)</a:t>
            </a:r>
          </a:p>
          <a:p>
            <a:endParaRPr lang="en-US" dirty="0"/>
          </a:p>
        </p:txBody>
      </p:sp>
      <p:grpSp>
        <p:nvGrpSpPr>
          <p:cNvPr id="9" name="Group 22"/>
          <p:cNvGrpSpPr/>
          <p:nvPr/>
        </p:nvGrpSpPr>
        <p:grpSpPr>
          <a:xfrm>
            <a:off x="381000" y="1676400"/>
            <a:ext cx="7772400" cy="2133600"/>
            <a:chOff x="381000" y="2057400"/>
            <a:chExt cx="7772400" cy="2133600"/>
          </a:xfrm>
        </p:grpSpPr>
        <p:sp>
          <p:nvSpPr>
            <p:cNvPr id="6" name="Diamond 5"/>
            <p:cNvSpPr/>
            <p:nvPr/>
          </p:nvSpPr>
          <p:spPr>
            <a:xfrm>
              <a:off x="3505200" y="3048000"/>
              <a:ext cx="1295400" cy="1143000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22"/>
            <p:cNvGrpSpPr/>
            <p:nvPr/>
          </p:nvGrpSpPr>
          <p:grpSpPr>
            <a:xfrm>
              <a:off x="381000" y="2057400"/>
              <a:ext cx="7772400" cy="1905000"/>
              <a:chOff x="381000" y="2057400"/>
              <a:chExt cx="7772400" cy="1905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0600" y="3276600"/>
                <a:ext cx="1600200" cy="685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715000" y="3276600"/>
                <a:ext cx="1600200" cy="685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B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1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a1</a:t>
                </a:r>
                <a:endParaRPr lang="en-US" u="sng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05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a2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7" idx="4"/>
              </p:cNvCxnSpPr>
              <p:nvPr/>
            </p:nvCxnSpPr>
            <p:spPr>
              <a:xfrm rot="16200000" flipH="1">
                <a:off x="876300" y="2781300"/>
                <a:ext cx="6096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4" idx="0"/>
                <a:endCxn id="8" idx="4"/>
              </p:cNvCxnSpPr>
              <p:nvPr/>
            </p:nvCxnSpPr>
            <p:spPr>
              <a:xfrm rot="5400000" flipH="1" flipV="1">
                <a:off x="1847850" y="2609850"/>
                <a:ext cx="60960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334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u="sng" dirty="0" smtClean="0"/>
                  <a:t>b1</a:t>
                </a:r>
                <a:endParaRPr lang="en-US" b="1" u="sng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9342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b2</a:t>
                </a:r>
                <a:endParaRPr lang="en-US" b="1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16200000" flipH="1">
                <a:off x="5829300" y="2781300"/>
                <a:ext cx="6096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6686550" y="2609850"/>
                <a:ext cx="60960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4" idx="3"/>
                <a:endCxn id="6" idx="1"/>
              </p:cNvCxnSpPr>
              <p:nvPr/>
            </p:nvCxnSpPr>
            <p:spPr>
              <a:xfrm>
                <a:off x="2590800" y="3619500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800600" y="3656012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/>
          <p:cNvSpPr txBox="1"/>
          <p:nvPr/>
        </p:nvSpPr>
        <p:spPr>
          <a:xfrm>
            <a:off x="26670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3288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2590800" y="3886200"/>
            <a:ext cx="2743200" cy="6096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a1</a:t>
            </a:r>
            <a:r>
              <a:rPr lang="en-US" dirty="0" smtClean="0"/>
              <a:t> is redundant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1312"/>
            <a:ext cx="8229600" cy="11612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For Binary Relationship With Cardinality Ratio 1:1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905000"/>
            <a:ext cx="4953000" cy="461772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fontAlgn="base"/>
            <a:r>
              <a:rPr lang="pt-BR" dirty="0" smtClean="0">
                <a:solidFill>
                  <a:srgbClr val="FF0000"/>
                </a:solidFill>
              </a:rPr>
              <a:t>A ( </a:t>
            </a:r>
            <a:r>
              <a:rPr lang="pt-BR" u="sng" dirty="0" smtClean="0">
                <a:solidFill>
                  <a:srgbClr val="FF0000"/>
                </a:solidFill>
              </a:rPr>
              <a:t>a1</a:t>
            </a:r>
            <a:r>
              <a:rPr lang="pt-BR" dirty="0" smtClean="0">
                <a:solidFill>
                  <a:srgbClr val="FF0000"/>
                </a:solidFill>
              </a:rPr>
              <a:t> , a2 )</a:t>
            </a:r>
          </a:p>
          <a:p>
            <a:pPr fontAlgn="base"/>
            <a:r>
              <a:rPr lang="pt-BR" dirty="0" smtClean="0">
                <a:solidFill>
                  <a:srgbClr val="FF0000"/>
                </a:solidFill>
              </a:rPr>
              <a:t>R ( </a:t>
            </a:r>
            <a:r>
              <a:rPr lang="pt-BR" u="sng" dirty="0" smtClean="0">
                <a:solidFill>
                  <a:srgbClr val="FF0000"/>
                </a:solidFill>
              </a:rPr>
              <a:t>a1</a:t>
            </a:r>
            <a:r>
              <a:rPr lang="pt-BR" dirty="0" smtClean="0">
                <a:solidFill>
                  <a:srgbClr val="FF0000"/>
                </a:solidFill>
              </a:rPr>
              <a:t> ,b1)</a:t>
            </a:r>
          </a:p>
          <a:p>
            <a:pPr fontAlgn="base"/>
            <a:r>
              <a:rPr lang="pt-BR" dirty="0" smtClean="0"/>
              <a:t>B ( </a:t>
            </a:r>
            <a:r>
              <a:rPr lang="pt-BR" u="sng" dirty="0" smtClean="0"/>
              <a:t>b1</a:t>
            </a:r>
            <a:r>
              <a:rPr lang="pt-BR" dirty="0" smtClean="0"/>
              <a:t> , b2 )</a:t>
            </a:r>
          </a:p>
          <a:p>
            <a:pPr fontAlgn="base"/>
            <a:r>
              <a:rPr lang="pt-BR" dirty="0" smtClean="0"/>
              <a:t>After combining A and R schema</a:t>
            </a:r>
          </a:p>
          <a:p>
            <a:pPr lvl="1" fontAlgn="base"/>
            <a:r>
              <a:rPr lang="pt-BR" b="1" dirty="0" smtClean="0"/>
              <a:t>AR(</a:t>
            </a:r>
            <a:r>
              <a:rPr lang="pt-BR" b="1" u="sng" dirty="0" smtClean="0"/>
              <a:t>a1</a:t>
            </a:r>
            <a:r>
              <a:rPr lang="pt-BR" b="1" dirty="0" smtClean="0"/>
              <a:t>,a2 ,b1)</a:t>
            </a:r>
          </a:p>
          <a:p>
            <a:pPr lvl="1" fontAlgn="base"/>
            <a:r>
              <a:rPr lang="pt-BR" b="1" dirty="0" smtClean="0"/>
              <a:t>B(</a:t>
            </a:r>
            <a:r>
              <a:rPr lang="pt-BR" b="1" u="sng" dirty="0" smtClean="0"/>
              <a:t>b1</a:t>
            </a:r>
            <a:r>
              <a:rPr lang="pt-BR" b="1" dirty="0" smtClean="0"/>
              <a:t>,b2</a:t>
            </a:r>
            <a:r>
              <a:rPr lang="pt-BR" dirty="0" smtClean="0"/>
              <a:t>)</a:t>
            </a:r>
          </a:p>
          <a:p>
            <a:endParaRPr lang="en-US" dirty="0"/>
          </a:p>
        </p:txBody>
      </p:sp>
      <p:grpSp>
        <p:nvGrpSpPr>
          <p:cNvPr id="9" name="Group 22"/>
          <p:cNvGrpSpPr/>
          <p:nvPr/>
        </p:nvGrpSpPr>
        <p:grpSpPr>
          <a:xfrm>
            <a:off x="381000" y="1676400"/>
            <a:ext cx="7772400" cy="2133600"/>
            <a:chOff x="381000" y="2057400"/>
            <a:chExt cx="7772400" cy="2133600"/>
          </a:xfrm>
        </p:grpSpPr>
        <p:sp>
          <p:nvSpPr>
            <p:cNvPr id="6" name="Diamond 5"/>
            <p:cNvSpPr/>
            <p:nvPr/>
          </p:nvSpPr>
          <p:spPr>
            <a:xfrm>
              <a:off x="3505200" y="3048000"/>
              <a:ext cx="1295400" cy="1143000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22"/>
            <p:cNvGrpSpPr/>
            <p:nvPr/>
          </p:nvGrpSpPr>
          <p:grpSpPr>
            <a:xfrm>
              <a:off x="381000" y="2057400"/>
              <a:ext cx="7772400" cy="1905000"/>
              <a:chOff x="381000" y="2057400"/>
              <a:chExt cx="7772400" cy="1905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0600" y="3276600"/>
                <a:ext cx="1600200" cy="685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715000" y="3276600"/>
                <a:ext cx="1600200" cy="685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B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1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a1</a:t>
                </a:r>
                <a:endParaRPr lang="en-US" u="sng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905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a2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7" idx="4"/>
              </p:cNvCxnSpPr>
              <p:nvPr/>
            </p:nvCxnSpPr>
            <p:spPr>
              <a:xfrm rot="16200000" flipH="1">
                <a:off x="876300" y="2781300"/>
                <a:ext cx="6096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4" idx="0"/>
                <a:endCxn id="8" idx="4"/>
              </p:cNvCxnSpPr>
              <p:nvPr/>
            </p:nvCxnSpPr>
            <p:spPr>
              <a:xfrm rot="5400000" flipH="1" flipV="1">
                <a:off x="1847850" y="2609850"/>
                <a:ext cx="60960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334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u="sng" dirty="0" smtClean="0"/>
                  <a:t>b1</a:t>
                </a:r>
                <a:endParaRPr lang="en-US" b="1" u="sng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9342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b2</a:t>
                </a:r>
                <a:endParaRPr lang="en-US" b="1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rot="16200000" flipH="1">
                <a:off x="5829300" y="2781300"/>
                <a:ext cx="6096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6686550" y="2609850"/>
                <a:ext cx="60960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4" idx="3"/>
                <a:endCxn id="6" idx="1"/>
              </p:cNvCxnSpPr>
              <p:nvPr/>
            </p:nvCxnSpPr>
            <p:spPr>
              <a:xfrm>
                <a:off x="2590800" y="3619500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800600" y="3656012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23"/>
          <p:cNvSpPr txBox="1"/>
          <p:nvPr/>
        </p:nvSpPr>
        <p:spPr>
          <a:xfrm>
            <a:off x="26670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81600" y="3288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1600200" y="4114800"/>
            <a:ext cx="2743200" cy="6096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a1</a:t>
            </a:r>
            <a:r>
              <a:rPr lang="en-US" dirty="0" smtClean="0"/>
              <a:t> is redundant 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267200" y="1935480"/>
            <a:ext cx="4876800" cy="461772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( </a:t>
            </a:r>
            <a:r>
              <a:rPr kumimoji="0" lang="pt-BR" sz="26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a1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 , a2 )</a:t>
            </a:r>
          </a:p>
          <a:p>
            <a:pPr marL="274320" marR="0" lvl="0" indent="-27432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( </a:t>
            </a:r>
            <a:r>
              <a:rPr kumimoji="0" lang="pt-BR" sz="26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b1,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a1)</a:t>
            </a:r>
          </a:p>
          <a:p>
            <a:pPr marL="274320" marR="0" lvl="0" indent="-27432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( </a:t>
            </a:r>
            <a:r>
              <a:rPr kumimoji="0" lang="pt-BR" sz="26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</a:t>
            </a: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, b2 )</a:t>
            </a:r>
          </a:p>
          <a:p>
            <a:pPr marL="274320" marR="0" lvl="0" indent="-27432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pt-B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combining B and R schema</a:t>
            </a:r>
          </a:p>
          <a:p>
            <a:pPr marL="640080" marR="0" lvl="1" indent="-2468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A(</a:t>
            </a:r>
            <a:r>
              <a:rPr kumimoji="0" lang="pt-B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a1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,a2)</a:t>
            </a:r>
          </a:p>
          <a:p>
            <a:pPr marL="640080" marR="0" lvl="1" indent="-246888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BR(</a:t>
            </a:r>
            <a:r>
              <a:rPr kumimoji="0" lang="pt-BR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</a:t>
            </a: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,b2, a1</a:t>
            </a: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6019800" y="4267200"/>
            <a:ext cx="2743200" cy="6096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b1</a:t>
            </a:r>
            <a:r>
              <a:rPr lang="en-US" dirty="0" smtClean="0"/>
              <a:t> is redundant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Relationship With Cardinality Constraints and Total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Because cardinality ratio = 1 : n , so we will combine the entity set B and relationship set R</a:t>
            </a:r>
          </a:p>
          <a:p>
            <a:pPr algn="just" fontAlgn="base"/>
            <a:r>
              <a:rPr lang="en-US" dirty="0" smtClean="0"/>
              <a:t>Then, two tables will be required-</a:t>
            </a:r>
          </a:p>
          <a:p>
            <a:pPr lvl="1" algn="just" fontAlgn="base"/>
            <a:r>
              <a:rPr lang="en-US" b="1" dirty="0" smtClean="0"/>
              <a:t>A ( </a:t>
            </a:r>
            <a:r>
              <a:rPr lang="en-US" b="1" u="sng" dirty="0" smtClean="0"/>
              <a:t>a1</a:t>
            </a:r>
            <a:r>
              <a:rPr lang="en-US" b="1" dirty="0" smtClean="0"/>
              <a:t> , a2 )</a:t>
            </a:r>
          </a:p>
          <a:p>
            <a:pPr lvl="1" algn="just" fontAlgn="base"/>
            <a:r>
              <a:rPr lang="en-US" b="1" dirty="0" smtClean="0"/>
              <a:t>BR ( a1 , </a:t>
            </a:r>
            <a:r>
              <a:rPr lang="en-US" b="1" u="sng" dirty="0" smtClean="0"/>
              <a:t>b1</a:t>
            </a:r>
            <a:r>
              <a:rPr lang="en-US" b="1" dirty="0" smtClean="0"/>
              <a:t> , b2 )</a:t>
            </a:r>
          </a:p>
          <a:p>
            <a:pPr algn="just" fontAlgn="base"/>
            <a:r>
              <a:rPr lang="en-US" dirty="0" smtClean="0"/>
              <a:t>Because of total participation, foreign key a1 has acquired NOT NULL constraint, so it can’t be null now.</a:t>
            </a:r>
          </a:p>
          <a:p>
            <a:pPr algn="just" fontAlgn="base">
              <a:buNone/>
            </a:pPr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1676400"/>
            <a:ext cx="7772400" cy="2133600"/>
            <a:chOff x="381000" y="2057400"/>
            <a:chExt cx="7772400" cy="2133600"/>
          </a:xfrm>
        </p:grpSpPr>
        <p:sp>
          <p:nvSpPr>
            <p:cNvPr id="20" name="Diamond 19"/>
            <p:cNvSpPr/>
            <p:nvPr/>
          </p:nvSpPr>
          <p:spPr>
            <a:xfrm>
              <a:off x="3505200" y="3048000"/>
              <a:ext cx="1295400" cy="1143000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2"/>
            <p:cNvGrpSpPr/>
            <p:nvPr/>
          </p:nvGrpSpPr>
          <p:grpSpPr>
            <a:xfrm>
              <a:off x="381000" y="2057400"/>
              <a:ext cx="7772400" cy="1905000"/>
              <a:chOff x="381000" y="2057400"/>
              <a:chExt cx="7772400" cy="1905000"/>
            </a:xfrm>
          </p:grpSpPr>
          <p:sp>
            <p:nvSpPr>
              <p:cNvPr id="22" name="Rectangle 3"/>
              <p:cNvSpPr/>
              <p:nvPr/>
            </p:nvSpPr>
            <p:spPr>
              <a:xfrm>
                <a:off x="990600" y="3276600"/>
                <a:ext cx="1600200" cy="685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276600"/>
                <a:ext cx="1600200" cy="685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B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1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a1</a:t>
                </a:r>
                <a:endParaRPr lang="en-US" u="sng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05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a2</a:t>
                </a:r>
                <a:endParaRPr lang="en-US" dirty="0"/>
              </a:p>
            </p:txBody>
          </p:sp>
          <p:cxnSp>
            <p:nvCxnSpPr>
              <p:cNvPr id="26" name="Straight Connector 25"/>
              <p:cNvCxnSpPr>
                <a:stCxn id="24" idx="4"/>
              </p:cNvCxnSpPr>
              <p:nvPr/>
            </p:nvCxnSpPr>
            <p:spPr>
              <a:xfrm rot="16200000" flipH="1">
                <a:off x="876300" y="2781300"/>
                <a:ext cx="6096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5" idx="4"/>
              </p:cNvCxnSpPr>
              <p:nvPr/>
            </p:nvCxnSpPr>
            <p:spPr>
              <a:xfrm rot="5400000" flipH="1" flipV="1">
                <a:off x="1847850" y="2609850"/>
                <a:ext cx="60960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334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u="sng" dirty="0" smtClean="0"/>
                  <a:t>b1</a:t>
                </a:r>
                <a:endParaRPr lang="en-US" b="1" u="sng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9342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b2</a:t>
                </a:r>
                <a:endParaRPr lang="en-US" b="1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16200000" flipH="1">
                <a:off x="5829300" y="2781300"/>
                <a:ext cx="6096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6686550" y="2609850"/>
                <a:ext cx="60960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endCxn id="20" idx="1"/>
              </p:cNvCxnSpPr>
              <p:nvPr/>
            </p:nvCxnSpPr>
            <p:spPr>
              <a:xfrm>
                <a:off x="2590800" y="3619500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800600" y="3656012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Straight Connector 34"/>
          <p:cNvCxnSpPr/>
          <p:nvPr/>
        </p:nvCxnSpPr>
        <p:spPr>
          <a:xfrm>
            <a:off x="4800600" y="32004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670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292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Relationship With Cardinality Constraints and Total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there is a key constraint from both the sides of an entity set with total participation, then that binary relationship is represented using only single table</a:t>
            </a:r>
          </a:p>
          <a:p>
            <a:pPr algn="just"/>
            <a:r>
              <a:rPr lang="pt-BR" b="1" dirty="0" smtClean="0"/>
              <a:t>ARB ( </a:t>
            </a:r>
            <a:r>
              <a:rPr lang="pt-BR" b="1" u="sng" dirty="0" smtClean="0"/>
              <a:t>a1</a:t>
            </a:r>
            <a:r>
              <a:rPr lang="pt-BR" b="1" dirty="0" smtClean="0"/>
              <a:t> , a2 , </a:t>
            </a:r>
            <a:r>
              <a:rPr lang="pt-BR" b="1" u="sng" dirty="0" smtClean="0"/>
              <a:t>b1</a:t>
            </a:r>
            <a:r>
              <a:rPr lang="pt-BR" b="1" dirty="0" smtClean="0"/>
              <a:t> , b2 )</a:t>
            </a:r>
            <a:endParaRPr lang="en-US" b="1" dirty="0"/>
          </a:p>
        </p:txBody>
      </p:sp>
      <p:grpSp>
        <p:nvGrpSpPr>
          <p:cNvPr id="4" name="Group 18"/>
          <p:cNvGrpSpPr/>
          <p:nvPr/>
        </p:nvGrpSpPr>
        <p:grpSpPr>
          <a:xfrm>
            <a:off x="381000" y="1676400"/>
            <a:ext cx="7772400" cy="2133600"/>
            <a:chOff x="381000" y="2057400"/>
            <a:chExt cx="7772400" cy="2133600"/>
          </a:xfrm>
        </p:grpSpPr>
        <p:sp>
          <p:nvSpPr>
            <p:cNvPr id="20" name="Diamond 19"/>
            <p:cNvSpPr/>
            <p:nvPr/>
          </p:nvSpPr>
          <p:spPr>
            <a:xfrm>
              <a:off x="3505200" y="3048000"/>
              <a:ext cx="1295400" cy="1143000"/>
            </a:xfrm>
            <a:prstGeom prst="diamond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22"/>
            <p:cNvGrpSpPr/>
            <p:nvPr/>
          </p:nvGrpSpPr>
          <p:grpSpPr>
            <a:xfrm>
              <a:off x="381000" y="2057400"/>
              <a:ext cx="7772400" cy="1905000"/>
              <a:chOff x="381000" y="2057400"/>
              <a:chExt cx="7772400" cy="1905000"/>
            </a:xfrm>
          </p:grpSpPr>
          <p:sp>
            <p:nvSpPr>
              <p:cNvPr id="22" name="Rectangle 3"/>
              <p:cNvSpPr/>
              <p:nvPr/>
            </p:nvSpPr>
            <p:spPr>
              <a:xfrm>
                <a:off x="990600" y="3276600"/>
                <a:ext cx="1600200" cy="685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A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276600"/>
                <a:ext cx="1600200" cy="6858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B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81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a1</a:t>
                </a:r>
                <a:endParaRPr lang="en-US" u="sng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05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a2</a:t>
                </a:r>
                <a:endParaRPr lang="en-US" dirty="0"/>
              </a:p>
            </p:txBody>
          </p:sp>
          <p:cxnSp>
            <p:nvCxnSpPr>
              <p:cNvPr id="26" name="Straight Connector 25"/>
              <p:cNvCxnSpPr>
                <a:stCxn id="24" idx="4"/>
              </p:cNvCxnSpPr>
              <p:nvPr/>
            </p:nvCxnSpPr>
            <p:spPr>
              <a:xfrm rot="16200000" flipH="1">
                <a:off x="876300" y="2781300"/>
                <a:ext cx="6096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endCxn id="25" idx="4"/>
              </p:cNvCxnSpPr>
              <p:nvPr/>
            </p:nvCxnSpPr>
            <p:spPr>
              <a:xfrm rot="5400000" flipH="1" flipV="1">
                <a:off x="1847850" y="2609850"/>
                <a:ext cx="60960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53340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u="sng" dirty="0" smtClean="0"/>
                  <a:t>b1</a:t>
                </a:r>
                <a:endParaRPr lang="en-US" b="1" u="sng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934200" y="2057400"/>
                <a:ext cx="12192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b2</a:t>
                </a:r>
                <a:endParaRPr lang="en-US" b="1" dirty="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16200000" flipH="1">
                <a:off x="5829300" y="2781300"/>
                <a:ext cx="609600" cy="381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6686550" y="2609850"/>
                <a:ext cx="60960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590800" y="3657600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800600" y="3656012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Straight Connector 18"/>
          <p:cNvCxnSpPr/>
          <p:nvPr/>
        </p:nvCxnSpPr>
        <p:spPr>
          <a:xfrm>
            <a:off x="4800600" y="32004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90800" y="3198812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1786</TotalTime>
  <Words>890</Words>
  <Application>Microsoft Office PowerPoint</Application>
  <PresentationFormat>On-screen Show (4:3)</PresentationFormat>
  <Paragraphs>266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Constantia</vt:lpstr>
      <vt:lpstr>Wingdings 2</vt:lpstr>
      <vt:lpstr>Flow</vt:lpstr>
      <vt:lpstr>EER Conversion into Tables</vt:lpstr>
      <vt:lpstr>Redundancy of Schema: Weak Entity Set</vt:lpstr>
      <vt:lpstr>The Primary Key Selection For Binary Relationship Sets</vt:lpstr>
      <vt:lpstr>           For Binary Relationship With Cardinality Ratio m:n</vt:lpstr>
      <vt:lpstr>           For Binary Relationship With Cardinality Ratio 1:n</vt:lpstr>
      <vt:lpstr>           For Binary Relationship With Cardinality Ratio n:1</vt:lpstr>
      <vt:lpstr>           For Binary Relationship With Cardinality Ratio 1:1</vt:lpstr>
      <vt:lpstr>Binary Relationship With Cardinality Constraints and Total Participation</vt:lpstr>
      <vt:lpstr>Binary Relationship With Cardinality Constraints and Total Participation</vt:lpstr>
      <vt:lpstr>Example</vt:lpstr>
      <vt:lpstr>Solution</vt:lpstr>
      <vt:lpstr>Mapping Specialization or Generalization Into Schema</vt:lpstr>
      <vt:lpstr>Specialization Example</vt:lpstr>
      <vt:lpstr>Multiple relations-Superclass and subclasses</vt:lpstr>
      <vt:lpstr>Specialization Example</vt:lpstr>
      <vt:lpstr>Multiple relations-Subclass relations only</vt:lpstr>
      <vt:lpstr>Single relation with one type attribute</vt:lpstr>
      <vt:lpstr>Specialization Example</vt:lpstr>
      <vt:lpstr>Single relation with multiple type attributes</vt:lpstr>
      <vt:lpstr>Aggregation</vt:lpstr>
      <vt:lpstr>Aggregation</vt:lpstr>
      <vt:lpstr>Aggregation into Relation Schema</vt:lpstr>
      <vt:lpstr>Example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Model</dc:title>
  <dc:creator>Rushali</dc:creator>
  <cp:lastModifiedBy>RP1</cp:lastModifiedBy>
  <cp:revision>144</cp:revision>
  <dcterms:created xsi:type="dcterms:W3CDTF">2020-07-09T16:47:07Z</dcterms:created>
  <dcterms:modified xsi:type="dcterms:W3CDTF">2024-07-15T08:48:18Z</dcterms:modified>
</cp:coreProperties>
</file>