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3" r:id="rId5"/>
    <p:sldId id="261" r:id="rId6"/>
    <p:sldId id="260" r:id="rId7"/>
    <p:sldId id="264" r:id="rId8"/>
    <p:sldId id="265" r:id="rId9"/>
    <p:sldId id="266" r:id="rId10"/>
    <p:sldId id="267" r:id="rId11"/>
    <p:sldId id="268" r:id="rId12"/>
    <p:sldId id="262" r:id="rId13"/>
    <p:sldId id="271" r:id="rId14"/>
    <p:sldId id="270" r:id="rId15"/>
    <p:sldId id="272" r:id="rId16"/>
    <p:sldId id="273" r:id="rId17"/>
    <p:sldId id="274" r:id="rId18"/>
    <p:sldId id="276" r:id="rId19"/>
    <p:sldId id="25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64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2922-0ED4-4E2B-8403-76DE780F9323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7227-E0D4-4BFF-9CF2-6A7D5A8398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2922-0ED4-4E2B-8403-76DE780F9323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7227-E0D4-4BFF-9CF2-6A7D5A8398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2922-0ED4-4E2B-8403-76DE780F9323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7227-E0D4-4BFF-9CF2-6A7D5A8398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2922-0ED4-4E2B-8403-76DE780F9323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7227-E0D4-4BFF-9CF2-6A7D5A8398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2922-0ED4-4E2B-8403-76DE780F9323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7227-E0D4-4BFF-9CF2-6A7D5A8398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2922-0ED4-4E2B-8403-76DE780F9323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7227-E0D4-4BFF-9CF2-6A7D5A8398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2922-0ED4-4E2B-8403-76DE780F9323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7227-E0D4-4BFF-9CF2-6A7D5A8398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2922-0ED4-4E2B-8403-76DE780F9323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7227-E0D4-4BFF-9CF2-6A7D5A8398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2922-0ED4-4E2B-8403-76DE780F9323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7227-E0D4-4BFF-9CF2-6A7D5A8398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2922-0ED4-4E2B-8403-76DE780F9323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7227-E0D4-4BFF-9CF2-6A7D5A8398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2922-0ED4-4E2B-8403-76DE780F9323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E527227-E0D4-4BFF-9CF2-6A7D5A8398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CE02922-0ED4-4E2B-8403-76DE780F9323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E527227-E0D4-4BFF-9CF2-6A7D5A8398E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Entity-Relationship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Multivalued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24200" y="2743200"/>
            <a:ext cx="21336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Employee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33400" y="3810000"/>
            <a:ext cx="1600200" cy="838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EID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752600" y="4876800"/>
            <a:ext cx="1752600" cy="838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191000" y="4876800"/>
            <a:ext cx="1981200" cy="838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Department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248400" y="3810000"/>
            <a:ext cx="1981200" cy="838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Designation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rot="10800000" flipV="1">
            <a:off x="2209800" y="3733800"/>
            <a:ext cx="9144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2971799" y="3962400"/>
            <a:ext cx="91440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H="1">
            <a:off x="4114800" y="4114800"/>
            <a:ext cx="9906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334000" y="3733800"/>
            <a:ext cx="8382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477000" y="2743200"/>
            <a:ext cx="1828800" cy="838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410200" y="31242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629400" y="2819400"/>
            <a:ext cx="1524000" cy="685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ContactNo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Attributes</a:t>
            </a:r>
            <a:endParaRPr lang="en-US" dirty="0"/>
          </a:p>
        </p:txBody>
      </p:sp>
      <p:pic>
        <p:nvPicPr>
          <p:cNvPr id="25" name="Content Placeholder 24" descr="dott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4600" y="1752601"/>
            <a:ext cx="2184242" cy="1905000"/>
          </a:xfrm>
        </p:spPr>
      </p:pic>
      <p:sp>
        <p:nvSpPr>
          <p:cNvPr id="4" name="Rectangle 3"/>
          <p:cNvSpPr/>
          <p:nvPr/>
        </p:nvSpPr>
        <p:spPr>
          <a:xfrm>
            <a:off x="3124200" y="2743200"/>
            <a:ext cx="21336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Employee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33400" y="3810000"/>
            <a:ext cx="1600200" cy="838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EID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752600" y="4876800"/>
            <a:ext cx="1752600" cy="838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810000" y="5105400"/>
            <a:ext cx="1981200" cy="838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Department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715000" y="4495800"/>
            <a:ext cx="1981200" cy="838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Designation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rot="10800000" flipV="1">
            <a:off x="2209800" y="3733800"/>
            <a:ext cx="9144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2971799" y="3962400"/>
            <a:ext cx="91440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3810000" y="44196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H="1">
            <a:off x="5067300" y="3848100"/>
            <a:ext cx="7620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400800" y="3505200"/>
            <a:ext cx="1600200" cy="838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DoB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410200" y="3276600"/>
            <a:ext cx="990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334000" y="2819400"/>
            <a:ext cx="10668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086600" y="2514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Relationship and Relationship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382000" cy="4389120"/>
          </a:xfrm>
        </p:spPr>
        <p:txBody>
          <a:bodyPr/>
          <a:lstStyle/>
          <a:p>
            <a:pPr algn="just"/>
            <a:r>
              <a:rPr lang="en-US" b="1" dirty="0" smtClean="0">
                <a:solidFill>
                  <a:schemeClr val="tx2"/>
                </a:solidFill>
              </a:rPr>
              <a:t>Relationship</a:t>
            </a:r>
            <a:r>
              <a:rPr lang="en-US" dirty="0" smtClean="0"/>
              <a:t> is an association among several entities</a:t>
            </a:r>
          </a:p>
          <a:p>
            <a:pPr algn="just">
              <a:tabLst>
                <a:tab pos="1536700" algn="ctr"/>
                <a:tab pos="3543300" algn="ctr"/>
                <a:tab pos="5481638" algn="ctr"/>
              </a:tabLst>
            </a:pPr>
            <a:r>
              <a:rPr lang="en-US" b="1" dirty="0" smtClean="0">
                <a:solidFill>
                  <a:schemeClr val="tx2"/>
                </a:solidFill>
              </a:rPr>
              <a:t>Relationship set</a:t>
            </a:r>
            <a:r>
              <a:rPr lang="en-US" dirty="0" smtClean="0"/>
              <a:t> is a set of relationships of same type</a:t>
            </a:r>
          </a:p>
          <a:p>
            <a:pPr algn="just">
              <a:tabLst>
                <a:tab pos="1536700" algn="ctr"/>
                <a:tab pos="3543300" algn="ctr"/>
                <a:tab pos="5481638" algn="ctr"/>
              </a:tabLst>
            </a:pPr>
            <a:r>
              <a:rPr lang="en-US" dirty="0" smtClean="0"/>
              <a:t>It is a mathematical relation among </a:t>
            </a:r>
            <a:r>
              <a:rPr lang="en-US" i="1" dirty="0" smtClean="0"/>
              <a:t> n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 2 entities, each taken from entity sets.</a:t>
            </a:r>
          </a:p>
          <a:p>
            <a:pPr algn="just">
              <a:tabLst>
                <a:tab pos="1536700" algn="ctr"/>
                <a:tab pos="3543300" algn="ctr"/>
                <a:tab pos="5481638" algn="ctr"/>
              </a:tabLst>
            </a:pPr>
            <a:r>
              <a:rPr lang="en-US" dirty="0" smtClean="0">
                <a:sym typeface="Symbol" pitchFamily="18" charset="2"/>
              </a:rPr>
              <a:t>If </a:t>
            </a:r>
            <a:r>
              <a:rPr lang="en-US" i="1" dirty="0" smtClean="0">
                <a:sym typeface="Symbol" pitchFamily="18" charset="2"/>
              </a:rPr>
              <a:t>E</a:t>
            </a:r>
            <a:r>
              <a:rPr lang="en-US" baseline="-25000" dirty="0" smtClean="0">
                <a:sym typeface="Symbol" pitchFamily="18" charset="2"/>
              </a:rPr>
              <a:t>1, </a:t>
            </a:r>
            <a:r>
              <a:rPr lang="en-US" i="1" dirty="0" smtClean="0">
                <a:sym typeface="Symbol" pitchFamily="18" charset="2"/>
              </a:rPr>
              <a:t>E</a:t>
            </a:r>
            <a:r>
              <a:rPr lang="en-US" baseline="-25000" dirty="0" smtClean="0">
                <a:sym typeface="Symbol" pitchFamily="18" charset="2"/>
              </a:rPr>
              <a:t>2…. , </a:t>
            </a:r>
            <a:r>
              <a:rPr lang="en-US" i="1" dirty="0" smtClean="0">
                <a:sym typeface="Symbol" pitchFamily="18" charset="2"/>
              </a:rPr>
              <a:t>E</a:t>
            </a:r>
            <a:r>
              <a:rPr lang="en-US" baseline="-25000" dirty="0" smtClean="0">
                <a:sym typeface="Symbol" pitchFamily="18" charset="2"/>
              </a:rPr>
              <a:t>n </a:t>
            </a:r>
            <a:r>
              <a:rPr lang="en-US" dirty="0" smtClean="0">
                <a:sym typeface="Symbol" pitchFamily="18" charset="2"/>
              </a:rPr>
              <a:t>are entity sets, then a relationship is a subset of </a:t>
            </a:r>
          </a:p>
          <a:p>
            <a:pPr algn="just"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dirty="0" smtClean="0">
                <a:sym typeface="Symbol" pitchFamily="18" charset="2"/>
              </a:rPr>
              <a:t>    {(</a:t>
            </a:r>
            <a:r>
              <a:rPr lang="en-US" i="1" dirty="0" smtClean="0">
                <a:sym typeface="Symbol" pitchFamily="18" charset="2"/>
              </a:rPr>
              <a:t>e</a:t>
            </a:r>
            <a:r>
              <a:rPr lang="en-US" baseline="-25000" dirty="0" smtClean="0">
                <a:sym typeface="Symbol" pitchFamily="18" charset="2"/>
              </a:rPr>
              <a:t>1</a:t>
            </a:r>
            <a:r>
              <a:rPr lang="en-US" dirty="0" smtClean="0">
                <a:sym typeface="Symbol" pitchFamily="18" charset="2"/>
              </a:rPr>
              <a:t>, </a:t>
            </a:r>
            <a:r>
              <a:rPr lang="en-US" i="1" dirty="0" smtClean="0">
                <a:sym typeface="Symbol" pitchFamily="18" charset="2"/>
              </a:rPr>
              <a:t>e</a:t>
            </a:r>
            <a:r>
              <a:rPr lang="en-US" baseline="-25000" dirty="0" smtClean="0">
                <a:sym typeface="Symbol" pitchFamily="18" charset="2"/>
              </a:rPr>
              <a:t>2</a:t>
            </a:r>
            <a:r>
              <a:rPr lang="en-US" dirty="0" smtClean="0">
                <a:sym typeface="Symbol" pitchFamily="18" charset="2"/>
              </a:rPr>
              <a:t>, … </a:t>
            </a:r>
            <a:r>
              <a:rPr lang="en-US" i="1" dirty="0" smtClean="0">
                <a:sym typeface="Symbol" pitchFamily="18" charset="2"/>
              </a:rPr>
              <a:t>e</a:t>
            </a:r>
            <a:r>
              <a:rPr lang="en-US" i="1" baseline="-25000" dirty="0" smtClean="0">
                <a:sym typeface="Symbol" pitchFamily="18" charset="2"/>
              </a:rPr>
              <a:t>n</a:t>
            </a:r>
            <a:r>
              <a:rPr lang="en-US" dirty="0" smtClean="0">
                <a:sym typeface="Symbol" pitchFamily="18" charset="2"/>
              </a:rPr>
              <a:t>) | </a:t>
            </a:r>
            <a:r>
              <a:rPr lang="en-US" i="1" dirty="0" smtClean="0">
                <a:sym typeface="Symbol" pitchFamily="18" charset="2"/>
              </a:rPr>
              <a:t>e</a:t>
            </a:r>
            <a:r>
              <a:rPr lang="en-US" baseline="-25000" dirty="0" smtClean="0">
                <a:sym typeface="Symbol" pitchFamily="18" charset="2"/>
              </a:rPr>
              <a:t>1</a:t>
            </a:r>
            <a:r>
              <a:rPr lang="en-US" dirty="0" smtClean="0">
                <a:sym typeface="Symbol" pitchFamily="18" charset="2"/>
              </a:rPr>
              <a:t>   </a:t>
            </a:r>
            <a:r>
              <a:rPr lang="en-US" i="1" dirty="0" smtClean="0">
                <a:sym typeface="Symbol" pitchFamily="18" charset="2"/>
              </a:rPr>
              <a:t>E</a:t>
            </a:r>
            <a:r>
              <a:rPr lang="en-US" baseline="-25000" dirty="0" smtClean="0">
                <a:sym typeface="Symbol" pitchFamily="18" charset="2"/>
              </a:rPr>
              <a:t>1</a:t>
            </a:r>
            <a:r>
              <a:rPr lang="en-US" dirty="0" smtClean="0">
                <a:sym typeface="Symbol" pitchFamily="18" charset="2"/>
              </a:rPr>
              <a:t>, </a:t>
            </a:r>
            <a:r>
              <a:rPr lang="en-US" i="1" dirty="0" smtClean="0">
                <a:sym typeface="Symbol" pitchFamily="18" charset="2"/>
              </a:rPr>
              <a:t>e</a:t>
            </a:r>
            <a:r>
              <a:rPr lang="en-US" baseline="-25000" dirty="0" smtClean="0">
                <a:sym typeface="Symbol" pitchFamily="18" charset="2"/>
              </a:rPr>
              <a:t>2</a:t>
            </a:r>
            <a:r>
              <a:rPr lang="en-US" dirty="0" smtClean="0">
                <a:sym typeface="Symbol" pitchFamily="18" charset="2"/>
              </a:rPr>
              <a:t>   </a:t>
            </a:r>
            <a:r>
              <a:rPr lang="en-US" i="1" dirty="0" smtClean="0">
                <a:sym typeface="Symbol" pitchFamily="18" charset="2"/>
              </a:rPr>
              <a:t>E</a:t>
            </a:r>
            <a:r>
              <a:rPr lang="en-US" baseline="-25000" dirty="0" smtClean="0">
                <a:sym typeface="Symbol" pitchFamily="18" charset="2"/>
              </a:rPr>
              <a:t>2</a:t>
            </a:r>
            <a:r>
              <a:rPr lang="en-US" dirty="0" smtClean="0">
                <a:sym typeface="Symbol" pitchFamily="18" charset="2"/>
              </a:rPr>
              <a:t>, …, </a:t>
            </a:r>
            <a:r>
              <a:rPr lang="en-US" i="1" dirty="0" smtClean="0">
                <a:sym typeface="Symbol" pitchFamily="18" charset="2"/>
              </a:rPr>
              <a:t>e</a:t>
            </a:r>
            <a:r>
              <a:rPr lang="en-US" i="1" baseline="-25000" dirty="0" smtClean="0">
                <a:sym typeface="Symbol" pitchFamily="18" charset="2"/>
              </a:rPr>
              <a:t>n</a:t>
            </a:r>
            <a:r>
              <a:rPr lang="en-US" dirty="0" smtClean="0">
                <a:sym typeface="Symbol" pitchFamily="18" charset="2"/>
              </a:rPr>
              <a:t>   </a:t>
            </a:r>
            <a:r>
              <a:rPr lang="en-US" i="1" dirty="0" smtClean="0">
                <a:sym typeface="Symbol" pitchFamily="18" charset="2"/>
              </a:rPr>
              <a:t>E</a:t>
            </a:r>
            <a:r>
              <a:rPr lang="en-US" i="1" baseline="-25000" dirty="0" smtClean="0">
                <a:sym typeface="Symbol" pitchFamily="18" charset="2"/>
              </a:rPr>
              <a:t>n</a:t>
            </a:r>
            <a:r>
              <a:rPr lang="en-US" dirty="0" smtClean="0">
                <a:sym typeface="Symbol" pitchFamily="18" charset="2"/>
              </a:rPr>
              <a:t>}</a:t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/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where (</a:t>
            </a:r>
            <a:r>
              <a:rPr lang="en-US" i="1" dirty="0" smtClean="0">
                <a:sym typeface="Symbol" pitchFamily="18" charset="2"/>
              </a:rPr>
              <a:t>e</a:t>
            </a:r>
            <a:r>
              <a:rPr lang="en-US" baseline="-25000" dirty="0" smtClean="0">
                <a:sym typeface="Symbol" pitchFamily="18" charset="2"/>
              </a:rPr>
              <a:t>1</a:t>
            </a:r>
            <a:r>
              <a:rPr lang="en-US" dirty="0" smtClean="0">
                <a:sym typeface="Symbol" pitchFamily="18" charset="2"/>
              </a:rPr>
              <a:t>, </a:t>
            </a:r>
            <a:r>
              <a:rPr lang="en-US" i="1" dirty="0" smtClean="0">
                <a:sym typeface="Symbol" pitchFamily="18" charset="2"/>
              </a:rPr>
              <a:t>e</a:t>
            </a:r>
            <a:r>
              <a:rPr lang="en-US" baseline="-25000" dirty="0" smtClean="0">
                <a:sym typeface="Symbol" pitchFamily="18" charset="2"/>
              </a:rPr>
              <a:t>2</a:t>
            </a:r>
            <a:r>
              <a:rPr lang="en-US" dirty="0" smtClean="0">
                <a:sym typeface="Symbol" pitchFamily="18" charset="2"/>
              </a:rPr>
              <a:t>, …, </a:t>
            </a:r>
            <a:r>
              <a:rPr lang="en-US" i="1" dirty="0" smtClean="0">
                <a:sym typeface="Symbol" pitchFamily="18" charset="2"/>
              </a:rPr>
              <a:t>e</a:t>
            </a:r>
            <a:r>
              <a:rPr lang="en-US" i="1" baseline="-25000" dirty="0" smtClean="0">
                <a:sym typeface="Symbol" pitchFamily="18" charset="2"/>
              </a:rPr>
              <a:t>n</a:t>
            </a:r>
            <a:r>
              <a:rPr lang="en-US" dirty="0" smtClean="0">
                <a:sym typeface="Symbol" pitchFamily="18" charset="2"/>
              </a:rPr>
              <a:t>) is a relationship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Entity                         Relation                      Entity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3505200"/>
            <a:ext cx="1676400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Book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6781800" y="3505200"/>
            <a:ext cx="1676400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Publisher</a:t>
            </a:r>
            <a:endParaRPr lang="en-US" sz="2000" b="1" dirty="0"/>
          </a:p>
        </p:txBody>
      </p:sp>
      <p:sp>
        <p:nvSpPr>
          <p:cNvPr id="6" name="Flowchart: Decision 5"/>
          <p:cNvSpPr/>
          <p:nvPr/>
        </p:nvSpPr>
        <p:spPr>
          <a:xfrm>
            <a:off x="3276600" y="3505200"/>
            <a:ext cx="2362200" cy="838200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Published By</a:t>
            </a:r>
            <a:endParaRPr lang="en-US" dirty="0"/>
          </a:p>
        </p:txBody>
      </p:sp>
      <p:cxnSp>
        <p:nvCxnSpPr>
          <p:cNvPr id="8" name="Straight Connector 7"/>
          <p:cNvCxnSpPr>
            <a:stCxn id="6" idx="3"/>
            <a:endCxn id="5" idx="1"/>
          </p:cNvCxnSpPr>
          <p:nvPr/>
        </p:nvCxnSpPr>
        <p:spPr>
          <a:xfrm>
            <a:off x="5638800" y="3924300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3"/>
            <a:endCxn id="6" idx="1"/>
          </p:cNvCxnSpPr>
          <p:nvPr/>
        </p:nvCxnSpPr>
        <p:spPr>
          <a:xfrm>
            <a:off x="2438400" y="39243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Relationship and Relationship Set</a:t>
            </a:r>
            <a:endParaRPr lang="en-US" dirty="0"/>
          </a:p>
        </p:txBody>
      </p:sp>
      <p:pic>
        <p:nvPicPr>
          <p:cNvPr id="4" name="Content Placeholder 3" descr="Relationship set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2514600"/>
            <a:ext cx="6324600" cy="35813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Degree of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Unary Relationship : </a:t>
            </a:r>
            <a:r>
              <a:rPr lang="en-US" dirty="0" smtClean="0"/>
              <a:t>When there is only ONE entity set participating in a relation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Binary Relationship : </a:t>
            </a:r>
            <a:r>
              <a:rPr lang="en-US" dirty="0" smtClean="0"/>
              <a:t>When there are TWO entities set participating in a relation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Ternary Relationship : </a:t>
            </a:r>
            <a:r>
              <a:rPr lang="en-US" dirty="0" smtClean="0"/>
              <a:t>When there are THREE entities set participating in a relation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N-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ary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Relationship: </a:t>
            </a:r>
            <a:r>
              <a:rPr lang="en-US" dirty="0" smtClean="0"/>
              <a:t>When there are N entities set participating in a relation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Unary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33800" y="5181600"/>
            <a:ext cx="1676400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Person</a:t>
            </a:r>
            <a:endParaRPr lang="en-US" sz="2000" b="1" dirty="0"/>
          </a:p>
        </p:txBody>
      </p:sp>
      <p:sp>
        <p:nvSpPr>
          <p:cNvPr id="5" name="Flowchart: Decision 4"/>
          <p:cNvSpPr/>
          <p:nvPr/>
        </p:nvSpPr>
        <p:spPr>
          <a:xfrm>
            <a:off x="3276600" y="3505200"/>
            <a:ext cx="2362200" cy="838200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marries</a:t>
            </a:r>
            <a:endParaRPr lang="en-US" dirty="0"/>
          </a:p>
        </p:txBody>
      </p:sp>
      <p:cxnSp>
        <p:nvCxnSpPr>
          <p:cNvPr id="19" name="Straight Connector 18"/>
          <p:cNvCxnSpPr>
            <a:stCxn id="5" idx="3"/>
          </p:cNvCxnSpPr>
          <p:nvPr/>
        </p:nvCxnSpPr>
        <p:spPr>
          <a:xfrm>
            <a:off x="5638800" y="3924300"/>
            <a:ext cx="11430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5943600" y="4800600"/>
            <a:ext cx="1676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3"/>
          </p:cNvCxnSpPr>
          <p:nvPr/>
        </p:nvCxnSpPr>
        <p:spPr>
          <a:xfrm>
            <a:off x="5410200" y="5600700"/>
            <a:ext cx="13716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33600" y="3886200"/>
            <a:ext cx="11430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1296194" y="4723606"/>
            <a:ext cx="1676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4" idx="1"/>
          </p:cNvCxnSpPr>
          <p:nvPr/>
        </p:nvCxnSpPr>
        <p:spPr>
          <a:xfrm>
            <a:off x="2133600" y="5562600"/>
            <a:ext cx="16002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3505200"/>
            <a:ext cx="1676400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Student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6781800" y="3505200"/>
            <a:ext cx="1676400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Class</a:t>
            </a:r>
            <a:endParaRPr lang="en-US" sz="2000" b="1" dirty="0"/>
          </a:p>
        </p:txBody>
      </p:sp>
      <p:sp>
        <p:nvSpPr>
          <p:cNvPr id="6" name="Flowchart: Decision 5"/>
          <p:cNvSpPr/>
          <p:nvPr/>
        </p:nvSpPr>
        <p:spPr>
          <a:xfrm>
            <a:off x="3276600" y="3505200"/>
            <a:ext cx="2362200" cy="838200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attends</a:t>
            </a:r>
            <a:endParaRPr lang="en-US" dirty="0"/>
          </a:p>
        </p:txBody>
      </p:sp>
      <p:cxnSp>
        <p:nvCxnSpPr>
          <p:cNvPr id="7" name="Straight Connector 6"/>
          <p:cNvCxnSpPr>
            <a:stCxn id="6" idx="3"/>
            <a:endCxn id="5" idx="1"/>
          </p:cNvCxnSpPr>
          <p:nvPr/>
        </p:nvCxnSpPr>
        <p:spPr>
          <a:xfrm>
            <a:off x="5638800" y="3924300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3"/>
            <a:endCxn id="6" idx="1"/>
          </p:cNvCxnSpPr>
          <p:nvPr/>
        </p:nvCxnSpPr>
        <p:spPr>
          <a:xfrm>
            <a:off x="2438400" y="39243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Ternary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3505200"/>
            <a:ext cx="1676400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Employee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6781800" y="3505200"/>
            <a:ext cx="1676400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Department</a:t>
            </a:r>
            <a:endParaRPr lang="en-US" sz="2000" b="1" dirty="0"/>
          </a:p>
        </p:txBody>
      </p:sp>
      <p:sp>
        <p:nvSpPr>
          <p:cNvPr id="6" name="Flowchart: Decision 5"/>
          <p:cNvSpPr/>
          <p:nvPr/>
        </p:nvSpPr>
        <p:spPr>
          <a:xfrm>
            <a:off x="3276600" y="3505200"/>
            <a:ext cx="2362200" cy="838200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Works in</a:t>
            </a:r>
            <a:endParaRPr lang="en-US" dirty="0"/>
          </a:p>
        </p:txBody>
      </p:sp>
      <p:cxnSp>
        <p:nvCxnSpPr>
          <p:cNvPr id="8" name="Straight Connector 7"/>
          <p:cNvCxnSpPr>
            <a:stCxn id="6" idx="3"/>
            <a:endCxn id="5" idx="1"/>
          </p:cNvCxnSpPr>
          <p:nvPr/>
        </p:nvCxnSpPr>
        <p:spPr>
          <a:xfrm>
            <a:off x="5638800" y="3924300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3"/>
            <a:endCxn id="6" idx="1"/>
          </p:cNvCxnSpPr>
          <p:nvPr/>
        </p:nvCxnSpPr>
        <p:spPr>
          <a:xfrm>
            <a:off x="2438400" y="39243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657600" y="5486400"/>
            <a:ext cx="1676400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Location</a:t>
            </a:r>
            <a:endParaRPr lang="en-US" sz="2000" b="1" dirty="0"/>
          </a:p>
        </p:txBody>
      </p:sp>
      <p:cxnSp>
        <p:nvCxnSpPr>
          <p:cNvPr id="10" name="Straight Connector 9"/>
          <p:cNvCxnSpPr>
            <a:stCxn id="6" idx="2"/>
            <a:endCxn id="9" idx="0"/>
          </p:cNvCxnSpPr>
          <p:nvPr/>
        </p:nvCxnSpPr>
        <p:spPr>
          <a:xfrm rot="16200000" flipH="1">
            <a:off x="3905250" y="4895850"/>
            <a:ext cx="11430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Symbols used in ERD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0950" t="558" r="21368" b="1396"/>
          <a:stretch>
            <a:fillRect/>
          </a:stretch>
        </p:blipFill>
        <p:spPr bwMode="auto">
          <a:xfrm>
            <a:off x="2850417" y="1935163"/>
            <a:ext cx="3443166" cy="4389437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ER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2788920"/>
          </a:xfrm>
        </p:spPr>
        <p:txBody>
          <a:bodyPr/>
          <a:lstStyle/>
          <a:p>
            <a:r>
              <a:rPr lang="en-US" dirty="0" smtClean="0"/>
              <a:t>Important components of ER model are:</a:t>
            </a:r>
          </a:p>
          <a:p>
            <a:pPr lvl="1"/>
            <a:r>
              <a:rPr lang="en-US" dirty="0" smtClean="0"/>
              <a:t>Entity</a:t>
            </a:r>
          </a:p>
          <a:p>
            <a:pPr lvl="1"/>
            <a:r>
              <a:rPr lang="en-US" dirty="0" smtClean="0"/>
              <a:t>Attributes </a:t>
            </a:r>
          </a:p>
          <a:p>
            <a:pPr lvl="1"/>
            <a:r>
              <a:rPr lang="en-US" dirty="0" smtClean="0"/>
              <a:t>Relationships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4191000" y="1524000"/>
            <a:ext cx="2819400" cy="464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609600" y="1524000"/>
            <a:ext cx="2362200" cy="464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Entity and Entity Sets</a:t>
            </a:r>
            <a:endParaRPr lang="en-US" dirty="0"/>
          </a:p>
        </p:txBody>
      </p:sp>
      <p:pic>
        <p:nvPicPr>
          <p:cNvPr id="4" name="Content Placeholder 3" descr="studen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828800"/>
            <a:ext cx="1597346" cy="1066800"/>
          </a:xfrm>
          <a:ln>
            <a:solidFill>
              <a:schemeClr val="accent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4724400" y="3657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990600" y="3200400"/>
            <a:ext cx="1676400" cy="2819400"/>
            <a:chOff x="990600" y="3581400"/>
            <a:chExt cx="1676400" cy="2819400"/>
          </a:xfrm>
        </p:grpSpPr>
        <p:pic>
          <p:nvPicPr>
            <p:cNvPr id="6" name="Picture 5" descr="mobile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0600" y="4495800"/>
              <a:ext cx="1447800" cy="12192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1066800" y="3581400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Student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90600" y="6019800"/>
              <a:ext cx="14478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Mobile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24400" y="1828800"/>
            <a:ext cx="1857215" cy="4101892"/>
            <a:chOff x="4724400" y="2211040"/>
            <a:chExt cx="1857215" cy="4101892"/>
          </a:xfrm>
        </p:grpSpPr>
        <p:grpSp>
          <p:nvGrpSpPr>
            <p:cNvPr id="21" name="Group 20"/>
            <p:cNvGrpSpPr/>
            <p:nvPr/>
          </p:nvGrpSpPr>
          <p:grpSpPr>
            <a:xfrm>
              <a:off x="4724400" y="2211040"/>
              <a:ext cx="1857215" cy="1663492"/>
              <a:chOff x="4724400" y="2211040"/>
              <a:chExt cx="1857215" cy="1663492"/>
            </a:xfrm>
          </p:grpSpPr>
          <p:pic>
            <p:nvPicPr>
              <p:cNvPr id="5" name="Picture 4" descr="student set.jp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24400" y="2211040"/>
                <a:ext cx="1857215" cy="1153428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4800600" y="3505200"/>
                <a:ext cx="16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Student Set</a:t>
                </a:r>
                <a:endParaRPr lang="en-US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800600" y="4619625"/>
              <a:ext cx="1721213" cy="1693307"/>
              <a:chOff x="4800600" y="4619625"/>
              <a:chExt cx="1721213" cy="1693307"/>
            </a:xfrm>
          </p:grpSpPr>
          <p:pic>
            <p:nvPicPr>
              <p:cNvPr id="7" name="Picture 6" descr="mobile set.jpg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00600" y="4619625"/>
                <a:ext cx="1721213" cy="1171575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4800600" y="5943600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Mobile Set</a:t>
                </a:r>
                <a:endParaRPr lang="en-US" dirty="0"/>
              </a:p>
            </p:txBody>
          </p:sp>
        </p:grpSp>
      </p:grpSp>
      <p:sp>
        <p:nvSpPr>
          <p:cNvPr id="25" name="TextBox 24"/>
          <p:cNvSpPr txBox="1"/>
          <p:nvPr/>
        </p:nvSpPr>
        <p:spPr>
          <a:xfrm>
            <a:off x="762000" y="63246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419600" y="63246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Entity Set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and Entity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 </a:t>
            </a:r>
          </a:p>
          <a:p>
            <a:endParaRPr lang="en-US" dirty="0"/>
          </a:p>
        </p:txBody>
      </p:sp>
      <p:pic>
        <p:nvPicPr>
          <p:cNvPr id="4" name="Picture 3" descr="ca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352800"/>
            <a:ext cx="1608944" cy="10668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724400" y="2514600"/>
            <a:ext cx="2057400" cy="2286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i="1" dirty="0" smtClean="0">
                <a:solidFill>
                  <a:schemeClr val="accent1"/>
                </a:solidFill>
              </a:rPr>
              <a:t>Manufacturer </a:t>
            </a:r>
          </a:p>
          <a:p>
            <a:r>
              <a:rPr lang="en-US" sz="2000" b="1" i="1" dirty="0" smtClean="0">
                <a:solidFill>
                  <a:schemeClr val="accent1"/>
                </a:solidFill>
              </a:rPr>
              <a:t>Model No</a:t>
            </a:r>
          </a:p>
          <a:p>
            <a:r>
              <a:rPr lang="en-US" sz="2000" b="1" i="1" dirty="0" smtClean="0">
                <a:solidFill>
                  <a:schemeClr val="accent1"/>
                </a:solidFill>
              </a:rPr>
              <a:t>Model Name</a:t>
            </a:r>
          </a:p>
          <a:p>
            <a:r>
              <a:rPr lang="en-US" sz="2000" b="1" i="1" dirty="0" smtClean="0">
                <a:solidFill>
                  <a:schemeClr val="accent1"/>
                </a:solidFill>
              </a:rPr>
              <a:t>Color</a:t>
            </a:r>
          </a:p>
          <a:p>
            <a:r>
              <a:rPr lang="en-US" sz="2000" b="1" i="1" dirty="0" smtClean="0">
                <a:solidFill>
                  <a:schemeClr val="accent1"/>
                </a:solidFill>
              </a:rPr>
              <a:t>Cost</a:t>
            </a:r>
            <a:endParaRPr lang="en-US" sz="2000" b="1" i="1" dirty="0">
              <a:solidFill>
                <a:schemeClr val="accent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657600" y="3733800"/>
            <a:ext cx="762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dirty="0" smtClean="0"/>
              <a:t>Entity and Entity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72000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>
                <a:solidFill>
                  <a:schemeClr val="tx2"/>
                </a:solidFill>
              </a:rPr>
              <a:t>Entity </a:t>
            </a:r>
            <a:r>
              <a:rPr lang="en-US" dirty="0" smtClean="0"/>
              <a:t>: an object that exists and </a:t>
            </a:r>
            <a:r>
              <a:rPr lang="en-US" smtClean="0"/>
              <a:t>is </a:t>
            </a:r>
            <a:r>
              <a:rPr lang="en-US" smtClean="0"/>
              <a:t>distinguishable </a:t>
            </a:r>
            <a:r>
              <a:rPr lang="en-US" dirty="0" smtClean="0"/>
              <a:t>from other objects. (can be identified from nouns)</a:t>
            </a:r>
          </a:p>
          <a:p>
            <a:pPr lvl="1" algn="just"/>
            <a:r>
              <a:rPr lang="en-US" dirty="0" smtClean="0"/>
              <a:t>Tangible : E.g. a person, a plant, a car </a:t>
            </a:r>
          </a:p>
          <a:p>
            <a:pPr lvl="1" algn="just"/>
            <a:r>
              <a:rPr lang="en-US" dirty="0" smtClean="0"/>
              <a:t>Intangible: E.g. a course, a bank account, a job</a:t>
            </a:r>
          </a:p>
          <a:p>
            <a:pPr algn="just"/>
            <a:r>
              <a:rPr lang="en-US" b="1" dirty="0" smtClean="0">
                <a:solidFill>
                  <a:schemeClr val="tx2"/>
                </a:solidFill>
              </a:rPr>
              <a:t>Entity Type:</a:t>
            </a:r>
            <a:r>
              <a:rPr lang="en-US" dirty="0" smtClean="0"/>
              <a:t> the fundamental building block for describing the structure of data /entity</a:t>
            </a:r>
          </a:p>
          <a:p>
            <a:pPr lvl="1" algn="just"/>
            <a:r>
              <a:rPr lang="en-US" dirty="0" smtClean="0"/>
              <a:t>Example: Book(ISBN, Title, Author Name, Revision)</a:t>
            </a:r>
          </a:p>
          <a:p>
            <a:pPr algn="just"/>
            <a:r>
              <a:rPr lang="en-US" b="1" dirty="0" smtClean="0">
                <a:solidFill>
                  <a:schemeClr val="tx2"/>
                </a:solidFill>
              </a:rPr>
              <a:t>Entity set:</a:t>
            </a:r>
            <a:r>
              <a:rPr lang="en-US" dirty="0" smtClean="0"/>
              <a:t> a set of entities of the same type that share the same properties</a:t>
            </a:r>
          </a:p>
          <a:p>
            <a:pPr lvl="1" algn="just"/>
            <a:r>
              <a:rPr lang="en-US" dirty="0" smtClean="0"/>
              <a:t>Example: set of all persons, companies, trees, holidays</a:t>
            </a:r>
          </a:p>
          <a:p>
            <a:pPr lvl="1" algn="just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pic>
        <p:nvPicPr>
          <p:cNvPr id="4" name="Content Placeholder 3" descr="movi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00400" y="3382963"/>
            <a:ext cx="2118519" cy="1265237"/>
          </a:xfrm>
          <a:ln>
            <a:solidFill>
              <a:srgbClr val="FF0000"/>
            </a:solidFill>
          </a:ln>
        </p:spPr>
      </p:pic>
      <p:sp>
        <p:nvSpPr>
          <p:cNvPr id="5" name="Oval 4"/>
          <p:cNvSpPr/>
          <p:nvPr/>
        </p:nvSpPr>
        <p:spPr>
          <a:xfrm>
            <a:off x="914400" y="2819400"/>
            <a:ext cx="1752600" cy="838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352800" y="1981200"/>
            <a:ext cx="1752600" cy="838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Written By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81000" y="4267200"/>
            <a:ext cx="1752600" cy="838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172200" y="4343400"/>
            <a:ext cx="1752600" cy="838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Release Date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096000" y="2895600"/>
            <a:ext cx="1752600" cy="838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Duration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rot="10800000" flipV="1">
            <a:off x="2209800" y="4419600"/>
            <a:ext cx="9144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>
            <a:off x="2514600" y="35052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4"/>
          </p:cNvCxnSpPr>
          <p:nvPr/>
        </p:nvCxnSpPr>
        <p:spPr>
          <a:xfrm rot="5400000" flipH="1" flipV="1">
            <a:off x="3981450" y="3028950"/>
            <a:ext cx="457200" cy="38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410200" y="4343400"/>
            <a:ext cx="7620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410200" y="3505200"/>
            <a:ext cx="7620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3400" y="57150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Properties of entity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Describing words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4152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Simple: </a:t>
            </a:r>
            <a:r>
              <a:rPr lang="en-US" dirty="0" smtClean="0"/>
              <a:t>attributes that are drawn from the atomic value domains</a:t>
            </a:r>
          </a:p>
          <a:p>
            <a:pPr lvl="1" algn="just"/>
            <a:r>
              <a:rPr lang="en-US" dirty="0" smtClean="0"/>
              <a:t>Example- name, ID, color, etc</a:t>
            </a:r>
          </a:p>
          <a:p>
            <a:pPr algn="just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Composite:</a:t>
            </a:r>
            <a:r>
              <a:rPr lang="en-US" dirty="0" smtClean="0"/>
              <a:t> Attributes that consist of a hierarchy of attributes</a:t>
            </a:r>
          </a:p>
          <a:p>
            <a:pPr lvl="1" algn="just"/>
            <a:r>
              <a:rPr lang="en-US" dirty="0" smtClean="0"/>
              <a:t>Example- Address, full name, etc</a:t>
            </a:r>
          </a:p>
          <a:p>
            <a:pPr algn="just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Multivalued: </a:t>
            </a:r>
            <a:r>
              <a:rPr lang="en-US" dirty="0" smtClean="0"/>
              <a:t>Attributes that have a set of values for each entity</a:t>
            </a:r>
          </a:p>
          <a:p>
            <a:pPr lvl="1" algn="just"/>
            <a:r>
              <a:rPr lang="en-US" dirty="0" smtClean="0"/>
              <a:t>Example- Phone number, degrees, </a:t>
            </a:r>
            <a:r>
              <a:rPr lang="en-US" dirty="0" err="1" smtClean="0"/>
              <a:t>skillsets</a:t>
            </a:r>
            <a:endParaRPr lang="en-US" dirty="0" smtClean="0"/>
          </a:p>
          <a:p>
            <a:pPr algn="just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Derived: </a:t>
            </a:r>
            <a:r>
              <a:rPr lang="en-US" dirty="0" smtClean="0"/>
              <a:t>Attributes contain values that are calculated from other attributes</a:t>
            </a:r>
          </a:p>
          <a:p>
            <a:pPr lvl="1" algn="just"/>
            <a:r>
              <a:rPr lang="en-US" dirty="0" smtClean="0"/>
              <a:t>Example- age, </a:t>
            </a:r>
            <a:r>
              <a:rPr lang="en-US" dirty="0" err="1" smtClean="0"/>
              <a:t>experince</a:t>
            </a:r>
            <a:endParaRPr lang="en-US" dirty="0" smtClean="0"/>
          </a:p>
          <a:p>
            <a:pPr lvl="1" algn="just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24200" y="2743200"/>
            <a:ext cx="21336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Employee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33400" y="3810000"/>
            <a:ext cx="1600200" cy="838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EID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752600" y="4876800"/>
            <a:ext cx="1752600" cy="838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191000" y="4876800"/>
            <a:ext cx="1981200" cy="838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Department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248400" y="3810000"/>
            <a:ext cx="1981200" cy="838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Designation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rot="10800000" flipV="1">
            <a:off x="2209800" y="3733800"/>
            <a:ext cx="9144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2971799" y="3962400"/>
            <a:ext cx="91440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H="1">
            <a:off x="4114800" y="4114800"/>
            <a:ext cx="9906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334000" y="3733800"/>
            <a:ext cx="8382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24200" y="2438400"/>
            <a:ext cx="21336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Employee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33400" y="2438400"/>
            <a:ext cx="1600200" cy="838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EID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09600" y="3581400"/>
            <a:ext cx="1752600" cy="838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200400" y="4114800"/>
            <a:ext cx="1981200" cy="838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248400" y="2438400"/>
            <a:ext cx="1981200" cy="838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Designation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rot="10800000">
            <a:off x="2209800" y="28194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2286000" y="3276600"/>
            <a:ext cx="7620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3886200" y="37338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334000" y="2743200"/>
            <a:ext cx="914400" cy="76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400800" y="3429000"/>
            <a:ext cx="1981200" cy="838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Department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410200" y="3352800"/>
            <a:ext cx="9906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990600" y="5410200"/>
            <a:ext cx="1981200" cy="838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Building Name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3276600" y="5486400"/>
            <a:ext cx="1981200" cy="838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Street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5791200" y="5257800"/>
            <a:ext cx="1981200" cy="838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City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rot="10800000" flipV="1">
            <a:off x="2514600" y="4876800"/>
            <a:ext cx="7620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4000500" y="52197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181600" y="4800600"/>
            <a:ext cx="8382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3570</TotalTime>
  <Words>348</Words>
  <Application>Microsoft Office PowerPoint</Application>
  <PresentationFormat>On-screen Show (4:3)</PresentationFormat>
  <Paragraphs>111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Flow</vt:lpstr>
      <vt:lpstr>Entity-Relationship Model</vt:lpstr>
      <vt:lpstr>Introduction to ER Model</vt:lpstr>
      <vt:lpstr>Entity and Entity Sets</vt:lpstr>
      <vt:lpstr>Entity and Entity Type</vt:lpstr>
      <vt:lpstr>Entity and Entity Sets</vt:lpstr>
      <vt:lpstr>Attributes</vt:lpstr>
      <vt:lpstr>Types of Attributes</vt:lpstr>
      <vt:lpstr>Simple Attributes</vt:lpstr>
      <vt:lpstr>Composite Attributes</vt:lpstr>
      <vt:lpstr>Multivalued Attributes</vt:lpstr>
      <vt:lpstr>Derived Attributes</vt:lpstr>
      <vt:lpstr>Relationship and Relationship Set</vt:lpstr>
      <vt:lpstr>E-R Example</vt:lpstr>
      <vt:lpstr>Relationship and Relationship Set</vt:lpstr>
      <vt:lpstr>Degree of Relationship</vt:lpstr>
      <vt:lpstr>Unary Relationship</vt:lpstr>
      <vt:lpstr>Binary Relationship</vt:lpstr>
      <vt:lpstr>Ternary Relationship</vt:lpstr>
      <vt:lpstr>Symbols used in ERD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Entity-Relationship Model</dc:title>
  <dc:creator>Rushali</dc:creator>
  <cp:lastModifiedBy>Rushali</cp:lastModifiedBy>
  <cp:revision>29</cp:revision>
  <dcterms:created xsi:type="dcterms:W3CDTF">2020-07-09T16:47:07Z</dcterms:created>
  <dcterms:modified xsi:type="dcterms:W3CDTF">2021-06-27T17:08:10Z</dcterms:modified>
</cp:coreProperties>
</file>