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2" r:id="rId5"/>
    <p:sldId id="259" r:id="rId6"/>
    <p:sldId id="268" r:id="rId7"/>
    <p:sldId id="260" r:id="rId8"/>
    <p:sldId id="269" r:id="rId9"/>
    <p:sldId id="261" r:id="rId10"/>
    <p:sldId id="270" r:id="rId11"/>
    <p:sldId id="263" r:id="rId12"/>
    <p:sldId id="271" r:id="rId13"/>
    <p:sldId id="272" r:id="rId14"/>
    <p:sldId id="267" r:id="rId15"/>
    <p:sldId id="273" r:id="rId16"/>
    <p:sldId id="264" r:id="rId17"/>
    <p:sldId id="265" r:id="rId18"/>
    <p:sldId id="266" r:id="rId19"/>
    <p:sldId id="275" r:id="rId20"/>
    <p:sldId id="274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081F1-6FFF-4119-A080-8DDF2F76B645}" type="datetimeFigureOut">
              <a:rPr lang="en-US" smtClean="0"/>
              <a:pPr/>
              <a:t>8/24/2023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E44F5-1C00-4DE5-B713-7F156585CA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081F1-6FFF-4119-A080-8DDF2F76B645}" type="datetimeFigureOut">
              <a:rPr lang="en-US" smtClean="0"/>
              <a:pPr/>
              <a:t>8/24/2023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E44F5-1C00-4DE5-B713-7F156585CA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081F1-6FFF-4119-A080-8DDF2F76B645}" type="datetimeFigureOut">
              <a:rPr lang="en-US" smtClean="0"/>
              <a:pPr/>
              <a:t>8/24/2023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E44F5-1C00-4DE5-B713-7F156585CA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081F1-6FFF-4119-A080-8DDF2F76B645}" type="datetimeFigureOut">
              <a:rPr lang="en-US" smtClean="0"/>
              <a:pPr/>
              <a:t>8/24/2023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E44F5-1C00-4DE5-B713-7F156585CA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081F1-6FFF-4119-A080-8DDF2F76B645}" type="datetimeFigureOut">
              <a:rPr lang="en-US" smtClean="0"/>
              <a:pPr/>
              <a:t>8/24/2023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E44F5-1C00-4DE5-B713-7F156585CA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081F1-6FFF-4119-A080-8DDF2F76B645}" type="datetimeFigureOut">
              <a:rPr lang="en-US" smtClean="0"/>
              <a:pPr/>
              <a:t>8/24/2023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E44F5-1C00-4DE5-B713-7F156585CA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081F1-6FFF-4119-A080-8DDF2F76B645}" type="datetimeFigureOut">
              <a:rPr lang="en-US" smtClean="0"/>
              <a:pPr/>
              <a:t>8/24/2023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E44F5-1C00-4DE5-B713-7F156585CA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081F1-6FFF-4119-A080-8DDF2F76B645}" type="datetimeFigureOut">
              <a:rPr lang="en-US" smtClean="0"/>
              <a:pPr/>
              <a:t>8/24/2023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E44F5-1C00-4DE5-B713-7F156585CA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081F1-6FFF-4119-A080-8DDF2F76B645}" type="datetimeFigureOut">
              <a:rPr lang="en-US" smtClean="0"/>
              <a:pPr/>
              <a:t>8/24/2023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E44F5-1C00-4DE5-B713-7F156585CA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081F1-6FFF-4119-A080-8DDF2F76B645}" type="datetimeFigureOut">
              <a:rPr lang="en-US" smtClean="0"/>
              <a:pPr/>
              <a:t>8/24/2023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E44F5-1C00-4DE5-B713-7F156585CA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081F1-6FFF-4119-A080-8DDF2F76B645}" type="datetimeFigureOut">
              <a:rPr lang="en-US" smtClean="0"/>
              <a:pPr/>
              <a:t>8/24/2023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893E44F5-1C00-4DE5-B713-7F156585CA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49081F1-6FFF-4119-A080-8DDF2F76B645}" type="datetimeFigureOut">
              <a:rPr lang="en-US" smtClean="0"/>
              <a:pPr/>
              <a:t>8/24/2023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93E44F5-1C00-4DE5-B713-7F156585CABC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Exception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524001"/>
            <a:ext cx="8610599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333786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Exception: </a:t>
            </a:r>
            <a:r>
              <a:rPr lang="en-US" dirty="0" err="1" smtClean="0"/>
              <a:t>condition_value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 smtClean="0"/>
              <a:t>NOT FOUND:</a:t>
            </a:r>
            <a:endParaRPr lang="en-US" b="1" dirty="0"/>
          </a:p>
        </p:txBody>
      </p:sp>
      <p:sp>
        <p:nvSpPr>
          <p:cNvPr id="4" name="Rounded Rectangle 3"/>
          <p:cNvSpPr/>
          <p:nvPr/>
        </p:nvSpPr>
        <p:spPr>
          <a:xfrm>
            <a:off x="762000" y="2819400"/>
            <a:ext cx="7086600" cy="35052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r>
              <a:rPr lang="en-US" sz="2800" dirty="0" smtClean="0"/>
              <a:t>create procedure demo1()</a:t>
            </a:r>
          </a:p>
          <a:p>
            <a:r>
              <a:rPr lang="en-US" sz="2800" dirty="0" smtClean="0"/>
              <a:t>begin</a:t>
            </a:r>
          </a:p>
          <a:p>
            <a:r>
              <a:rPr lang="en-US" sz="2800" dirty="0" smtClean="0"/>
              <a:t>declare </a:t>
            </a:r>
            <a:r>
              <a:rPr lang="en-US" sz="2800" dirty="0" err="1" smtClean="0"/>
              <a:t>br</a:t>
            </a:r>
            <a:r>
              <a:rPr lang="en-US" sz="2800" dirty="0" smtClean="0"/>
              <a:t> char(10);</a:t>
            </a:r>
          </a:p>
          <a:p>
            <a:r>
              <a:rPr lang="en-US" sz="2800" dirty="0" smtClean="0"/>
              <a:t>declare </a:t>
            </a:r>
            <a:r>
              <a:rPr lang="en-US" sz="2800" b="1" dirty="0" smtClean="0"/>
              <a:t>continue </a:t>
            </a:r>
            <a:r>
              <a:rPr lang="en-US" sz="2800" dirty="0" smtClean="0"/>
              <a:t>handler for </a:t>
            </a:r>
            <a:r>
              <a:rPr lang="en-US" sz="2800" b="1" dirty="0" smtClean="0"/>
              <a:t>not found</a:t>
            </a:r>
          </a:p>
          <a:p>
            <a:r>
              <a:rPr lang="en-US" sz="2800" dirty="0" smtClean="0"/>
              <a:t>select </a:t>
            </a:r>
            <a:r>
              <a:rPr lang="en-US" sz="2800" dirty="0" err="1" smtClean="0"/>
              <a:t>bcode</a:t>
            </a:r>
            <a:r>
              <a:rPr lang="en-US" sz="2800" dirty="0" smtClean="0"/>
              <a:t> into </a:t>
            </a:r>
            <a:r>
              <a:rPr lang="en-US" sz="2800" dirty="0" err="1" smtClean="0"/>
              <a:t>br</a:t>
            </a:r>
            <a:r>
              <a:rPr lang="en-US" sz="2800" dirty="0" smtClean="0"/>
              <a:t> from branch where </a:t>
            </a:r>
            <a:r>
              <a:rPr lang="en-US" sz="2800" dirty="0" err="1" smtClean="0"/>
              <a:t>strenght</a:t>
            </a:r>
            <a:r>
              <a:rPr lang="en-US" sz="2800" dirty="0" smtClean="0"/>
              <a:t> = 40;</a:t>
            </a:r>
          </a:p>
          <a:p>
            <a:r>
              <a:rPr lang="en-US" sz="2800" dirty="0" smtClean="0"/>
              <a:t>select ‘HELLO’;</a:t>
            </a:r>
          </a:p>
          <a:p>
            <a:r>
              <a:rPr lang="en-US" sz="2800" dirty="0" smtClean="0"/>
              <a:t>end;</a:t>
            </a:r>
          </a:p>
          <a:p>
            <a:endParaRPr lang="en-US" sz="2400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8229600" cy="1143000"/>
          </a:xfrm>
        </p:spPr>
        <p:txBody>
          <a:bodyPr/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371601"/>
            <a:ext cx="8534399" cy="53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574859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371601"/>
            <a:ext cx="8610599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85052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Exception: </a:t>
            </a:r>
            <a:r>
              <a:rPr lang="en-US" dirty="0" err="1" smtClean="0"/>
              <a:t>condition_value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 smtClean="0"/>
              <a:t>SQLEXCEPTION:</a:t>
            </a:r>
            <a:endParaRPr lang="en-US" b="1" dirty="0"/>
          </a:p>
        </p:txBody>
      </p:sp>
      <p:sp>
        <p:nvSpPr>
          <p:cNvPr id="4" name="Rounded Rectangle 3"/>
          <p:cNvSpPr/>
          <p:nvPr/>
        </p:nvSpPr>
        <p:spPr>
          <a:xfrm>
            <a:off x="762000" y="2819400"/>
            <a:ext cx="7924800" cy="35052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r>
              <a:rPr lang="en-US" sz="2800" dirty="0" smtClean="0"/>
              <a:t>create procedure demo1()</a:t>
            </a:r>
          </a:p>
          <a:p>
            <a:r>
              <a:rPr lang="en-US" sz="2800" dirty="0"/>
              <a:t>b</a:t>
            </a:r>
            <a:r>
              <a:rPr lang="en-US" sz="2800" dirty="0" smtClean="0"/>
              <a:t>egin</a:t>
            </a:r>
            <a:endParaRPr lang="en-US" sz="2800" dirty="0" smtClean="0"/>
          </a:p>
          <a:p>
            <a:r>
              <a:rPr lang="en-US" sz="2800" dirty="0" smtClean="0"/>
              <a:t>declare </a:t>
            </a:r>
            <a:r>
              <a:rPr lang="en-US" sz="2800" b="1" dirty="0" smtClean="0"/>
              <a:t>continue </a:t>
            </a:r>
            <a:r>
              <a:rPr lang="en-US" sz="2800" dirty="0" smtClean="0"/>
              <a:t>handler for </a:t>
            </a:r>
            <a:r>
              <a:rPr lang="en-US" sz="2800" b="1" dirty="0" smtClean="0"/>
              <a:t>SQLEXCEPTION</a:t>
            </a:r>
          </a:p>
          <a:p>
            <a:r>
              <a:rPr lang="en-US" sz="2800" dirty="0" smtClean="0"/>
              <a:t>insert </a:t>
            </a:r>
            <a:r>
              <a:rPr lang="en-US" sz="2800" dirty="0" smtClean="0"/>
              <a:t>into </a:t>
            </a:r>
            <a:r>
              <a:rPr lang="en-US" sz="2800" dirty="0" smtClean="0"/>
              <a:t>branch values(‘</a:t>
            </a:r>
            <a:r>
              <a:rPr lang="en-US" sz="2800" dirty="0" err="1" smtClean="0"/>
              <a:t>aaaaaaaaaa</a:t>
            </a:r>
            <a:r>
              <a:rPr lang="en-US" sz="2800" dirty="0" smtClean="0"/>
              <a:t>’, ‘</a:t>
            </a:r>
            <a:r>
              <a:rPr lang="en-US" sz="2800" dirty="0" err="1" smtClean="0"/>
              <a:t>ss</a:t>
            </a:r>
            <a:r>
              <a:rPr lang="en-US" sz="2800" dirty="0" smtClean="0"/>
              <a:t>’, 33);</a:t>
            </a:r>
          </a:p>
          <a:p>
            <a:r>
              <a:rPr lang="en-US" sz="2800" dirty="0" smtClean="0"/>
              <a:t>select ‘HELLO’;</a:t>
            </a:r>
          </a:p>
          <a:p>
            <a:r>
              <a:rPr lang="en-US" sz="2800" dirty="0" smtClean="0"/>
              <a:t>end;</a:t>
            </a:r>
          </a:p>
          <a:p>
            <a:endParaRPr lang="en-US" sz="2400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/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600200"/>
            <a:ext cx="8610599" cy="5029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782935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Exception: Precedence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fontAlgn="base"/>
            <a:r>
              <a:rPr lang="en-US" dirty="0" smtClean="0"/>
              <a:t>When the server finds one or more applicable handlers at a given scope, it chooses among them based on condition precedence:</a:t>
            </a:r>
          </a:p>
          <a:p>
            <a:pPr lvl="1" algn="just" fontAlgn="base"/>
            <a:r>
              <a:rPr lang="en-US" dirty="0" smtClean="0"/>
              <a:t>A </a:t>
            </a:r>
            <a:r>
              <a:rPr lang="en-US" dirty="0" err="1" smtClean="0"/>
              <a:t>MySQL</a:t>
            </a:r>
            <a:r>
              <a:rPr lang="en-US" dirty="0" smtClean="0"/>
              <a:t> error code handler takes precedence over an SQLSTATE value handler.</a:t>
            </a:r>
          </a:p>
          <a:p>
            <a:pPr lvl="1" algn="just" fontAlgn="base"/>
            <a:r>
              <a:rPr lang="en-US" dirty="0" smtClean="0"/>
              <a:t>An SQLSTATE value handler takes precedence over general SQLWARNING, SQLEXCEPTION, or NOT FOUND handlers.</a:t>
            </a:r>
          </a:p>
          <a:p>
            <a:pPr lvl="1" algn="just" fontAlgn="base"/>
            <a:r>
              <a:rPr lang="en-US" dirty="0" smtClean="0"/>
              <a:t>An SQLEXCEPTION handler takes precedence over an SQLWARNING handler.</a:t>
            </a:r>
          </a:p>
          <a:p>
            <a:pPr algn="just"/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DECLARE ... CONDITION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algn="just"/>
            <a:r>
              <a:rPr lang="en-US" dirty="0" smtClean="0"/>
              <a:t>The DECLARE ... CONDITION statement declares a named error condition, associating a name with a condition that needs specific handling. </a:t>
            </a:r>
          </a:p>
          <a:p>
            <a:pPr algn="just"/>
            <a:r>
              <a:rPr lang="en-US" dirty="0" smtClean="0"/>
              <a:t>The name can be referred to in a subsequent DECLARE ... HANDLER statement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457200" y="2133600"/>
            <a:ext cx="8305800" cy="21336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/>
              <a:t>DECLARE </a:t>
            </a:r>
            <a:r>
              <a:rPr lang="en-US" sz="2400" i="1" dirty="0" err="1"/>
              <a:t>condition_name</a:t>
            </a:r>
            <a:r>
              <a:rPr lang="en-US" sz="2400" dirty="0"/>
              <a:t> CONDITION FOR </a:t>
            </a:r>
            <a:r>
              <a:rPr lang="en-US" sz="2400" i="1" dirty="0" err="1"/>
              <a:t>condition_value</a:t>
            </a:r>
            <a:r>
              <a:rPr lang="en-US" sz="2400" dirty="0"/>
              <a:t> </a:t>
            </a:r>
            <a:endParaRPr lang="en-US" sz="2400" dirty="0" smtClean="0"/>
          </a:p>
          <a:p>
            <a:endParaRPr lang="en-US" sz="2400" dirty="0" smtClean="0"/>
          </a:p>
          <a:p>
            <a:r>
              <a:rPr lang="en-US" sz="2400" i="1" dirty="0" err="1" smtClean="0"/>
              <a:t>condition_value</a:t>
            </a:r>
            <a:r>
              <a:rPr lang="en-US" sz="2400" dirty="0"/>
              <a:t>: </a:t>
            </a:r>
            <a:endParaRPr lang="en-US" sz="2400" dirty="0" smtClean="0"/>
          </a:p>
          <a:p>
            <a:r>
              <a:rPr lang="en-US" sz="2400" dirty="0" smtClean="0"/>
              <a:t>{ </a:t>
            </a:r>
            <a:r>
              <a:rPr lang="en-US" sz="2400" i="1" dirty="0" err="1"/>
              <a:t>mysql_error_code</a:t>
            </a:r>
            <a:r>
              <a:rPr lang="en-US" sz="2400" dirty="0"/>
              <a:t> | SQLSTATE [VALUE] </a:t>
            </a:r>
            <a:r>
              <a:rPr lang="en-US" sz="2400" i="1" dirty="0" err="1"/>
              <a:t>sqlstate_value</a:t>
            </a:r>
            <a:r>
              <a:rPr lang="en-US" sz="2400" dirty="0"/>
              <a:t> }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DECLARE ... CONDITION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Rounded Rectangle 3"/>
          <p:cNvSpPr/>
          <p:nvPr/>
        </p:nvSpPr>
        <p:spPr>
          <a:xfrm>
            <a:off x="457200" y="2133600"/>
            <a:ext cx="8305800" cy="44958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 smtClean="0"/>
              <a:t>create procedure  demo1()</a:t>
            </a:r>
          </a:p>
          <a:p>
            <a:r>
              <a:rPr lang="en-US" sz="2400" dirty="0" smtClean="0"/>
              <a:t>begin</a:t>
            </a:r>
          </a:p>
          <a:p>
            <a:r>
              <a:rPr lang="en-US" sz="2400" dirty="0" smtClean="0"/>
              <a:t>declare </a:t>
            </a:r>
            <a:r>
              <a:rPr lang="en-US" sz="2400" dirty="0" err="1" smtClean="0"/>
              <a:t>br</a:t>
            </a:r>
            <a:r>
              <a:rPr lang="en-US" sz="2400" dirty="0" smtClean="0"/>
              <a:t> </a:t>
            </a:r>
            <a:r>
              <a:rPr lang="en-US" sz="2400" dirty="0" smtClean="0"/>
              <a:t>char(10</a:t>
            </a:r>
            <a:r>
              <a:rPr lang="en-US" sz="2400" dirty="0" smtClean="0"/>
              <a:t>);</a:t>
            </a:r>
          </a:p>
          <a:p>
            <a:r>
              <a:rPr lang="en-US" sz="2400" dirty="0" smtClean="0"/>
              <a:t>declare </a:t>
            </a:r>
            <a:r>
              <a:rPr lang="en-US" sz="2400" b="1" dirty="0" err="1" smtClean="0"/>
              <a:t>no_table</a:t>
            </a:r>
            <a:r>
              <a:rPr lang="en-US" sz="2400" b="1" dirty="0" smtClean="0"/>
              <a:t> </a:t>
            </a:r>
            <a:r>
              <a:rPr lang="en-US" sz="2400" b="1" dirty="0"/>
              <a:t> </a:t>
            </a:r>
            <a:r>
              <a:rPr lang="en-US" sz="2400" dirty="0" smtClean="0"/>
              <a:t>condition for </a:t>
            </a:r>
            <a:r>
              <a:rPr lang="en-US" sz="2400" dirty="0" smtClean="0"/>
              <a:t> 1146;</a:t>
            </a:r>
            <a:endParaRPr lang="en-US" sz="2400" b="1" dirty="0" smtClean="0"/>
          </a:p>
          <a:p>
            <a:r>
              <a:rPr lang="en-US" sz="2400" dirty="0" smtClean="0"/>
              <a:t>declare </a:t>
            </a:r>
            <a:r>
              <a:rPr lang="en-US" sz="2400" b="1" dirty="0" smtClean="0"/>
              <a:t>continue</a:t>
            </a:r>
            <a:r>
              <a:rPr lang="en-US" sz="2400" dirty="0" smtClean="0"/>
              <a:t> handler for  </a:t>
            </a:r>
            <a:r>
              <a:rPr lang="en-US" sz="2400" b="1" dirty="0" err="1" smtClean="0"/>
              <a:t>no_table</a:t>
            </a:r>
            <a:endParaRPr lang="en-US" sz="2400" b="1" dirty="0" smtClean="0"/>
          </a:p>
          <a:p>
            <a:r>
              <a:rPr lang="en-US" sz="2400" dirty="0" smtClean="0"/>
              <a:t>select </a:t>
            </a:r>
            <a:r>
              <a:rPr lang="en-US" sz="2400" dirty="0" err="1" smtClean="0"/>
              <a:t>bcode</a:t>
            </a:r>
            <a:r>
              <a:rPr lang="en-US" sz="2400" dirty="0" smtClean="0"/>
              <a:t> into </a:t>
            </a:r>
            <a:r>
              <a:rPr lang="en-US" sz="2400" dirty="0" err="1" smtClean="0"/>
              <a:t>br</a:t>
            </a:r>
            <a:r>
              <a:rPr lang="en-US" sz="2400" dirty="0" smtClean="0"/>
              <a:t> from branch111 where </a:t>
            </a:r>
            <a:r>
              <a:rPr lang="en-US" sz="2400" dirty="0" err="1" smtClean="0"/>
              <a:t>strenght</a:t>
            </a:r>
            <a:r>
              <a:rPr lang="en-US" sz="2400" dirty="0" smtClean="0"/>
              <a:t> = 40;</a:t>
            </a:r>
          </a:p>
          <a:p>
            <a:r>
              <a:rPr lang="en-US" sz="2400" dirty="0" smtClean="0"/>
              <a:t>select ‘HELLO’;</a:t>
            </a:r>
          </a:p>
          <a:p>
            <a:r>
              <a:rPr lang="en-US" sz="2400" dirty="0" smtClean="0"/>
              <a:t>end;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29600" cy="1143000"/>
          </a:xfrm>
        </p:spPr>
        <p:txBody>
          <a:bodyPr/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219200"/>
            <a:ext cx="8534399" cy="5486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58519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r>
              <a:rPr lang="en-US" dirty="0" smtClean="0"/>
              <a:t>Exception: Syntax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706880"/>
            <a:ext cx="8763000" cy="4922520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smtClean="0"/>
              <a:t>DECLARE</a:t>
            </a:r>
            <a:r>
              <a:rPr lang="en-US" dirty="0" smtClean="0"/>
              <a:t> </a:t>
            </a:r>
            <a:r>
              <a:rPr lang="en-US" i="1" dirty="0" err="1" smtClean="0"/>
              <a:t>handler_action</a:t>
            </a:r>
            <a:r>
              <a:rPr lang="en-US" dirty="0" smtClean="0"/>
              <a:t> </a:t>
            </a:r>
            <a:r>
              <a:rPr lang="en-US" b="1" dirty="0" smtClean="0"/>
              <a:t>HANDLER </a:t>
            </a:r>
          </a:p>
          <a:p>
            <a:pPr>
              <a:buNone/>
            </a:pPr>
            <a:r>
              <a:rPr lang="en-US" b="1" dirty="0" smtClean="0"/>
              <a:t>    FOR </a:t>
            </a:r>
            <a:r>
              <a:rPr lang="en-US" i="1" dirty="0" err="1" smtClean="0"/>
              <a:t>condition_value</a:t>
            </a:r>
            <a:r>
              <a:rPr lang="en-US" dirty="0" smtClean="0"/>
              <a:t> [, </a:t>
            </a:r>
            <a:r>
              <a:rPr lang="en-US" i="1" dirty="0" err="1" smtClean="0"/>
              <a:t>condition_value</a:t>
            </a:r>
            <a:r>
              <a:rPr lang="en-US" dirty="0" smtClean="0"/>
              <a:t>] ... </a:t>
            </a:r>
            <a:r>
              <a:rPr lang="en-US" i="1" dirty="0" smtClean="0"/>
              <a:t>statement</a:t>
            </a:r>
            <a:r>
              <a:rPr lang="en-US" dirty="0" smtClean="0"/>
              <a:t> </a:t>
            </a:r>
          </a:p>
          <a:p>
            <a:r>
              <a:rPr lang="en-US" b="1" i="1" dirty="0" err="1" smtClean="0">
                <a:solidFill>
                  <a:schemeClr val="accent1"/>
                </a:solidFill>
              </a:rPr>
              <a:t>handler_action</a:t>
            </a:r>
            <a:r>
              <a:rPr lang="en-US" b="1" dirty="0" smtClean="0">
                <a:solidFill>
                  <a:schemeClr val="accent1"/>
                </a:solidFill>
              </a:rPr>
              <a:t>:</a:t>
            </a:r>
          </a:p>
          <a:p>
            <a:pPr lvl="1"/>
            <a:r>
              <a:rPr lang="en-US" dirty="0" smtClean="0"/>
              <a:t> { </a:t>
            </a:r>
            <a:r>
              <a:rPr lang="en-US" b="1" dirty="0" smtClean="0"/>
              <a:t>CONTINUE | EXIT | UNDO </a:t>
            </a:r>
            <a:r>
              <a:rPr lang="en-US" dirty="0" smtClean="0"/>
              <a:t>} </a:t>
            </a:r>
          </a:p>
          <a:p>
            <a:r>
              <a:rPr lang="en-US" b="1" i="1" dirty="0" err="1" smtClean="0">
                <a:solidFill>
                  <a:schemeClr val="accent1"/>
                </a:solidFill>
              </a:rPr>
              <a:t>condition_value</a:t>
            </a:r>
            <a:r>
              <a:rPr lang="en-US" b="1" dirty="0" smtClean="0">
                <a:solidFill>
                  <a:schemeClr val="accent1"/>
                </a:solidFill>
              </a:rPr>
              <a:t>: </a:t>
            </a:r>
          </a:p>
          <a:p>
            <a:pPr marL="548640" lvl="2" indent="-274320">
              <a:buClr>
                <a:schemeClr val="accent3"/>
              </a:buClr>
              <a:buSzPct val="95000"/>
            </a:pPr>
            <a:r>
              <a:rPr lang="en-US" dirty="0" smtClean="0"/>
              <a:t>{ </a:t>
            </a:r>
            <a:r>
              <a:rPr lang="en-US" i="1" dirty="0" err="1" smtClean="0"/>
              <a:t>mysql_error_code</a:t>
            </a:r>
            <a:r>
              <a:rPr lang="en-US" dirty="0" smtClean="0"/>
              <a:t> | </a:t>
            </a:r>
            <a:r>
              <a:rPr lang="en-US" b="1" dirty="0" smtClean="0"/>
              <a:t>SQLSTATE [VALUE</a:t>
            </a:r>
            <a:r>
              <a:rPr lang="en-US" dirty="0" smtClean="0"/>
              <a:t>] </a:t>
            </a:r>
            <a:r>
              <a:rPr lang="en-US" i="1" dirty="0" err="1" smtClean="0"/>
              <a:t>sqlstate_value</a:t>
            </a:r>
            <a:r>
              <a:rPr lang="en-US" dirty="0" smtClean="0"/>
              <a:t> | </a:t>
            </a:r>
            <a:r>
              <a:rPr lang="en-US" i="1" dirty="0" err="1" smtClean="0"/>
              <a:t>condition_name</a:t>
            </a:r>
            <a:r>
              <a:rPr lang="en-US" dirty="0" smtClean="0"/>
              <a:t> | </a:t>
            </a:r>
            <a:r>
              <a:rPr lang="en-US" b="1" dirty="0" smtClean="0"/>
              <a:t>SQLWARNING</a:t>
            </a:r>
            <a:r>
              <a:rPr lang="en-US" dirty="0" smtClean="0"/>
              <a:t> | </a:t>
            </a:r>
            <a:r>
              <a:rPr lang="en-US" b="1" dirty="0" smtClean="0"/>
              <a:t>NOT FOUND </a:t>
            </a:r>
            <a:r>
              <a:rPr lang="en-US" dirty="0" smtClean="0"/>
              <a:t>| </a:t>
            </a:r>
            <a:r>
              <a:rPr lang="en-US" b="1" dirty="0" smtClean="0"/>
              <a:t>SQLEXCEPTION</a:t>
            </a:r>
            <a:r>
              <a:rPr lang="en-US" dirty="0" smtClean="0"/>
              <a:t> }</a:t>
            </a:r>
          </a:p>
          <a:p>
            <a:r>
              <a:rPr lang="en-US" dirty="0" smtClean="0"/>
              <a:t>The </a:t>
            </a:r>
            <a:r>
              <a:rPr lang="en-US" b="1" dirty="0" smtClean="0">
                <a:solidFill>
                  <a:schemeClr val="accent1"/>
                </a:solidFill>
              </a:rPr>
              <a:t>DECLARE ... HANDLER </a:t>
            </a:r>
            <a:r>
              <a:rPr lang="en-US" dirty="0" smtClean="0"/>
              <a:t>statement specifies a handler that deals with one or more conditions. </a:t>
            </a:r>
          </a:p>
          <a:p>
            <a:r>
              <a:rPr lang="en-US" dirty="0" smtClean="0"/>
              <a:t>If one of these conditions occurs, the specified statement executes. </a:t>
            </a:r>
            <a:r>
              <a:rPr lang="en-US" i="1" dirty="0" smtClean="0"/>
              <a:t>statement</a:t>
            </a:r>
            <a:r>
              <a:rPr lang="en-US" dirty="0" smtClean="0"/>
              <a:t> can be</a:t>
            </a:r>
          </a:p>
          <a:p>
            <a:pPr lvl="1"/>
            <a:r>
              <a:rPr lang="en-US" dirty="0" smtClean="0"/>
              <a:t> a simple statement such as SET </a:t>
            </a:r>
            <a:r>
              <a:rPr lang="en-US" i="1" dirty="0" err="1" smtClean="0"/>
              <a:t>var_name</a:t>
            </a:r>
            <a:r>
              <a:rPr lang="en-US" dirty="0" smtClean="0"/>
              <a:t> = </a:t>
            </a:r>
            <a:r>
              <a:rPr lang="en-US" i="1" dirty="0" smtClean="0"/>
              <a:t>value</a:t>
            </a:r>
            <a:r>
              <a:rPr lang="en-US" dirty="0" smtClean="0"/>
              <a:t>, or </a:t>
            </a:r>
          </a:p>
          <a:p>
            <a:pPr lvl="1"/>
            <a:r>
              <a:rPr lang="en-US" dirty="0" smtClean="0"/>
              <a:t>a compound statement written using BEGIN and END</a:t>
            </a:r>
          </a:p>
          <a:p>
            <a:pPr lvl="1"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Raise Exception </a:t>
            </a:r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373" y="1935163"/>
            <a:ext cx="7807253" cy="438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03428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Exception: </a:t>
            </a:r>
            <a:r>
              <a:rPr lang="en-US" dirty="0" err="1" smtClean="0"/>
              <a:t>hadler_action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fontAlgn="base"/>
            <a:r>
              <a:rPr lang="en-US" dirty="0" smtClean="0"/>
              <a:t>The </a:t>
            </a:r>
            <a:r>
              <a:rPr lang="en-US" i="1" dirty="0" err="1" smtClean="0"/>
              <a:t>handler_action</a:t>
            </a:r>
            <a:r>
              <a:rPr lang="en-US" dirty="0" smtClean="0"/>
              <a:t> value indicates what action the handler takes after execution of the handler statement:</a:t>
            </a:r>
          </a:p>
          <a:p>
            <a:pPr lvl="1" algn="just" fontAlgn="base"/>
            <a:r>
              <a:rPr lang="en-US" b="1" dirty="0" smtClean="0"/>
              <a:t>CONTINUE:</a:t>
            </a:r>
            <a:r>
              <a:rPr lang="en-US" dirty="0" smtClean="0"/>
              <a:t> Execution of the current program continues.</a:t>
            </a:r>
          </a:p>
          <a:p>
            <a:pPr lvl="1" algn="just" fontAlgn="base"/>
            <a:r>
              <a:rPr lang="en-US" b="1" dirty="0" smtClean="0"/>
              <a:t>EXIT:</a:t>
            </a:r>
            <a:r>
              <a:rPr lang="en-US" dirty="0" smtClean="0"/>
              <a:t> Execution terminates for the </a:t>
            </a:r>
            <a:r>
              <a:rPr lang="en-US" b="1" u="sng" dirty="0" smtClean="0">
                <a:solidFill>
                  <a:schemeClr val="accent1"/>
                </a:solidFill>
              </a:rPr>
              <a:t>BEGIN ... END </a:t>
            </a:r>
            <a:r>
              <a:rPr lang="en-US" dirty="0" smtClean="0"/>
              <a:t>compound statement in which the handler is declared. </a:t>
            </a:r>
          </a:p>
          <a:p>
            <a:pPr lvl="1" algn="just" fontAlgn="base"/>
            <a:r>
              <a:rPr lang="en-US" b="1" dirty="0" smtClean="0"/>
              <a:t>UNDO:</a:t>
            </a:r>
            <a:r>
              <a:rPr lang="en-US" dirty="0" smtClean="0"/>
              <a:t> </a:t>
            </a:r>
            <a:r>
              <a:rPr lang="en-US" dirty="0" smtClean="0"/>
              <a:t>MySQL does not support</a:t>
            </a:r>
            <a:endParaRPr lang="en-US" dirty="0" smtClean="0"/>
          </a:p>
          <a:p>
            <a:pPr algn="just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Exception: </a:t>
            </a:r>
            <a:r>
              <a:rPr lang="en-US" dirty="0" err="1" smtClean="0"/>
              <a:t>condition_value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693920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US" b="1" dirty="0" err="1" smtClean="0"/>
              <a:t>mysql_error</a:t>
            </a:r>
            <a:r>
              <a:rPr lang="en-US" b="1" dirty="0" smtClean="0"/>
              <a:t> code</a:t>
            </a:r>
            <a:r>
              <a:rPr lang="en-US" dirty="0" smtClean="0"/>
              <a:t>: This value is numeric. It is </a:t>
            </a:r>
            <a:r>
              <a:rPr lang="en-US" dirty="0" err="1" smtClean="0"/>
              <a:t>MySQL</a:t>
            </a:r>
            <a:r>
              <a:rPr lang="en-US" dirty="0" smtClean="0"/>
              <a:t>-specific and is not portable to other database systems</a:t>
            </a:r>
            <a:endParaRPr lang="en-US" b="1" dirty="0" smtClean="0"/>
          </a:p>
          <a:p>
            <a:pPr algn="just"/>
            <a:r>
              <a:rPr lang="en-US" b="1" dirty="0" smtClean="0"/>
              <a:t>SQLSTATE [VALUE</a:t>
            </a:r>
            <a:r>
              <a:rPr lang="en-US" dirty="0" smtClean="0"/>
              <a:t>] :This value is a five-character string (for example, '42S02'). SQLSTATE values are taken from ANSI SQL and ODBC and are more standardized than the numeric error codes</a:t>
            </a:r>
          </a:p>
          <a:p>
            <a:pPr algn="just"/>
            <a:r>
              <a:rPr lang="en-US" b="1" i="1" dirty="0" err="1" smtClean="0"/>
              <a:t>condition_name</a:t>
            </a:r>
            <a:r>
              <a:rPr lang="en-US" b="1" dirty="0" smtClean="0"/>
              <a:t>:</a:t>
            </a:r>
            <a:r>
              <a:rPr lang="en-US" dirty="0" smtClean="0"/>
              <a:t> A condition name previously specified with </a:t>
            </a:r>
            <a:r>
              <a:rPr lang="en-US" u="sng" dirty="0" smtClean="0"/>
              <a:t>DECLARE ... CONDITION</a:t>
            </a:r>
            <a:r>
              <a:rPr lang="en-US" dirty="0" smtClean="0"/>
              <a:t>. A condition name can be associated with a </a:t>
            </a:r>
            <a:r>
              <a:rPr lang="en-US" dirty="0" err="1" smtClean="0"/>
              <a:t>MySQL</a:t>
            </a:r>
            <a:r>
              <a:rPr lang="en-US" dirty="0" smtClean="0"/>
              <a:t> error code or SQLSTATE value.</a:t>
            </a:r>
          </a:p>
          <a:p>
            <a:pPr algn="just"/>
            <a:r>
              <a:rPr lang="en-US" b="1" dirty="0" smtClean="0"/>
              <a:t>SQLWARNING:</a:t>
            </a:r>
            <a:r>
              <a:rPr lang="en-US" dirty="0" smtClean="0"/>
              <a:t> Shorthand for the class of SQLSTATE values that begin with '01‘</a:t>
            </a:r>
          </a:p>
          <a:p>
            <a:pPr algn="just"/>
            <a:r>
              <a:rPr lang="en-US" b="1" dirty="0" smtClean="0"/>
              <a:t>NOT FOUND: </a:t>
            </a:r>
            <a:r>
              <a:rPr lang="en-US" dirty="0" smtClean="0"/>
              <a:t>Shorthand for the class of SQLSTATE values that begin with '02‘</a:t>
            </a:r>
          </a:p>
          <a:p>
            <a:pPr algn="just"/>
            <a:r>
              <a:rPr lang="en-US" b="1" dirty="0" smtClean="0"/>
              <a:t>SQLEXCEPTION:</a:t>
            </a:r>
            <a:r>
              <a:rPr lang="en-US" dirty="0" smtClean="0"/>
              <a:t> Shorthand for the class of SQLSTATE values that do not begin with '00', '01', or '02'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Exception: </a:t>
            </a:r>
            <a:r>
              <a:rPr lang="en-US" dirty="0" err="1" smtClean="0"/>
              <a:t>condition_value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i="1" dirty="0" err="1" smtClean="0"/>
              <a:t>mysql_error_code</a:t>
            </a:r>
            <a:r>
              <a:rPr lang="en-US" dirty="0" smtClean="0"/>
              <a:t>: An integer literal indicating a </a:t>
            </a:r>
            <a:r>
              <a:rPr lang="en-US" dirty="0" err="1" smtClean="0"/>
              <a:t>MySQL</a:t>
            </a:r>
            <a:r>
              <a:rPr lang="en-US" dirty="0" smtClean="0"/>
              <a:t> error code, such as 1146 to specify “unknown table”:</a:t>
            </a:r>
          </a:p>
          <a:p>
            <a:pPr algn="just"/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762000" y="3124200"/>
            <a:ext cx="7086600" cy="35052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r>
              <a:rPr lang="en-US" sz="2800" dirty="0" smtClean="0"/>
              <a:t>create procedure demo1()</a:t>
            </a:r>
          </a:p>
          <a:p>
            <a:r>
              <a:rPr lang="en-US" sz="2800" dirty="0" smtClean="0"/>
              <a:t>begin</a:t>
            </a:r>
          </a:p>
          <a:p>
            <a:r>
              <a:rPr lang="en-US" sz="2800" dirty="0" smtClean="0"/>
              <a:t>declare </a:t>
            </a:r>
            <a:r>
              <a:rPr lang="en-US" sz="2800" dirty="0" err="1" smtClean="0"/>
              <a:t>br</a:t>
            </a:r>
            <a:r>
              <a:rPr lang="en-US" sz="2800" dirty="0" smtClean="0"/>
              <a:t> char(10);</a:t>
            </a:r>
          </a:p>
          <a:p>
            <a:r>
              <a:rPr lang="en-US" sz="2800" dirty="0" smtClean="0"/>
              <a:t>declare </a:t>
            </a:r>
            <a:r>
              <a:rPr lang="en-US" sz="2800" b="1" dirty="0" smtClean="0"/>
              <a:t>continue </a:t>
            </a:r>
            <a:r>
              <a:rPr lang="en-US" sz="2800" dirty="0" smtClean="0"/>
              <a:t>handler for 1146</a:t>
            </a:r>
          </a:p>
          <a:p>
            <a:r>
              <a:rPr lang="en-US" sz="2800" dirty="0" smtClean="0"/>
              <a:t>select </a:t>
            </a:r>
            <a:r>
              <a:rPr lang="en-US" sz="2800" dirty="0" err="1" smtClean="0"/>
              <a:t>bcode</a:t>
            </a:r>
            <a:r>
              <a:rPr lang="en-US" sz="2800" dirty="0" smtClean="0"/>
              <a:t> into </a:t>
            </a:r>
            <a:r>
              <a:rPr lang="en-US" sz="2800" dirty="0" err="1" smtClean="0"/>
              <a:t>br</a:t>
            </a:r>
            <a:r>
              <a:rPr lang="en-US" sz="2800" dirty="0" smtClean="0"/>
              <a:t> from branch111 where </a:t>
            </a:r>
            <a:r>
              <a:rPr lang="en-US" sz="2800" dirty="0" err="1" smtClean="0"/>
              <a:t>strenght</a:t>
            </a:r>
            <a:r>
              <a:rPr lang="en-US" sz="2800" dirty="0" smtClean="0"/>
              <a:t> = 40;</a:t>
            </a:r>
          </a:p>
          <a:p>
            <a:r>
              <a:rPr lang="en-US" sz="2800" dirty="0" smtClean="0"/>
              <a:t>select ‘HELLO’;</a:t>
            </a:r>
          </a:p>
          <a:p>
            <a:r>
              <a:rPr lang="en-US" sz="2800" dirty="0" smtClean="0"/>
              <a:t>end;</a:t>
            </a:r>
          </a:p>
          <a:p>
            <a:endParaRPr lang="en-US" sz="2400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229600" cy="1143000"/>
          </a:xfrm>
        </p:spPr>
        <p:txBody>
          <a:bodyPr/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974" y="1219201"/>
            <a:ext cx="8475626" cy="556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54119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Exception: </a:t>
            </a:r>
            <a:r>
              <a:rPr lang="en-US" dirty="0" err="1" smtClean="0"/>
              <a:t>condition_value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i="1" dirty="0" err="1" smtClean="0"/>
              <a:t>mysql_error_code</a:t>
            </a:r>
            <a:r>
              <a:rPr lang="en-US" dirty="0" smtClean="0"/>
              <a:t>: An integer literal indicating a </a:t>
            </a:r>
            <a:r>
              <a:rPr lang="en-US" dirty="0" err="1" smtClean="0"/>
              <a:t>MySQL</a:t>
            </a:r>
            <a:r>
              <a:rPr lang="en-US" dirty="0" smtClean="0"/>
              <a:t> error code, such </a:t>
            </a:r>
            <a:r>
              <a:rPr lang="en-US" smtClean="0"/>
              <a:t>as 1146 </a:t>
            </a:r>
            <a:r>
              <a:rPr lang="en-US" dirty="0" smtClean="0"/>
              <a:t>to specify “unknown table”:</a:t>
            </a:r>
          </a:p>
          <a:p>
            <a:pPr algn="just"/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533400" y="3124200"/>
            <a:ext cx="7315200" cy="35052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r>
              <a:rPr lang="en-US" sz="2800" dirty="0" smtClean="0"/>
              <a:t>create procedure demo1()</a:t>
            </a:r>
          </a:p>
          <a:p>
            <a:r>
              <a:rPr lang="en-US" sz="2800" dirty="0" smtClean="0"/>
              <a:t>begin</a:t>
            </a:r>
          </a:p>
          <a:p>
            <a:r>
              <a:rPr lang="en-US" sz="2800" dirty="0" smtClean="0"/>
              <a:t>declare </a:t>
            </a:r>
            <a:r>
              <a:rPr lang="en-US" sz="2800" dirty="0" err="1" smtClean="0"/>
              <a:t>br</a:t>
            </a:r>
            <a:r>
              <a:rPr lang="en-US" sz="2800" dirty="0" smtClean="0"/>
              <a:t> char(10);</a:t>
            </a:r>
          </a:p>
          <a:p>
            <a:r>
              <a:rPr lang="en-US" sz="2800" dirty="0" smtClean="0"/>
              <a:t>declare </a:t>
            </a:r>
            <a:r>
              <a:rPr lang="en-US" sz="2800" b="1" dirty="0" smtClean="0"/>
              <a:t>exit</a:t>
            </a:r>
            <a:r>
              <a:rPr lang="en-US" sz="2800" dirty="0" smtClean="0"/>
              <a:t> handler for 1146 </a:t>
            </a:r>
            <a:r>
              <a:rPr lang="en-US" sz="2800" b="1" dirty="0" smtClean="0"/>
              <a:t>begin end;</a:t>
            </a:r>
          </a:p>
          <a:p>
            <a:r>
              <a:rPr lang="en-US" sz="2800" dirty="0" smtClean="0"/>
              <a:t>select </a:t>
            </a:r>
            <a:r>
              <a:rPr lang="en-US" sz="2800" dirty="0" err="1" smtClean="0"/>
              <a:t>bcode</a:t>
            </a:r>
            <a:r>
              <a:rPr lang="en-US" sz="2800" dirty="0" smtClean="0"/>
              <a:t> into </a:t>
            </a:r>
            <a:r>
              <a:rPr lang="en-US" sz="2800" dirty="0" err="1" smtClean="0"/>
              <a:t>br</a:t>
            </a:r>
            <a:r>
              <a:rPr lang="en-US" sz="2800" dirty="0" smtClean="0"/>
              <a:t> from branch111 where </a:t>
            </a:r>
            <a:r>
              <a:rPr lang="en-US" sz="2800" dirty="0" err="1" smtClean="0"/>
              <a:t>strenght</a:t>
            </a:r>
            <a:r>
              <a:rPr lang="en-US" sz="2800" dirty="0" smtClean="0"/>
              <a:t> = 40;</a:t>
            </a:r>
          </a:p>
          <a:p>
            <a:r>
              <a:rPr lang="en-US" sz="2800" dirty="0" smtClean="0"/>
              <a:t>select ‘HELLO’;</a:t>
            </a:r>
          </a:p>
          <a:p>
            <a:r>
              <a:rPr lang="en-US" sz="2800" dirty="0" smtClean="0"/>
              <a:t>end;</a:t>
            </a:r>
          </a:p>
          <a:p>
            <a:endParaRPr lang="en-US" sz="2400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1" y="1371601"/>
            <a:ext cx="8458200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765801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r>
              <a:rPr lang="en-US" dirty="0" smtClean="0"/>
              <a:t>Exception: </a:t>
            </a:r>
            <a:r>
              <a:rPr lang="en-US" dirty="0" err="1" smtClean="0"/>
              <a:t>condition_value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389120"/>
          </a:xfrm>
        </p:spPr>
        <p:txBody>
          <a:bodyPr/>
          <a:lstStyle/>
          <a:p>
            <a:pPr algn="just"/>
            <a:r>
              <a:rPr lang="en-US" dirty="0" smtClean="0"/>
              <a:t>SQLSTATE [VALUE] </a:t>
            </a:r>
            <a:r>
              <a:rPr lang="en-US" i="1" dirty="0" err="1" smtClean="0"/>
              <a:t>sqlstate_value</a:t>
            </a:r>
            <a:r>
              <a:rPr lang="en-US" dirty="0" smtClean="0"/>
              <a:t>: A 5-character string literal indicating an SQLSTATE value, such as ’42S02' to specify “unknown table”:</a:t>
            </a:r>
          </a:p>
          <a:p>
            <a:pPr algn="just"/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609600" y="2971800"/>
            <a:ext cx="8077200" cy="38862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r>
              <a:rPr lang="en-US" sz="2800" dirty="0" smtClean="0"/>
              <a:t>create procedure demo1()</a:t>
            </a:r>
          </a:p>
          <a:p>
            <a:r>
              <a:rPr lang="en-US" sz="2800" dirty="0" smtClean="0"/>
              <a:t>begin</a:t>
            </a:r>
          </a:p>
          <a:p>
            <a:r>
              <a:rPr lang="en-US" sz="2800" dirty="0" smtClean="0"/>
              <a:t>declare </a:t>
            </a:r>
            <a:r>
              <a:rPr lang="en-US" sz="2800" dirty="0" err="1" smtClean="0"/>
              <a:t>br</a:t>
            </a:r>
            <a:r>
              <a:rPr lang="en-US" sz="2800" dirty="0" smtClean="0"/>
              <a:t> char(10);</a:t>
            </a:r>
          </a:p>
          <a:p>
            <a:r>
              <a:rPr lang="en-US" sz="2800" dirty="0" smtClean="0"/>
              <a:t>declare </a:t>
            </a:r>
            <a:r>
              <a:rPr lang="en-US" sz="2800" b="1" dirty="0" smtClean="0"/>
              <a:t>exit</a:t>
            </a:r>
            <a:r>
              <a:rPr lang="en-US" sz="2800" dirty="0" smtClean="0"/>
              <a:t> handler for </a:t>
            </a:r>
            <a:r>
              <a:rPr lang="en-US" sz="2800" b="1" dirty="0" err="1" smtClean="0"/>
              <a:t>sqlstate</a:t>
            </a:r>
            <a:r>
              <a:rPr lang="en-US" sz="2800" b="1" dirty="0" smtClean="0"/>
              <a:t> ’42S02’ begin end;</a:t>
            </a:r>
          </a:p>
          <a:p>
            <a:r>
              <a:rPr lang="en-US" sz="2800" dirty="0" smtClean="0"/>
              <a:t>select </a:t>
            </a:r>
            <a:r>
              <a:rPr lang="en-US" sz="2800" dirty="0" err="1" smtClean="0"/>
              <a:t>bcode</a:t>
            </a:r>
            <a:r>
              <a:rPr lang="en-US" sz="2800" dirty="0" smtClean="0"/>
              <a:t> into </a:t>
            </a:r>
            <a:r>
              <a:rPr lang="en-US" sz="2800" dirty="0" err="1" smtClean="0"/>
              <a:t>br</a:t>
            </a:r>
            <a:r>
              <a:rPr lang="en-US" sz="2800" dirty="0" smtClean="0"/>
              <a:t> from branch111 where </a:t>
            </a:r>
            <a:r>
              <a:rPr lang="en-US" sz="2800" dirty="0" err="1" smtClean="0"/>
              <a:t>strenght</a:t>
            </a:r>
            <a:r>
              <a:rPr lang="en-US" sz="2800" dirty="0" smtClean="0"/>
              <a:t> = 40;</a:t>
            </a:r>
          </a:p>
          <a:p>
            <a:r>
              <a:rPr lang="en-US" sz="2800" dirty="0" smtClean="0"/>
              <a:t>select ‘HELLO’;</a:t>
            </a:r>
          </a:p>
          <a:p>
            <a:r>
              <a:rPr lang="en-US" sz="2800" dirty="0" smtClean="0"/>
              <a:t>end;</a:t>
            </a:r>
          </a:p>
          <a:p>
            <a:endParaRPr lang="en-US" sz="2400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354</TotalTime>
  <Words>431</Words>
  <Application>Microsoft Office PowerPoint</Application>
  <PresentationFormat>On-screen Show (4:3)</PresentationFormat>
  <Paragraphs>152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Flow</vt:lpstr>
      <vt:lpstr>Exception</vt:lpstr>
      <vt:lpstr>Exception: Syntax </vt:lpstr>
      <vt:lpstr>Exception: hadler_action</vt:lpstr>
      <vt:lpstr>Exception: condition_value</vt:lpstr>
      <vt:lpstr>Exception: condition_value</vt:lpstr>
      <vt:lpstr>Output</vt:lpstr>
      <vt:lpstr>Exception: condition_value</vt:lpstr>
      <vt:lpstr>Output</vt:lpstr>
      <vt:lpstr>Exception: condition_value</vt:lpstr>
      <vt:lpstr>Output</vt:lpstr>
      <vt:lpstr>Exception: condition_value</vt:lpstr>
      <vt:lpstr>Output</vt:lpstr>
      <vt:lpstr>Output</vt:lpstr>
      <vt:lpstr>Exception: condition_value</vt:lpstr>
      <vt:lpstr>Output</vt:lpstr>
      <vt:lpstr>Exception: Precedence</vt:lpstr>
      <vt:lpstr>  DECLARE ... CONDITION Statement</vt:lpstr>
      <vt:lpstr>  DECLARE ... CONDITION Example</vt:lpstr>
      <vt:lpstr>Output</vt:lpstr>
      <vt:lpstr>Raise Exception Example</vt:lpstr>
    </vt:vector>
  </TitlesOfParts>
  <Company>Grizli777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Exception</dc:title>
  <dc:creator>Rushali</dc:creator>
  <cp:lastModifiedBy>Rushali</cp:lastModifiedBy>
  <cp:revision>49</cp:revision>
  <dcterms:created xsi:type="dcterms:W3CDTF">2022-08-28T15:14:25Z</dcterms:created>
  <dcterms:modified xsi:type="dcterms:W3CDTF">2023-08-24T05:35:17Z</dcterms:modified>
</cp:coreProperties>
</file>