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61" r:id="rId3"/>
    <p:sldId id="260" r:id="rId4"/>
    <p:sldId id="262" r:id="rId5"/>
    <p:sldId id="266" r:id="rId6"/>
    <p:sldId id="259" r:id="rId7"/>
    <p:sldId id="257" r:id="rId8"/>
    <p:sldId id="267" r:id="rId9"/>
    <p:sldId id="268" r:id="rId10"/>
    <p:sldId id="270" r:id="rId11"/>
    <p:sldId id="271" r:id="rId12"/>
    <p:sldId id="27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3448-EC65-4901-9E58-6279EECE0A03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1B3E-EEA4-4207-8632-34A49571D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3448-EC65-4901-9E58-6279EECE0A03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1B3E-EEA4-4207-8632-34A49571D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3448-EC65-4901-9E58-6279EECE0A03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1B3E-EEA4-4207-8632-34A49571D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3448-EC65-4901-9E58-6279EECE0A03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1B3E-EEA4-4207-8632-34A49571D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3448-EC65-4901-9E58-6279EECE0A03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1B3E-EEA4-4207-8632-34A49571D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3448-EC65-4901-9E58-6279EECE0A03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1B3E-EEA4-4207-8632-34A49571D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3448-EC65-4901-9E58-6279EECE0A03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1B3E-EEA4-4207-8632-34A49571D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3448-EC65-4901-9E58-6279EECE0A03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1B3E-EEA4-4207-8632-34A49571D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3448-EC65-4901-9E58-6279EECE0A03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1B3E-EEA4-4207-8632-34A49571D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3448-EC65-4901-9E58-6279EECE0A03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B01B3E-EEA4-4207-8632-34A49571D36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3448-EC65-4901-9E58-6279EECE0A03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1B01B3E-EEA4-4207-8632-34A49571D36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A7F3448-EC65-4901-9E58-6279EECE0A03}" type="datetimeFigureOut">
              <a:rPr lang="en-US" smtClean="0"/>
              <a:pPr/>
              <a:t>9/2/2020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1B01B3E-EEA4-4207-8632-34A49571D367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Exceptions </a:t>
            </a:r>
            <a:r>
              <a:rPr lang="en-US" dirty="0" smtClean="0"/>
              <a:t>in PL/SQL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Rushali Patil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Add new employee information to the employees </a:t>
            </a:r>
            <a:r>
              <a:rPr lang="en-US" dirty="0" smtClean="0"/>
              <a:t>table</a:t>
            </a:r>
            <a:r>
              <a:rPr lang="en-US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325871" y="2877149"/>
            <a:ext cx="872114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BEGIN </a:t>
            </a:r>
          </a:p>
          <a:p>
            <a:r>
              <a:rPr lang="en-US" i="1" dirty="0" smtClean="0">
                <a:solidFill>
                  <a:srgbClr val="0000FF"/>
                </a:solidFill>
              </a:rPr>
              <a:t>	INSERT </a:t>
            </a:r>
            <a:r>
              <a:rPr lang="en-US" i="1" dirty="0">
                <a:solidFill>
                  <a:srgbClr val="0000FF"/>
                </a:solidFill>
              </a:rPr>
              <a:t>INTO employees </a:t>
            </a:r>
          </a:p>
          <a:p>
            <a:r>
              <a:rPr lang="en-US" i="1" dirty="0" smtClean="0">
                <a:solidFill>
                  <a:srgbClr val="0000FF"/>
                </a:solidFill>
              </a:rPr>
              <a:t>	(</a:t>
            </a:r>
            <a:r>
              <a:rPr lang="en-US" i="1" dirty="0" err="1" smtClean="0">
                <a:solidFill>
                  <a:srgbClr val="0000FF"/>
                </a:solidFill>
              </a:rPr>
              <a:t>emp_id</a:t>
            </a:r>
            <a:r>
              <a:rPr lang="en-US" i="1" dirty="0">
                <a:solidFill>
                  <a:srgbClr val="0000FF"/>
                </a:solidFill>
              </a:rPr>
              <a:t>, </a:t>
            </a:r>
            <a:r>
              <a:rPr lang="en-US" i="1" dirty="0" smtClean="0">
                <a:solidFill>
                  <a:srgbClr val="0000FF"/>
                </a:solidFill>
              </a:rPr>
              <a:t>name</a:t>
            </a:r>
            <a:r>
              <a:rPr lang="en-US" i="1" dirty="0">
                <a:solidFill>
                  <a:srgbClr val="0000FF"/>
                </a:solidFill>
              </a:rPr>
              <a:t>, </a:t>
            </a:r>
            <a:r>
              <a:rPr lang="en-US" i="1" dirty="0" err="1" smtClean="0">
                <a:solidFill>
                  <a:srgbClr val="0000FF"/>
                </a:solidFill>
              </a:rPr>
              <a:t>hire_date</a:t>
            </a:r>
            <a:r>
              <a:rPr lang="en-US" i="1" dirty="0">
                <a:solidFill>
                  <a:srgbClr val="0000FF"/>
                </a:solidFill>
              </a:rPr>
              <a:t>, </a:t>
            </a:r>
            <a:r>
              <a:rPr lang="en-US" i="1" dirty="0" err="1">
                <a:solidFill>
                  <a:srgbClr val="0000FF"/>
                </a:solidFill>
              </a:rPr>
              <a:t>job_id</a:t>
            </a:r>
            <a:r>
              <a:rPr lang="en-US" i="1" dirty="0">
                <a:solidFill>
                  <a:srgbClr val="0000FF"/>
                </a:solidFill>
              </a:rPr>
              <a:t>, salary) </a:t>
            </a:r>
          </a:p>
          <a:p>
            <a:r>
              <a:rPr lang="en-US" i="1" dirty="0" smtClean="0">
                <a:solidFill>
                  <a:srgbClr val="0000FF"/>
                </a:solidFill>
              </a:rPr>
              <a:t>	VALUES </a:t>
            </a:r>
            <a:endParaRPr lang="en-US" i="1" dirty="0">
              <a:solidFill>
                <a:srgbClr val="0000FF"/>
              </a:solidFill>
            </a:endParaRPr>
          </a:p>
          <a:p>
            <a:r>
              <a:rPr lang="en-US" i="1" dirty="0" smtClean="0">
                <a:solidFill>
                  <a:srgbClr val="0000FF"/>
                </a:solidFill>
              </a:rPr>
              <a:t>	(121, ‘Ram', </a:t>
            </a:r>
            <a:r>
              <a:rPr lang="en-US" i="1" dirty="0" err="1" smtClean="0">
                <a:solidFill>
                  <a:srgbClr val="0000FF"/>
                </a:solidFill>
              </a:rPr>
              <a:t>sysdate</a:t>
            </a:r>
            <a:r>
              <a:rPr lang="en-US" i="1" dirty="0">
                <a:solidFill>
                  <a:srgbClr val="0000FF"/>
                </a:solidFill>
              </a:rPr>
              <a:t>, </a:t>
            </a:r>
            <a:r>
              <a:rPr lang="en-US" i="1" dirty="0" smtClean="0">
                <a:solidFill>
                  <a:srgbClr val="0000FF"/>
                </a:solidFill>
              </a:rPr>
              <a:t>‘Engineer', 40000); </a:t>
            </a:r>
            <a:endParaRPr lang="en-US" i="1" dirty="0">
              <a:solidFill>
                <a:srgbClr val="0000FF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END; </a:t>
            </a:r>
          </a:p>
        </p:txBody>
      </p:sp>
    </p:spTree>
    <p:extLst>
      <p:ext uri="{BB962C8B-B14F-4D97-AF65-F5344CB8AC3E}">
        <p14:creationId xmlns="" xmlns:p14="http://schemas.microsoft.com/office/powerpoint/2010/main" val="76478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Increase the salary of all employees who are stock </a:t>
            </a:r>
            <a:r>
              <a:rPr lang="en-US" dirty="0" smtClean="0"/>
              <a:t>clerks</a:t>
            </a:r>
            <a:r>
              <a:rPr lang="en-US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764561" y="2912613"/>
            <a:ext cx="728062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DECLARE </a:t>
            </a:r>
          </a:p>
          <a:p>
            <a:r>
              <a:rPr lang="en-US" dirty="0" smtClean="0"/>
              <a:t>	</a:t>
            </a:r>
            <a:r>
              <a:rPr lang="en-US" dirty="0" err="1" smtClean="0">
                <a:solidFill>
                  <a:srgbClr val="F739AA"/>
                </a:solidFill>
              </a:rPr>
              <a:t>v_sal_increase</a:t>
            </a:r>
            <a:r>
              <a:rPr lang="en-US" dirty="0" smtClean="0">
                <a:solidFill>
                  <a:srgbClr val="F739AA"/>
                </a:solidFill>
              </a:rPr>
              <a:t> 	</a:t>
            </a:r>
            <a:r>
              <a:rPr lang="en-US" dirty="0" err="1" smtClean="0">
                <a:solidFill>
                  <a:srgbClr val="F739AA"/>
                </a:solidFill>
              </a:rPr>
              <a:t>employees.salary%TYPE</a:t>
            </a:r>
            <a:r>
              <a:rPr lang="en-US" dirty="0" smtClean="0">
                <a:solidFill>
                  <a:srgbClr val="F739AA"/>
                </a:solidFill>
              </a:rPr>
              <a:t> </a:t>
            </a:r>
            <a:r>
              <a:rPr lang="en-US" dirty="0">
                <a:solidFill>
                  <a:srgbClr val="F739AA"/>
                </a:solidFill>
              </a:rPr>
              <a:t>:= 800; </a:t>
            </a:r>
          </a:p>
          <a:p>
            <a:r>
              <a:rPr lang="en-US" dirty="0"/>
              <a:t>BEGIN </a:t>
            </a:r>
          </a:p>
          <a:p>
            <a:r>
              <a:rPr lang="en-US" dirty="0" smtClean="0"/>
              <a:t>	</a:t>
            </a:r>
            <a:r>
              <a:rPr lang="en-US" i="1" dirty="0" smtClean="0">
                <a:solidFill>
                  <a:srgbClr val="0000FF"/>
                </a:solidFill>
              </a:rPr>
              <a:t>UPDATE </a:t>
            </a:r>
            <a:r>
              <a:rPr lang="en-US" i="1" dirty="0">
                <a:solidFill>
                  <a:srgbClr val="0000FF"/>
                </a:solidFill>
              </a:rPr>
              <a:t>employees </a:t>
            </a:r>
          </a:p>
          <a:p>
            <a:r>
              <a:rPr lang="en-US" i="1" dirty="0" smtClean="0">
                <a:solidFill>
                  <a:srgbClr val="0000FF"/>
                </a:solidFill>
              </a:rPr>
              <a:t>	SET </a:t>
            </a:r>
            <a:r>
              <a:rPr lang="en-US" i="1" dirty="0">
                <a:solidFill>
                  <a:srgbClr val="0000FF"/>
                </a:solidFill>
              </a:rPr>
              <a:t>salary = salary + </a:t>
            </a:r>
            <a:r>
              <a:rPr lang="en-US" i="1" dirty="0" err="1">
                <a:solidFill>
                  <a:srgbClr val="0000FF"/>
                </a:solidFill>
              </a:rPr>
              <a:t>v_sal_increase</a:t>
            </a:r>
            <a:r>
              <a:rPr lang="en-US" i="1" dirty="0">
                <a:solidFill>
                  <a:srgbClr val="0000FF"/>
                </a:solidFill>
              </a:rPr>
              <a:t> </a:t>
            </a:r>
          </a:p>
          <a:p>
            <a:r>
              <a:rPr lang="en-US" i="1" dirty="0" smtClean="0">
                <a:solidFill>
                  <a:srgbClr val="0000FF"/>
                </a:solidFill>
              </a:rPr>
              <a:t>	WHERE </a:t>
            </a:r>
            <a:r>
              <a:rPr lang="en-US" i="1" dirty="0" err="1">
                <a:solidFill>
                  <a:srgbClr val="0000FF"/>
                </a:solidFill>
              </a:rPr>
              <a:t>job_id</a:t>
            </a:r>
            <a:r>
              <a:rPr lang="en-US" i="1" dirty="0">
                <a:solidFill>
                  <a:srgbClr val="0000FF"/>
                </a:solidFill>
              </a:rPr>
              <a:t> = 'ST_CLERK'; </a:t>
            </a:r>
          </a:p>
          <a:p>
            <a:r>
              <a:rPr lang="en-US" dirty="0"/>
              <a:t>END; </a:t>
            </a:r>
          </a:p>
        </p:txBody>
      </p:sp>
      <p:sp>
        <p:nvSpPr>
          <p:cNvPr id="5" name="Rectangle 4"/>
          <p:cNvSpPr/>
          <p:nvPr/>
        </p:nvSpPr>
        <p:spPr>
          <a:xfrm>
            <a:off x="5467191" y="3647392"/>
            <a:ext cx="35999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PL/SQL variable assignments always use : =, and SQL column assignments always use =. </a:t>
            </a:r>
          </a:p>
        </p:txBody>
      </p:sp>
    </p:spTree>
    <p:extLst>
      <p:ext uri="{BB962C8B-B14F-4D97-AF65-F5344CB8AC3E}">
        <p14:creationId xmlns="" xmlns:p14="http://schemas.microsoft.com/office/powerpoint/2010/main" val="381436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Delete rows that belong to department 10 from the </a:t>
            </a:r>
            <a:r>
              <a:rPr lang="en-US" dirty="0" smtClean="0"/>
              <a:t>employees </a:t>
            </a:r>
            <a:r>
              <a:rPr lang="en-US" dirty="0"/>
              <a:t>table.</a:t>
            </a:r>
          </a:p>
        </p:txBody>
      </p:sp>
      <p:sp>
        <p:nvSpPr>
          <p:cNvPr id="4" name="Rectangle 3"/>
          <p:cNvSpPr/>
          <p:nvPr/>
        </p:nvSpPr>
        <p:spPr>
          <a:xfrm>
            <a:off x="795298" y="3012879"/>
            <a:ext cx="77200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DECLARE </a:t>
            </a:r>
          </a:p>
          <a:p>
            <a:r>
              <a:rPr lang="en-US" dirty="0" smtClean="0"/>
              <a:t>	</a:t>
            </a:r>
            <a:r>
              <a:rPr lang="en-US" dirty="0" err="1" smtClean="0">
                <a:solidFill>
                  <a:srgbClr val="F739AA"/>
                </a:solidFill>
              </a:rPr>
              <a:t>v_deptno</a:t>
            </a:r>
            <a:r>
              <a:rPr lang="en-US" dirty="0" smtClean="0">
                <a:solidFill>
                  <a:srgbClr val="F739AA"/>
                </a:solidFill>
              </a:rPr>
              <a:t> </a:t>
            </a:r>
            <a:r>
              <a:rPr lang="en-US" dirty="0" err="1">
                <a:solidFill>
                  <a:srgbClr val="F739AA"/>
                </a:solidFill>
              </a:rPr>
              <a:t>employees.department_id%TYPE</a:t>
            </a:r>
            <a:r>
              <a:rPr lang="en-US" dirty="0">
                <a:solidFill>
                  <a:srgbClr val="F739AA"/>
                </a:solidFill>
              </a:rPr>
              <a:t> : </a:t>
            </a:r>
          </a:p>
          <a:p>
            <a:r>
              <a:rPr lang="en-US" dirty="0"/>
              <a:t>BEGIN </a:t>
            </a:r>
          </a:p>
          <a:p>
            <a:pPr lvl="1"/>
            <a:r>
              <a:rPr lang="en-US" i="1" dirty="0" smtClean="0">
                <a:solidFill>
                  <a:srgbClr val="0000FF"/>
                </a:solidFill>
              </a:rPr>
              <a:t>	DELETE </a:t>
            </a:r>
            <a:r>
              <a:rPr lang="en-US" i="1" dirty="0">
                <a:solidFill>
                  <a:srgbClr val="0000FF"/>
                </a:solidFill>
              </a:rPr>
              <a:t>FROM employees </a:t>
            </a:r>
          </a:p>
          <a:p>
            <a:pPr lvl="1"/>
            <a:r>
              <a:rPr lang="en-US" i="1" dirty="0" smtClean="0">
                <a:solidFill>
                  <a:srgbClr val="0000FF"/>
                </a:solidFill>
              </a:rPr>
              <a:t>	WHERE </a:t>
            </a:r>
            <a:r>
              <a:rPr lang="en-US" i="1" dirty="0" err="1">
                <a:solidFill>
                  <a:srgbClr val="0000FF"/>
                </a:solidFill>
              </a:rPr>
              <a:t>department_id</a:t>
            </a:r>
            <a:r>
              <a:rPr lang="en-US" i="1" dirty="0">
                <a:solidFill>
                  <a:srgbClr val="0000FF"/>
                </a:solidFill>
              </a:rPr>
              <a:t> = </a:t>
            </a:r>
            <a:r>
              <a:rPr lang="en-US" i="1" dirty="0" err="1">
                <a:solidFill>
                  <a:srgbClr val="0000FF"/>
                </a:solidFill>
              </a:rPr>
              <a:t>v_deptno</a:t>
            </a:r>
            <a:r>
              <a:rPr lang="en-US" i="1" dirty="0">
                <a:solidFill>
                  <a:srgbClr val="0000FF"/>
                </a:solidFill>
              </a:rPr>
              <a:t>; </a:t>
            </a:r>
          </a:p>
          <a:p>
            <a:r>
              <a:rPr lang="en-US" dirty="0"/>
              <a:t>END; </a:t>
            </a:r>
          </a:p>
        </p:txBody>
      </p:sp>
    </p:spTree>
    <p:extLst>
      <p:ext uri="{BB962C8B-B14F-4D97-AF65-F5344CB8AC3E}">
        <p14:creationId xmlns="" xmlns:p14="http://schemas.microsoft.com/office/powerpoint/2010/main" val="104378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1772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An error occurs during the program execution is called Exception in PL/SQL.</a:t>
            </a:r>
          </a:p>
          <a:p>
            <a:pPr algn="just"/>
            <a:r>
              <a:rPr lang="en-US" dirty="0" smtClean="0"/>
              <a:t>PL/SQL facilitates programmers </a:t>
            </a:r>
          </a:p>
          <a:p>
            <a:pPr lvl="1" algn="just"/>
            <a:r>
              <a:rPr lang="en-US" dirty="0" smtClean="0"/>
              <a:t>To catch such conditions using exception block in the program and </a:t>
            </a:r>
          </a:p>
          <a:p>
            <a:pPr lvl="1" algn="just"/>
            <a:r>
              <a:rPr lang="en-US" dirty="0" smtClean="0"/>
              <a:t>An appropriate action is taken against the error condition</a:t>
            </a:r>
          </a:p>
          <a:p>
            <a:pPr algn="just"/>
            <a:r>
              <a:rPr lang="en-US" dirty="0" smtClean="0"/>
              <a:t>There are two type of exceptions: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System-defined Exceptions</a:t>
            </a:r>
          </a:p>
          <a:p>
            <a:pPr marL="850392" lvl="1" indent="-457200">
              <a:buFont typeface="+mj-lt"/>
              <a:buAutoNum type="arabicPeriod"/>
            </a:pPr>
            <a:r>
              <a:rPr lang="en-US" dirty="0" smtClean="0"/>
              <a:t>User-defined Exceptions</a:t>
            </a:r>
          </a:p>
          <a:p>
            <a:pPr algn="just"/>
            <a:endParaRPr lang="en-US" dirty="0" smtClean="0"/>
          </a:p>
          <a:p>
            <a:pPr algn="just">
              <a:buNone/>
            </a:pPr>
            <a:endParaRPr lang="en-US" dirty="0" smtClean="0"/>
          </a:p>
          <a:p>
            <a:pPr algn="just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 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762000" y="1447800"/>
            <a:ext cx="7543800" cy="5181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 smtClean="0"/>
              <a:t>DECLARE</a:t>
            </a:r>
            <a:r>
              <a:rPr lang="en-US" sz="2000" dirty="0" smtClean="0"/>
              <a:t>  </a:t>
            </a:r>
          </a:p>
          <a:p>
            <a:r>
              <a:rPr lang="en-US" sz="2000" dirty="0" smtClean="0"/>
              <a:t>   &lt;declarations </a:t>
            </a:r>
            <a:r>
              <a:rPr lang="en-US" sz="2000" b="1" dirty="0" smtClean="0"/>
              <a:t>section</a:t>
            </a:r>
            <a:r>
              <a:rPr lang="en-US" sz="2000" dirty="0" smtClean="0"/>
              <a:t>&gt;  </a:t>
            </a:r>
          </a:p>
          <a:p>
            <a:r>
              <a:rPr lang="en-US" sz="2000" b="1" dirty="0" smtClean="0"/>
              <a:t>BEGIN</a:t>
            </a:r>
            <a:r>
              <a:rPr lang="en-US" sz="2000" dirty="0" smtClean="0"/>
              <a:t>  </a:t>
            </a:r>
          </a:p>
          <a:p>
            <a:r>
              <a:rPr lang="en-US" sz="2000" dirty="0" smtClean="0"/>
              <a:t>   &lt;executable command(s)&gt;  </a:t>
            </a:r>
          </a:p>
          <a:p>
            <a:r>
              <a:rPr lang="en-US" sz="2000" dirty="0" smtClean="0"/>
              <a:t>EXCEPTION  </a:t>
            </a:r>
          </a:p>
          <a:p>
            <a:r>
              <a:rPr lang="en-US" sz="2000" dirty="0" smtClean="0"/>
              <a:t>   &lt;exception handling goes here &gt;  </a:t>
            </a:r>
          </a:p>
          <a:p>
            <a:r>
              <a:rPr lang="en-US" sz="2000" dirty="0" smtClean="0"/>
              <a:t>   </a:t>
            </a:r>
            <a:r>
              <a:rPr lang="en-US" sz="2000" b="1" dirty="0" smtClean="0"/>
              <a:t>WHEN</a:t>
            </a:r>
            <a:r>
              <a:rPr lang="en-US" sz="2000" dirty="0" smtClean="0"/>
              <a:t> exception1 </a:t>
            </a:r>
            <a:r>
              <a:rPr lang="en-US" sz="2000" b="1" dirty="0" smtClean="0"/>
              <a:t>THEN</a:t>
            </a:r>
            <a:r>
              <a:rPr lang="en-US" sz="2000" dirty="0" smtClean="0"/>
              <a:t>   </a:t>
            </a:r>
          </a:p>
          <a:p>
            <a:r>
              <a:rPr lang="en-US" sz="2000" dirty="0" smtClean="0"/>
              <a:t>       exception1-handling-statements   </a:t>
            </a:r>
          </a:p>
          <a:p>
            <a:r>
              <a:rPr lang="en-US" sz="2000" dirty="0" smtClean="0"/>
              <a:t>   </a:t>
            </a:r>
            <a:r>
              <a:rPr lang="en-US" sz="2000" b="1" dirty="0" smtClean="0"/>
              <a:t>WHEN</a:t>
            </a:r>
            <a:r>
              <a:rPr lang="en-US" sz="2000" dirty="0" smtClean="0"/>
              <a:t> exception2  </a:t>
            </a:r>
            <a:r>
              <a:rPr lang="en-US" sz="2000" b="1" dirty="0" smtClean="0"/>
              <a:t>THEN</a:t>
            </a:r>
            <a:r>
              <a:rPr lang="en-US" sz="2000" dirty="0" smtClean="0"/>
              <a:t>   </a:t>
            </a:r>
          </a:p>
          <a:p>
            <a:r>
              <a:rPr lang="en-US" sz="2000" dirty="0" smtClean="0"/>
              <a:t>      exception2-handling-statements   </a:t>
            </a:r>
          </a:p>
          <a:p>
            <a:r>
              <a:rPr lang="en-US" sz="2000" dirty="0" smtClean="0"/>
              <a:t>   </a:t>
            </a:r>
            <a:r>
              <a:rPr lang="en-US" sz="2000" b="1" dirty="0" smtClean="0"/>
              <a:t>WHEN</a:t>
            </a:r>
            <a:r>
              <a:rPr lang="en-US" sz="2000" dirty="0" smtClean="0"/>
              <a:t> exception3 </a:t>
            </a:r>
            <a:r>
              <a:rPr lang="en-US" sz="2000" b="1" dirty="0" smtClean="0"/>
              <a:t>THEN</a:t>
            </a:r>
            <a:r>
              <a:rPr lang="en-US" sz="2000" dirty="0" smtClean="0"/>
              <a:t>   </a:t>
            </a:r>
          </a:p>
          <a:p>
            <a:r>
              <a:rPr lang="en-US" sz="2000" dirty="0" smtClean="0"/>
              <a:t>      exception3-handling-statements  </a:t>
            </a:r>
          </a:p>
          <a:p>
            <a:r>
              <a:rPr lang="en-US" sz="2000" dirty="0" smtClean="0"/>
              <a:t>   ........  </a:t>
            </a:r>
          </a:p>
          <a:p>
            <a:r>
              <a:rPr lang="en-US" sz="2000" dirty="0" smtClean="0"/>
              <a:t>   </a:t>
            </a:r>
            <a:r>
              <a:rPr lang="en-US" sz="2000" b="1" dirty="0" smtClean="0"/>
              <a:t>WHEN</a:t>
            </a:r>
            <a:r>
              <a:rPr lang="en-US" sz="2000" dirty="0" smtClean="0"/>
              <a:t> others </a:t>
            </a:r>
            <a:r>
              <a:rPr lang="en-US" sz="2000" b="1" dirty="0" smtClean="0"/>
              <a:t>THEN</a:t>
            </a:r>
            <a:r>
              <a:rPr lang="en-US" sz="2000" dirty="0" smtClean="0"/>
              <a:t>  </a:t>
            </a:r>
          </a:p>
          <a:p>
            <a:r>
              <a:rPr lang="en-US" sz="2000" dirty="0" smtClean="0"/>
              <a:t>      exception3-handling-statements  </a:t>
            </a:r>
          </a:p>
          <a:p>
            <a:r>
              <a:rPr lang="en-US" sz="2000" b="1" dirty="0" smtClean="0"/>
              <a:t>END</a:t>
            </a:r>
            <a:r>
              <a:rPr lang="en-US" sz="2000" dirty="0" smtClean="0"/>
              <a:t>;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457200" y="1295400"/>
            <a:ext cx="8001000" cy="5562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 smtClean="0"/>
              <a:t>DECLARE </a:t>
            </a:r>
          </a:p>
          <a:p>
            <a:r>
              <a:rPr lang="en-US" sz="2000" dirty="0" smtClean="0"/>
              <a:t>   id </a:t>
            </a:r>
            <a:r>
              <a:rPr lang="en-US" sz="2000" dirty="0" err="1" smtClean="0"/>
              <a:t>test.tno%type</a:t>
            </a:r>
            <a:r>
              <a:rPr lang="en-US" sz="2000" dirty="0" smtClean="0"/>
              <a:t>:=2; </a:t>
            </a:r>
          </a:p>
          <a:p>
            <a:r>
              <a:rPr lang="en-US" sz="2000" dirty="0" smtClean="0"/>
              <a:t>   name </a:t>
            </a:r>
            <a:r>
              <a:rPr lang="en-US" sz="2000" dirty="0" err="1" smtClean="0"/>
              <a:t>test.name%type</a:t>
            </a:r>
            <a:r>
              <a:rPr lang="en-US" sz="2000" dirty="0" smtClean="0"/>
              <a:t>; </a:t>
            </a:r>
          </a:p>
          <a:p>
            <a:r>
              <a:rPr lang="en-US" sz="2000" dirty="0" smtClean="0"/>
              <a:t>   </a:t>
            </a:r>
          </a:p>
          <a:p>
            <a:r>
              <a:rPr lang="en-US" sz="2000" dirty="0" smtClean="0"/>
              <a:t>BEGIN </a:t>
            </a:r>
          </a:p>
          <a:p>
            <a:r>
              <a:rPr lang="en-US" sz="2000" dirty="0" smtClean="0"/>
              <a:t>   SELECT </a:t>
            </a:r>
            <a:r>
              <a:rPr lang="en-US" sz="2000" dirty="0" err="1" smtClean="0"/>
              <a:t>tno</a:t>
            </a:r>
            <a:r>
              <a:rPr lang="en-US" sz="2000" dirty="0" smtClean="0"/>
              <a:t>, name INTO  id, name </a:t>
            </a:r>
          </a:p>
          <a:p>
            <a:r>
              <a:rPr lang="en-US" sz="2000" dirty="0" smtClean="0"/>
              <a:t>   FROM test</a:t>
            </a:r>
          </a:p>
          <a:p>
            <a:r>
              <a:rPr lang="en-US" sz="2000" dirty="0" smtClean="0"/>
              <a:t>   WHERE </a:t>
            </a:r>
            <a:r>
              <a:rPr lang="en-US" sz="2000" dirty="0" err="1" smtClean="0"/>
              <a:t>tno</a:t>
            </a:r>
            <a:r>
              <a:rPr lang="en-US" sz="2000" dirty="0" smtClean="0"/>
              <a:t> = id;  </a:t>
            </a:r>
          </a:p>
          <a:p>
            <a:r>
              <a:rPr lang="en-US" sz="2000" dirty="0" smtClean="0"/>
              <a:t>   DBMS_OUTPUT.PUT_LINE ('ID: '||  id); </a:t>
            </a:r>
          </a:p>
          <a:p>
            <a:r>
              <a:rPr lang="en-US" sz="2000" dirty="0" smtClean="0"/>
              <a:t>   DBMS_OUTPUT.PUT_LINE ('Name: ' || name); </a:t>
            </a:r>
          </a:p>
          <a:p>
            <a:endParaRPr lang="en-US" sz="2000" dirty="0" smtClean="0"/>
          </a:p>
          <a:p>
            <a:r>
              <a:rPr lang="en-US" sz="2000" dirty="0" smtClean="0"/>
              <a:t>EXCEPTION </a:t>
            </a:r>
          </a:p>
          <a:p>
            <a:r>
              <a:rPr lang="en-US" sz="2000" dirty="0" smtClean="0"/>
              <a:t>   WHEN </a:t>
            </a:r>
            <a:r>
              <a:rPr lang="en-US" sz="2000" dirty="0" err="1" smtClean="0"/>
              <a:t>no_data_found</a:t>
            </a:r>
            <a:r>
              <a:rPr lang="en-US" sz="2000" dirty="0" smtClean="0"/>
              <a:t> THEN </a:t>
            </a:r>
          </a:p>
          <a:p>
            <a:r>
              <a:rPr lang="en-US" sz="2000" dirty="0" smtClean="0"/>
              <a:t>      </a:t>
            </a:r>
            <a:r>
              <a:rPr lang="en-US" sz="2000" dirty="0" err="1" smtClean="0"/>
              <a:t>dbms_output.put_line</a:t>
            </a:r>
            <a:r>
              <a:rPr lang="en-US" sz="2000" dirty="0" smtClean="0"/>
              <a:t>('No such Data!'); </a:t>
            </a:r>
          </a:p>
          <a:p>
            <a:r>
              <a:rPr lang="en-US" sz="2000" dirty="0" smtClean="0"/>
              <a:t>   WHEN others THEN </a:t>
            </a:r>
          </a:p>
          <a:p>
            <a:r>
              <a:rPr lang="en-US" sz="2000" dirty="0" smtClean="0"/>
              <a:t>      </a:t>
            </a:r>
            <a:r>
              <a:rPr lang="en-US" sz="2000" dirty="0" err="1" smtClean="0"/>
              <a:t>dbms_output.put_line</a:t>
            </a:r>
            <a:r>
              <a:rPr lang="en-US" sz="2000" dirty="0" smtClean="0"/>
              <a:t>('Error!'); </a:t>
            </a:r>
          </a:p>
          <a:p>
            <a:r>
              <a:rPr lang="en-US" sz="2000" dirty="0" smtClean="0"/>
              <a:t>END; 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 smtClean="0"/>
              <a:t>Raising Exception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181600"/>
          </a:xfrm>
        </p:spPr>
        <p:txBody>
          <a:bodyPr/>
          <a:lstStyle/>
          <a:p>
            <a:pPr algn="just"/>
            <a:r>
              <a:rPr lang="en-US" dirty="0" smtClean="0"/>
              <a:t>Exceptions are raised by </a:t>
            </a:r>
          </a:p>
          <a:p>
            <a:pPr lvl="1" algn="just"/>
            <a:r>
              <a:rPr lang="en-US" dirty="0" smtClean="0"/>
              <a:t>the database server automatically whenever there is any internal database error, or</a:t>
            </a:r>
          </a:p>
          <a:p>
            <a:pPr lvl="1" algn="just"/>
            <a:r>
              <a:rPr lang="en-US" dirty="0" smtClean="0"/>
              <a:t>can be raised explicitly by the programmer by using the command </a:t>
            </a:r>
            <a:r>
              <a:rPr lang="en-US" b="1" dirty="0" smtClean="0"/>
              <a:t>RAISE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38200" y="3352800"/>
            <a:ext cx="7696200" cy="35052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u="sng" dirty="0" smtClean="0"/>
              <a:t>Syntax</a:t>
            </a:r>
          </a:p>
          <a:p>
            <a:r>
              <a:rPr lang="en-US" sz="2000" dirty="0" smtClean="0"/>
              <a:t>DECLARE </a:t>
            </a:r>
          </a:p>
          <a:p>
            <a:r>
              <a:rPr lang="en-US" sz="2000" dirty="0" err="1" smtClean="0"/>
              <a:t>exception_name</a:t>
            </a:r>
            <a:r>
              <a:rPr lang="en-US" sz="2000" dirty="0" smtClean="0"/>
              <a:t> EXCEPTION; </a:t>
            </a:r>
          </a:p>
          <a:p>
            <a:r>
              <a:rPr lang="en-US" sz="2000" dirty="0" smtClean="0"/>
              <a:t>BEGIN </a:t>
            </a:r>
          </a:p>
          <a:p>
            <a:r>
              <a:rPr lang="en-US" sz="2000" dirty="0" smtClean="0"/>
              <a:t>IF condition THEN </a:t>
            </a:r>
          </a:p>
          <a:p>
            <a:r>
              <a:rPr lang="en-US" sz="2000" dirty="0" smtClean="0"/>
              <a:t>RAISE </a:t>
            </a:r>
            <a:r>
              <a:rPr lang="en-US" sz="2000" dirty="0" err="1" smtClean="0"/>
              <a:t>exception_name</a:t>
            </a:r>
            <a:r>
              <a:rPr lang="en-US" sz="2000" dirty="0" smtClean="0"/>
              <a:t>; </a:t>
            </a:r>
          </a:p>
          <a:p>
            <a:r>
              <a:rPr lang="en-US" sz="2000" dirty="0" smtClean="0"/>
              <a:t>END IF; </a:t>
            </a:r>
          </a:p>
          <a:p>
            <a:r>
              <a:rPr lang="en-US" sz="2000" dirty="0" smtClean="0"/>
              <a:t>EXCEPTION </a:t>
            </a:r>
          </a:p>
          <a:p>
            <a:r>
              <a:rPr lang="en-US" sz="2000" dirty="0" smtClean="0"/>
              <a:t>WHEN </a:t>
            </a:r>
            <a:r>
              <a:rPr lang="en-US" sz="2000" dirty="0" err="1" smtClean="0"/>
              <a:t>exception_name</a:t>
            </a:r>
            <a:r>
              <a:rPr lang="en-US" sz="2000" dirty="0" smtClean="0"/>
              <a:t> THEN </a:t>
            </a:r>
          </a:p>
          <a:p>
            <a:r>
              <a:rPr lang="en-US" sz="2000" dirty="0" smtClean="0"/>
              <a:t>      statement; </a:t>
            </a:r>
          </a:p>
          <a:p>
            <a:r>
              <a:rPr lang="en-US" sz="2000" dirty="0" smtClean="0"/>
              <a:t>END;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04088"/>
            <a:ext cx="8534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User-defined 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35480"/>
            <a:ext cx="8610600" cy="4465320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PL/SQL allows you to define your own exceptions according to the need of your program</a:t>
            </a:r>
          </a:p>
          <a:p>
            <a:pPr algn="just"/>
            <a:r>
              <a:rPr lang="en-US" dirty="0" smtClean="0"/>
              <a:t>A user-defined exception </a:t>
            </a:r>
          </a:p>
          <a:p>
            <a:pPr lvl="1" algn="just"/>
            <a:r>
              <a:rPr lang="en-US" dirty="0" smtClean="0"/>
              <a:t>must be declared and </a:t>
            </a:r>
          </a:p>
          <a:p>
            <a:pPr lvl="1" algn="just"/>
            <a:r>
              <a:rPr lang="en-US" dirty="0" smtClean="0"/>
              <a:t>then raised explicitly, using either </a:t>
            </a:r>
          </a:p>
          <a:p>
            <a:pPr lvl="2" algn="just"/>
            <a:r>
              <a:rPr lang="en-US" dirty="0" smtClean="0"/>
              <a:t>RAISE statement or </a:t>
            </a:r>
          </a:p>
          <a:p>
            <a:pPr lvl="2" algn="just"/>
            <a:r>
              <a:rPr lang="en-US" dirty="0" smtClean="0"/>
              <a:t>Procedure </a:t>
            </a:r>
            <a:r>
              <a:rPr lang="en-US" b="1" dirty="0" smtClean="0"/>
              <a:t>DBMS_STANDARD.RAISE_APPLICATION_ERROR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905000" y="5029200"/>
            <a:ext cx="5410200" cy="15240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u="sng" dirty="0" smtClean="0"/>
              <a:t>Syntax</a:t>
            </a:r>
          </a:p>
          <a:p>
            <a:endParaRPr lang="en-US" sz="2400" b="1" u="sng" dirty="0" smtClean="0"/>
          </a:p>
          <a:p>
            <a:r>
              <a:rPr lang="en-US" dirty="0" smtClean="0"/>
              <a:t>DECLARE</a:t>
            </a:r>
          </a:p>
          <a:p>
            <a:r>
              <a:rPr lang="en-US" dirty="0" err="1" smtClean="0"/>
              <a:t>my_exception</a:t>
            </a:r>
            <a:r>
              <a:rPr lang="en-US" dirty="0" smtClean="0"/>
              <a:t> EXCEPTION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381000"/>
            <a:ext cx="8229600" cy="1143000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381000" y="762000"/>
            <a:ext cx="8229600" cy="63246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/>
              <a:t>DECLARE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 id </a:t>
            </a:r>
            <a:r>
              <a:rPr lang="en-US" dirty="0" err="1" smtClean="0"/>
              <a:t>test.tno%type</a:t>
            </a:r>
            <a:r>
              <a:rPr lang="en-US" dirty="0" smtClean="0"/>
              <a:t>:=0; </a:t>
            </a:r>
          </a:p>
          <a:p>
            <a:r>
              <a:rPr lang="en-US" dirty="0" smtClean="0"/>
              <a:t>   name </a:t>
            </a:r>
            <a:r>
              <a:rPr lang="en-US" dirty="0" err="1" smtClean="0"/>
              <a:t>test.name%type</a:t>
            </a:r>
            <a:r>
              <a:rPr lang="en-US" dirty="0" smtClean="0"/>
              <a:t>; 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my_exception</a:t>
            </a:r>
            <a:r>
              <a:rPr lang="en-US" dirty="0" smtClean="0"/>
              <a:t> Exception;</a:t>
            </a:r>
          </a:p>
          <a:p>
            <a:r>
              <a:rPr lang="en-US" b="1" dirty="0" smtClean="0"/>
              <a:t>BEGIN 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     IF id = 0 THEN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     raise </a:t>
            </a:r>
            <a:r>
              <a:rPr lang="en-US" b="1" dirty="0" err="1" smtClean="0">
                <a:solidFill>
                  <a:srgbClr val="FF0000"/>
                </a:solidFill>
              </a:rPr>
              <a:t>my_exception</a:t>
            </a:r>
            <a:r>
              <a:rPr lang="en-US" b="1" dirty="0" smtClean="0">
                <a:solidFill>
                  <a:srgbClr val="FF0000"/>
                </a:solidFill>
              </a:rPr>
              <a:t>;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    ELSE</a:t>
            </a:r>
          </a:p>
          <a:p>
            <a:r>
              <a:rPr lang="en-US" dirty="0" smtClean="0"/>
              <a:t>     SELECT </a:t>
            </a:r>
            <a:r>
              <a:rPr lang="en-US" dirty="0" err="1" smtClean="0"/>
              <a:t>tno</a:t>
            </a:r>
            <a:r>
              <a:rPr lang="en-US" dirty="0" smtClean="0"/>
              <a:t>, name INTO  id, name </a:t>
            </a:r>
          </a:p>
          <a:p>
            <a:r>
              <a:rPr lang="en-US" dirty="0" smtClean="0"/>
              <a:t>     FROM test</a:t>
            </a:r>
          </a:p>
          <a:p>
            <a:r>
              <a:rPr lang="en-US" dirty="0" smtClean="0"/>
              <a:t>     WHERE </a:t>
            </a:r>
            <a:r>
              <a:rPr lang="en-US" dirty="0" err="1" smtClean="0"/>
              <a:t>tno</a:t>
            </a:r>
            <a:r>
              <a:rPr lang="en-US" dirty="0" smtClean="0"/>
              <a:t> = id;  </a:t>
            </a:r>
          </a:p>
          <a:p>
            <a:r>
              <a:rPr lang="en-US" dirty="0" smtClean="0"/>
              <a:t>     DBMS_OUTPUT.PUT_LINE ('ID: '||  id); </a:t>
            </a:r>
          </a:p>
          <a:p>
            <a:r>
              <a:rPr lang="en-US" dirty="0" smtClean="0"/>
              <a:t>     DBMS_OUTPUT.PUT_LINE ('Name: ' || name);</a:t>
            </a:r>
          </a:p>
          <a:p>
            <a:r>
              <a:rPr lang="en-US" dirty="0" smtClean="0"/>
              <a:t>    end if;  </a:t>
            </a:r>
          </a:p>
          <a:p>
            <a:r>
              <a:rPr lang="en-US" b="1" dirty="0" smtClean="0"/>
              <a:t>EXCEPTION</a:t>
            </a:r>
            <a:r>
              <a:rPr lang="en-US" dirty="0" smtClean="0"/>
              <a:t> </a:t>
            </a:r>
          </a:p>
          <a:p>
            <a:r>
              <a:rPr lang="en-US" dirty="0" smtClean="0"/>
              <a:t>   WHEN </a:t>
            </a:r>
            <a:r>
              <a:rPr lang="en-US" dirty="0" err="1" smtClean="0"/>
              <a:t>no_data_found</a:t>
            </a:r>
            <a:r>
              <a:rPr lang="en-US" dirty="0" smtClean="0"/>
              <a:t> THEN 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dbms_output.put_line</a:t>
            </a:r>
            <a:r>
              <a:rPr lang="en-US" dirty="0" smtClean="0"/>
              <a:t>('No such Data!');</a:t>
            </a:r>
          </a:p>
          <a:p>
            <a:r>
              <a:rPr lang="en-US" dirty="0" smtClean="0"/>
              <a:t>   WHEN </a:t>
            </a:r>
            <a:r>
              <a:rPr lang="en-US" b="1" dirty="0" err="1" smtClean="0">
                <a:solidFill>
                  <a:srgbClr val="FF0000"/>
                </a:solidFill>
              </a:rPr>
              <a:t>my_exception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THEN 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dbms_output.put_line</a:t>
            </a:r>
            <a:r>
              <a:rPr lang="en-US" dirty="0" smtClean="0"/>
              <a:t>('Mismatch'); </a:t>
            </a:r>
          </a:p>
          <a:p>
            <a:r>
              <a:rPr lang="en-US" dirty="0" smtClean="0"/>
              <a:t>   WHEN others THEN 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dbms_output.put_line</a:t>
            </a:r>
            <a:r>
              <a:rPr lang="en-US" dirty="0" smtClean="0"/>
              <a:t>('Error!'); </a:t>
            </a:r>
          </a:p>
          <a:p>
            <a:r>
              <a:rPr lang="en-US" b="1" dirty="0" smtClean="0"/>
              <a:t>END; 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Statements in PL/SQL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200000"/>
              </a:lnSpc>
            </a:pPr>
            <a:r>
              <a:rPr lang="en-US" sz="2000" dirty="0"/>
              <a:t> Extract a row of data from the database by using </a:t>
            </a:r>
            <a:r>
              <a:rPr lang="en-US" sz="2000" dirty="0" smtClean="0"/>
              <a:t>the </a:t>
            </a:r>
            <a:r>
              <a:rPr lang="en-US" sz="2000" dirty="0"/>
              <a:t>select command. </a:t>
            </a:r>
          </a:p>
          <a:p>
            <a:pPr algn="just">
              <a:lnSpc>
                <a:spcPct val="200000"/>
              </a:lnSpc>
            </a:pPr>
            <a:r>
              <a:rPr lang="en-US" sz="2000" dirty="0" smtClean="0"/>
              <a:t>Make </a:t>
            </a:r>
            <a:r>
              <a:rPr lang="en-US" sz="2000" dirty="0"/>
              <a:t>changes to rows in the database by using </a:t>
            </a:r>
            <a:r>
              <a:rPr lang="en-US" sz="2000" dirty="0" smtClean="0"/>
              <a:t>DML </a:t>
            </a:r>
            <a:r>
              <a:rPr lang="en-US" sz="2000" dirty="0"/>
              <a:t>commands. </a:t>
            </a:r>
          </a:p>
          <a:p>
            <a:pPr algn="just">
              <a:lnSpc>
                <a:spcPct val="200000"/>
              </a:lnSpc>
            </a:pPr>
            <a:r>
              <a:rPr lang="en-US" sz="2000" dirty="0" smtClean="0"/>
              <a:t>Control </a:t>
            </a:r>
            <a:r>
              <a:rPr lang="en-US" sz="2000" dirty="0"/>
              <a:t>a transaction with the commit, rollback, </a:t>
            </a:r>
            <a:r>
              <a:rPr lang="en-US" sz="2000" dirty="0" smtClean="0"/>
              <a:t>or </a:t>
            </a:r>
            <a:r>
              <a:rPr lang="en-US" sz="2000" dirty="0" err="1"/>
              <a:t>savepoint</a:t>
            </a:r>
            <a:r>
              <a:rPr lang="en-US" sz="2000" dirty="0"/>
              <a:t> command. </a:t>
            </a:r>
          </a:p>
          <a:p>
            <a:pPr algn="just">
              <a:lnSpc>
                <a:spcPct val="200000"/>
              </a:lnSpc>
            </a:pPr>
            <a:r>
              <a:rPr lang="en-US" sz="2000" dirty="0" smtClean="0"/>
              <a:t>Determine </a:t>
            </a:r>
            <a:r>
              <a:rPr lang="en-US" sz="2000" dirty="0"/>
              <a:t>DML outcome with implicit cursor </a:t>
            </a:r>
            <a:r>
              <a:rPr lang="en-US" sz="2000" dirty="0" smtClean="0"/>
              <a:t>attributes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="" xmlns:p14="http://schemas.microsoft.com/office/powerpoint/2010/main" val="854393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1143000"/>
          </a:xfrm>
        </p:spPr>
        <p:txBody>
          <a:bodyPr/>
          <a:lstStyle/>
          <a:p>
            <a:r>
              <a:rPr lang="en-US" dirty="0" smtClean="0"/>
              <a:t>SELECT </a:t>
            </a:r>
            <a:r>
              <a:rPr lang="en-US" dirty="0"/>
              <a:t>Statements in PL/SQL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/>
          <a:lstStyle/>
          <a:p>
            <a:r>
              <a:rPr lang="en-US" dirty="0"/>
              <a:t> Retrieve data from the database with a select </a:t>
            </a:r>
            <a:r>
              <a:rPr lang="en-US" dirty="0" smtClean="0"/>
              <a:t>statement</a:t>
            </a:r>
            <a:r>
              <a:rPr lang="en-US" dirty="0"/>
              <a:t>.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311" y="2329216"/>
            <a:ext cx="5863783" cy="145762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49621" y="4095571"/>
            <a:ext cx="822719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Specify the </a:t>
            </a:r>
            <a:r>
              <a:rPr lang="en-US" b="1" dirty="0">
                <a:solidFill>
                  <a:srgbClr val="0000FF"/>
                </a:solidFill>
              </a:rPr>
              <a:t>same number of variables </a:t>
            </a:r>
            <a:r>
              <a:rPr lang="en-US" dirty="0"/>
              <a:t>in the </a:t>
            </a:r>
            <a:r>
              <a:rPr lang="en-US" b="1" dirty="0">
                <a:solidFill>
                  <a:srgbClr val="FF0066"/>
                </a:solidFill>
              </a:rPr>
              <a:t>INTO clause </a:t>
            </a:r>
            <a:r>
              <a:rPr lang="en-US" dirty="0"/>
              <a:t>as database columns in the SELECT </a:t>
            </a:r>
            <a:r>
              <a:rPr lang="en-US" dirty="0" smtClean="0"/>
              <a:t>clause</a:t>
            </a:r>
            <a:r>
              <a:rPr lang="en-US" dirty="0"/>
              <a:t>. 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Be </a:t>
            </a:r>
            <a:r>
              <a:rPr lang="en-US" dirty="0"/>
              <a:t>sure that </a:t>
            </a:r>
            <a:r>
              <a:rPr lang="en-US" b="1" dirty="0">
                <a:solidFill>
                  <a:srgbClr val="00B050"/>
                </a:solidFill>
              </a:rPr>
              <a:t>they correspond </a:t>
            </a:r>
            <a:r>
              <a:rPr lang="en-US" b="1" dirty="0" err="1">
                <a:solidFill>
                  <a:srgbClr val="00B050"/>
                </a:solidFill>
              </a:rPr>
              <a:t>positionally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dirty="0"/>
              <a:t>and that their data types are compatible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Use </a:t>
            </a:r>
            <a:r>
              <a:rPr lang="en-US" dirty="0"/>
              <a:t>group functions, such as SUM, in a SQL statement, because group functions apply to groups of </a:t>
            </a:r>
            <a:r>
              <a:rPr lang="en-US" dirty="0" smtClean="0"/>
              <a:t>rows </a:t>
            </a:r>
            <a:r>
              <a:rPr lang="en-US" dirty="0"/>
              <a:t>in a table.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26607" y="2474999"/>
            <a:ext cx="1661189" cy="646331"/>
            <a:chOff x="826607" y="2474999"/>
            <a:chExt cx="1661189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826607" y="2474999"/>
              <a:ext cx="16611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This is mandatory </a:t>
              </a:r>
              <a:endParaRPr lang="en-US" dirty="0"/>
            </a:p>
          </p:txBody>
        </p:sp>
        <p:sp>
          <p:nvSpPr>
            <p:cNvPr id="7" name="Right Arrow 6"/>
            <p:cNvSpPr/>
            <p:nvPr/>
          </p:nvSpPr>
          <p:spPr>
            <a:xfrm>
              <a:off x="1967857" y="2573332"/>
              <a:ext cx="519939" cy="319798"/>
            </a:xfrm>
            <a:prstGeom prst="rightArrow">
              <a:avLst>
                <a:gd name="adj1" fmla="val 34144"/>
                <a:gd name="adj2" fmla="val 56342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/>
          <p:cNvSpPr/>
          <p:nvPr/>
        </p:nvSpPr>
        <p:spPr>
          <a:xfrm>
            <a:off x="5407350" y="3127627"/>
            <a:ext cx="31777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Queries must return one and only one row. </a:t>
            </a:r>
          </a:p>
        </p:txBody>
      </p:sp>
    </p:spTree>
    <p:extLst>
      <p:ext uri="{BB962C8B-B14F-4D97-AF65-F5344CB8AC3E}">
        <p14:creationId xmlns="" xmlns:p14="http://schemas.microsoft.com/office/powerpoint/2010/main" val="4114607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205</TotalTime>
  <Words>514</Words>
  <Application>Microsoft Office PowerPoint</Application>
  <PresentationFormat>On-screen Show (4:3)</PresentationFormat>
  <Paragraphs>135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Flow</vt:lpstr>
      <vt:lpstr>Exceptions in PL/SQL</vt:lpstr>
      <vt:lpstr>Exception</vt:lpstr>
      <vt:lpstr> Syntax</vt:lpstr>
      <vt:lpstr>Example</vt:lpstr>
      <vt:lpstr>Raising Exception</vt:lpstr>
      <vt:lpstr>User-defined Exceptions</vt:lpstr>
      <vt:lpstr>Example</vt:lpstr>
      <vt:lpstr>SQL Statements in PL/SQL</vt:lpstr>
      <vt:lpstr>SELECT Statements in PL/SQL</vt:lpstr>
      <vt:lpstr>Inserting Data</vt:lpstr>
      <vt:lpstr>Updating Data</vt:lpstr>
      <vt:lpstr>Deleting Data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Procedures in PL/SQL</dc:title>
  <dc:creator>Rushali</dc:creator>
  <cp:lastModifiedBy>Rushali</cp:lastModifiedBy>
  <cp:revision>27</cp:revision>
  <dcterms:created xsi:type="dcterms:W3CDTF">2020-08-30T17:26:08Z</dcterms:created>
  <dcterms:modified xsi:type="dcterms:W3CDTF">2020-09-01T20:00:16Z</dcterms:modified>
</cp:coreProperties>
</file>