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77B055-757A-4985-9D62-B5D2F5B8B767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C5F942-E5D3-4654-AF2F-58F19E09D2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the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2"/>
              </a:buClr>
            </a:pPr>
            <a:r>
              <a:rPr lang="fi-FI" sz="2800" b="1" dirty="0" smtClean="0">
                <a:solidFill>
                  <a:schemeClr val="tx2"/>
                </a:solidFill>
              </a:rPr>
              <a:t>Functional dependency</a:t>
            </a:r>
            <a:r>
              <a:rPr lang="fi-FI" sz="2800" b="1" dirty="0" smtClean="0"/>
              <a:t> </a:t>
            </a:r>
            <a:r>
              <a:rPr lang="fi-FI" sz="2800" dirty="0" smtClean="0"/>
              <a:t>is a property of the meaning or semantics of the attributes in a relation</a:t>
            </a:r>
          </a:p>
          <a:p>
            <a:pPr algn="just">
              <a:buClr>
                <a:schemeClr val="tx2"/>
              </a:buClr>
            </a:pPr>
            <a:r>
              <a:rPr lang="fi-FI" sz="2800" dirty="0" smtClean="0"/>
              <a:t>When a functional dependency is present, the dependency is specified as a </a:t>
            </a:r>
            <a:r>
              <a:rPr lang="fi-FI" sz="2800" b="1" dirty="0" smtClean="0">
                <a:solidFill>
                  <a:schemeClr val="tx2"/>
                </a:solidFill>
              </a:rPr>
              <a:t>constraint</a:t>
            </a:r>
            <a:r>
              <a:rPr lang="fi-FI" sz="2800" dirty="0" smtClean="0"/>
              <a:t> between the attributes</a:t>
            </a:r>
          </a:p>
          <a:p>
            <a:pPr algn="just">
              <a:buClr>
                <a:schemeClr val="tx2"/>
              </a:buClr>
            </a:pPr>
            <a:r>
              <a:rPr lang="en-US" sz="2800" dirty="0" smtClean="0"/>
              <a:t>An important integrity constraint to consider first is the identification of </a:t>
            </a:r>
            <a:r>
              <a:rPr lang="en-US" sz="2800" b="1" dirty="0" smtClean="0">
                <a:solidFill>
                  <a:schemeClr val="tx2"/>
                </a:solidFill>
              </a:rPr>
              <a:t>candidate keys</a:t>
            </a:r>
            <a:r>
              <a:rPr lang="en-US" sz="2800" dirty="0" smtClean="0"/>
              <a:t>, one of which is selected to be the primary key for the relation using functional dependency</a:t>
            </a:r>
          </a:p>
          <a:p>
            <a:pPr algn="just">
              <a:buClr>
                <a:schemeClr val="tx2"/>
              </a:buClr>
            </a:pPr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Closure of a Set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algn="just"/>
            <a:r>
              <a:rPr lang="en-US" sz="2800" dirty="0" smtClean="0"/>
              <a:t>Given a set F  of functional dependencies, there are certain other functional dependencies that are logically implied by F.</a:t>
            </a:r>
          </a:p>
          <a:p>
            <a:pPr algn="just"/>
            <a:r>
              <a:rPr lang="en-US" sz="2800" dirty="0" smtClean="0"/>
              <a:t>For example:  If  A -&gt; B and  B-&gt;C,  then we can infer that A -&gt; C</a:t>
            </a:r>
          </a:p>
          <a:p>
            <a:pPr algn="just"/>
            <a:r>
              <a:rPr lang="fi-FI" sz="2800" dirty="0" smtClean="0"/>
              <a:t>A set of all functional dependencies that are implied by a given set of functional dependencies X is called closure of X, written </a:t>
            </a:r>
            <a:r>
              <a:rPr lang="fi-FI" sz="2800" b="1" dirty="0" smtClean="0">
                <a:solidFill>
                  <a:schemeClr val="tx2"/>
                </a:solidFill>
              </a:rPr>
              <a:t>X</a:t>
            </a:r>
            <a:r>
              <a:rPr lang="fi-FI" sz="2800" b="1" baseline="30000" dirty="0" smtClean="0">
                <a:solidFill>
                  <a:schemeClr val="tx2"/>
                </a:solidFill>
              </a:rPr>
              <a:t>+</a:t>
            </a:r>
            <a:r>
              <a:rPr lang="fi-FI" sz="2800" dirty="0" smtClean="0"/>
              <a:t>. A set of inference rule is needed to compute X</a:t>
            </a:r>
            <a:r>
              <a:rPr lang="fi-FI" sz="2800" baseline="30000" dirty="0" smtClean="0"/>
              <a:t>+</a:t>
            </a:r>
            <a:r>
              <a:rPr lang="fi-FI" sz="2800" dirty="0" smtClean="0"/>
              <a:t> from X.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396758"/>
            <a:ext cx="8610600" cy="622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/>
            <a:r>
              <a:rPr lang="fi-FI" sz="2400" b="1" dirty="0">
                <a:solidFill>
                  <a:schemeClr val="tx2"/>
                </a:solidFill>
              </a:rPr>
              <a:t>Armstrong’s </a:t>
            </a:r>
            <a:r>
              <a:rPr lang="fi-FI" sz="2400" b="1" dirty="0" smtClean="0">
                <a:solidFill>
                  <a:schemeClr val="tx2"/>
                </a:solidFill>
              </a:rPr>
              <a:t>axioms</a:t>
            </a:r>
            <a:endParaRPr lang="fi-FI" sz="2400" b="1" dirty="0">
              <a:solidFill>
                <a:schemeClr val="tx2"/>
              </a:solidFill>
            </a:endParaRPr>
          </a:p>
          <a:p>
            <a:pPr marL="822960" lvl="1" indent="-457200">
              <a:buFontTx/>
              <a:buAutoNum type="arabicPeriod"/>
            </a:pPr>
            <a:r>
              <a:rPr lang="en-US" sz="2200" b="1" dirty="0" err="1">
                <a:solidFill>
                  <a:schemeClr val="tx2"/>
                </a:solidFill>
              </a:rPr>
              <a:t>Relfexivity</a:t>
            </a:r>
            <a:r>
              <a:rPr lang="en-US" sz="2200" b="1" dirty="0">
                <a:solidFill>
                  <a:schemeClr val="tx2"/>
                </a:solidFill>
              </a:rPr>
              <a:t>: 	</a:t>
            </a:r>
            <a:r>
              <a:rPr lang="en-US" sz="2200" dirty="0"/>
              <a:t>If B is a subset of A, them A </a:t>
            </a:r>
            <a:r>
              <a:rPr lang="fi-FI" sz="2200" dirty="0">
                <a:sym typeface="Wingdings" pitchFamily="2" charset="2"/>
              </a:rPr>
              <a:t> B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Augmentation:	</a:t>
            </a:r>
            <a:r>
              <a:rPr lang="en-US" sz="2200" dirty="0"/>
              <a:t>If A </a:t>
            </a:r>
            <a:r>
              <a:rPr lang="fi-FI" sz="2200" dirty="0">
                <a:sym typeface="Wingdings" pitchFamily="2" charset="2"/>
              </a:rPr>
              <a:t> B, then A, C </a:t>
            </a:r>
            <a:r>
              <a:rPr lang="fi-FI" sz="2200">
                <a:sym typeface="Wingdings" pitchFamily="2" charset="2"/>
              </a:rPr>
              <a:t> </a:t>
            </a:r>
            <a:r>
              <a:rPr lang="fi-FI" sz="2200" smtClean="0">
                <a:sym typeface="Wingdings" pitchFamily="2" charset="2"/>
              </a:rPr>
              <a:t>B,C</a:t>
            </a:r>
            <a:endParaRPr lang="fi-FI" sz="2200" dirty="0">
              <a:sym typeface="Wingdings" pitchFamily="2" charset="2"/>
            </a:endParaRP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Transitivity:	</a:t>
            </a:r>
            <a:r>
              <a:rPr lang="en-US" sz="2200" dirty="0"/>
              <a:t>If A </a:t>
            </a:r>
            <a:r>
              <a:rPr lang="fi-FI" sz="2200" dirty="0">
                <a:sym typeface="Wingdings" pitchFamily="2" charset="2"/>
              </a:rPr>
              <a:t> B and B  C, then A C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Self-determination: 	 </a:t>
            </a:r>
            <a:r>
              <a:rPr lang="en-US" sz="2200" dirty="0"/>
              <a:t>A </a:t>
            </a:r>
            <a:r>
              <a:rPr lang="fi-FI" sz="2200" dirty="0">
                <a:sym typeface="Wingdings" pitchFamily="2" charset="2"/>
              </a:rPr>
              <a:t> A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Decomposition:	</a:t>
            </a:r>
            <a:r>
              <a:rPr lang="en-US" sz="2200" dirty="0"/>
              <a:t>If A </a:t>
            </a:r>
            <a:r>
              <a:rPr lang="fi-FI" sz="2200" dirty="0">
                <a:sym typeface="Wingdings" pitchFamily="2" charset="2"/>
              </a:rPr>
              <a:t> B,C  then A  B and A C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Union:		</a:t>
            </a:r>
            <a:r>
              <a:rPr lang="en-US" sz="2200" dirty="0"/>
              <a:t>If A </a:t>
            </a:r>
            <a:r>
              <a:rPr lang="fi-FI" sz="2200" dirty="0">
                <a:sym typeface="Wingdings" pitchFamily="2" charset="2"/>
              </a:rPr>
              <a:t> B and A  C, then A B,C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>
                <a:solidFill>
                  <a:schemeClr val="tx2"/>
                </a:solidFill>
                <a:sym typeface="Wingdings" pitchFamily="2" charset="2"/>
              </a:rPr>
              <a:t>Composition:	</a:t>
            </a:r>
            <a:r>
              <a:rPr lang="en-US" sz="2200" dirty="0"/>
              <a:t>If A </a:t>
            </a:r>
            <a:r>
              <a:rPr lang="fi-FI" sz="2200" dirty="0">
                <a:sym typeface="Wingdings" pitchFamily="2" charset="2"/>
              </a:rPr>
              <a:t> B and C  D, then A,C </a:t>
            </a:r>
            <a:r>
              <a:rPr lang="fi-FI" sz="2200" dirty="0" smtClean="0">
                <a:sym typeface="Wingdings" pitchFamily="2" charset="2"/>
              </a:rPr>
              <a:t>B,D</a:t>
            </a:r>
          </a:p>
          <a:p>
            <a:pPr marL="822960" lvl="1" indent="-457200">
              <a:buFontTx/>
              <a:buAutoNum type="arabicPeriod"/>
            </a:pPr>
            <a:r>
              <a:rPr lang="fi-FI" sz="2200" b="1" dirty="0" smtClean="0">
                <a:solidFill>
                  <a:schemeClr val="tx2"/>
                </a:solidFill>
                <a:sym typeface="Wingdings" pitchFamily="2" charset="2"/>
              </a:rPr>
              <a:t>Pseudo Transitivity: </a:t>
            </a:r>
            <a:r>
              <a:rPr lang="en-US" sz="2200" dirty="0" smtClean="0"/>
              <a:t>f A </a:t>
            </a:r>
            <a:r>
              <a:rPr lang="fi-FI" sz="2200" dirty="0" smtClean="0">
                <a:sym typeface="Wingdings" pitchFamily="2" charset="2"/>
              </a:rPr>
              <a:t> B and BC  D, then AC D</a:t>
            </a:r>
          </a:p>
          <a:p>
            <a:r>
              <a:rPr lang="en-US" sz="2400" dirty="0" smtClean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sym typeface="Greek Symbols" pitchFamily="18" charset="2"/>
              </a:rPr>
              <a:t>sound</a:t>
            </a:r>
            <a:r>
              <a:rPr lang="en-US" sz="2000" b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(generate only functional dependencies that actually hold) and 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  <a:sym typeface="Greek Symbols" pitchFamily="18" charset="2"/>
              </a:rPr>
              <a:t>complete</a:t>
            </a:r>
            <a:r>
              <a:rPr lang="en-US" sz="2000" dirty="0" smtClean="0">
                <a:sym typeface="Greek Symbols" pitchFamily="18" charset="2"/>
              </a:rPr>
              <a:t> (generate all functional dependencies that hold)</a:t>
            </a:r>
          </a:p>
          <a:p>
            <a:pPr marL="457200" indent="-457200"/>
            <a:endParaRPr lang="fi-FI" sz="2400" dirty="0" smtClean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endParaRPr lang="fi-FI" sz="2400" b="1" dirty="0">
              <a:solidFill>
                <a:schemeClr val="tx2"/>
              </a:solidFill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endParaRPr lang="en-US" sz="2400" b="1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38300"/>
            <a:ext cx="8248650" cy="4914900"/>
          </a:xfrm>
        </p:spPr>
        <p:txBody>
          <a:bodyPr>
            <a:normAutofit/>
          </a:bodyPr>
          <a:lstStyle/>
          <a:p>
            <a:pPr>
              <a:tabLst>
                <a:tab pos="803275" algn="l"/>
              </a:tabLst>
            </a:pPr>
            <a:r>
              <a:rPr lang="en-US" sz="2000" i="1" dirty="0" smtClean="0"/>
              <a:t>R = (A, B, C, G, H, I)</a:t>
            </a:r>
            <a:br>
              <a:rPr lang="en-US" sz="2000" i="1" dirty="0" smtClean="0"/>
            </a:br>
            <a:r>
              <a:rPr lang="en-US" sz="2000" i="1" dirty="0" smtClean="0"/>
              <a:t>F = </a:t>
            </a:r>
            <a:r>
              <a:rPr lang="en-US" sz="2000" dirty="0" smtClean="0"/>
              <a:t>{  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B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   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C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   </a:t>
            </a:r>
            <a:r>
              <a:rPr lang="en-US" sz="2000" i="1" dirty="0" smtClean="0">
                <a:sym typeface="Iconic Symbols Ext" pitchFamily="2" charset="2"/>
              </a:rPr>
              <a:t>B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  <a:r>
              <a:rPr lang="en-US" sz="2000" dirty="0" smtClean="0">
                <a:sym typeface="Monotype Sorts" pitchFamily="2" charset="2"/>
              </a:rPr>
              <a:t>}</a:t>
            </a:r>
            <a:endParaRPr lang="en-US" sz="2000" dirty="0" smtClean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 smtClean="0">
                <a:sym typeface="MS LineDraw" pitchFamily="49" charset="2"/>
              </a:rPr>
              <a:t>some members of </a:t>
            </a:r>
            <a:r>
              <a:rPr lang="en-US" sz="2000" i="1" dirty="0" smtClean="0">
                <a:sym typeface="MS LineDraw" pitchFamily="49" charset="2"/>
              </a:rPr>
              <a:t>F</a:t>
            </a:r>
            <a:r>
              <a:rPr lang="en-US" sz="2000" baseline="30000" dirty="0" smtClean="0">
                <a:sym typeface="MS LineDraw" pitchFamily="49" charset="2"/>
              </a:rPr>
              <a:t>+</a:t>
            </a:r>
            <a:endParaRPr lang="en-US" sz="2000" dirty="0" smtClean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2000" i="1" dirty="0" smtClean="0">
                <a:sym typeface="Monotype Sorts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sz="2000" dirty="0" smtClean="0">
                <a:sym typeface="Monotype Sorts" pitchFamily="2" charset="2"/>
              </a:rPr>
              <a:t>by transitivity from 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B and </a:t>
            </a:r>
            <a:r>
              <a:rPr lang="en-US" sz="2000" i="1" dirty="0" smtClean="0">
                <a:sym typeface="Iconic Symbols Ext" pitchFamily="2" charset="2"/>
              </a:rPr>
              <a:t>B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sz="2000" i="1" dirty="0" smtClean="0">
                <a:sym typeface="Monotype Sorts" pitchFamily="2" charset="2"/>
              </a:rPr>
              <a:t>AG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       </a:t>
            </a:r>
            <a:endParaRPr lang="en-US" sz="2000" dirty="0" smtClean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sz="2000" dirty="0" smtClean="0">
                <a:sym typeface="Monotype Sorts" pitchFamily="2" charset="2"/>
              </a:rPr>
              <a:t>by pseudo-transitivity 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C  and 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 , </a:t>
            </a:r>
            <a:r>
              <a:rPr lang="en-US" sz="2000" dirty="0" smtClean="0">
                <a:sym typeface="Monotype Sorts" pitchFamily="2" charset="2"/>
              </a:rPr>
              <a:t>then </a:t>
            </a:r>
            <a:r>
              <a:rPr lang="en-US" sz="2000" i="1" dirty="0" smtClean="0">
                <a:sym typeface="Iconic Symbols Ext" pitchFamily="2" charset="2"/>
              </a:rPr>
              <a:t>AG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sz="2000" i="1" dirty="0" smtClean="0">
                <a:sym typeface="Monotype Sorts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HI     </a:t>
            </a:r>
            <a:endParaRPr lang="en-US" sz="2000" dirty="0" smtClean="0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n-US" sz="2000" dirty="0" smtClean="0">
                <a:sym typeface="Monotype Sorts" pitchFamily="2" charset="2"/>
              </a:rPr>
              <a:t>by union 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 </a:t>
            </a:r>
            <a:r>
              <a:rPr lang="en-US" sz="2000" dirty="0" smtClean="0">
                <a:sym typeface="Monotype Sorts" pitchFamily="2" charset="2"/>
              </a:rPr>
              <a:t>to infer 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I,  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HI,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Procedure for Computing F</a:t>
            </a:r>
            <a:r>
              <a:rPr lang="en-US" baseline="30000" smtClean="0"/>
              <a:t>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sz="2400" dirty="0" smtClean="0"/>
              <a:t>To compute the closure of a set of functional dependencies F:</a:t>
            </a:r>
            <a:br>
              <a:rPr lang="en-US" sz="2400" dirty="0" smtClean="0"/>
            </a:br>
            <a:endParaRPr lang="en-US" sz="2400" i="1" dirty="0" smtClean="0"/>
          </a:p>
          <a:p>
            <a:pPr>
              <a:buFont typeface="Monotype Sorts" pitchFamily="2" charset="2"/>
              <a:buNone/>
            </a:pPr>
            <a:r>
              <a:rPr lang="en-US" sz="2000" i="1" dirty="0" smtClean="0"/>
              <a:t>     F 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= </a:t>
            </a:r>
            <a:r>
              <a:rPr lang="en-US" sz="2000" i="1" dirty="0" smtClean="0"/>
              <a:t>F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repeat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for each</a:t>
            </a:r>
            <a:r>
              <a:rPr lang="en-US" sz="2000" dirty="0" smtClean="0"/>
              <a:t> functional dependency </a:t>
            </a:r>
            <a:r>
              <a:rPr lang="en-US" sz="2000" i="1" dirty="0" smtClean="0"/>
              <a:t>f</a:t>
            </a:r>
            <a:r>
              <a:rPr lang="en-US" sz="2000" dirty="0" smtClean="0"/>
              <a:t> in </a:t>
            </a:r>
            <a:r>
              <a:rPr lang="en-US" sz="2000" i="1" dirty="0" smtClean="0"/>
              <a:t>F</a:t>
            </a:r>
            <a:r>
              <a:rPr lang="en-US" sz="2000" baseline="30000" dirty="0" smtClean="0"/>
              <a:t>+</a:t>
            </a:r>
            <a:br>
              <a:rPr lang="en-US" sz="2000" baseline="30000" dirty="0" smtClean="0"/>
            </a:br>
            <a:r>
              <a:rPr lang="en-US" sz="2000" baseline="30000" dirty="0" smtClean="0"/>
              <a:t>	</a:t>
            </a:r>
            <a:r>
              <a:rPr lang="en-US" sz="2000" dirty="0" smtClean="0"/>
              <a:t>       apply reflexivity and augmentation rules on </a:t>
            </a:r>
            <a:r>
              <a:rPr lang="en-US" sz="2000" i="1" dirty="0" smtClean="0"/>
              <a:t>f</a:t>
            </a:r>
            <a:br>
              <a:rPr lang="en-US" sz="2000" i="1" dirty="0" smtClean="0"/>
            </a:br>
            <a:r>
              <a:rPr lang="en-US" sz="2000" i="1" dirty="0" smtClean="0"/>
              <a:t>	       </a:t>
            </a:r>
            <a:r>
              <a:rPr lang="en-US" sz="2000" dirty="0" smtClean="0"/>
              <a:t>add the resulting functional dependencies to </a:t>
            </a:r>
            <a:r>
              <a:rPr lang="en-US" sz="2000" i="1" dirty="0" smtClean="0"/>
              <a:t>F </a:t>
            </a:r>
            <a:r>
              <a:rPr lang="en-US" sz="2000" baseline="30000" dirty="0" smtClean="0"/>
              <a:t>+</a:t>
            </a:r>
            <a:br>
              <a:rPr lang="en-US" sz="2000" baseline="30000" dirty="0" smtClean="0"/>
            </a:br>
            <a:r>
              <a:rPr lang="en-US" sz="2000" baseline="30000" dirty="0" smtClean="0"/>
              <a:t>	</a:t>
            </a:r>
            <a:r>
              <a:rPr lang="en-US" sz="2000" b="1" dirty="0" smtClean="0"/>
              <a:t>for each </a:t>
            </a:r>
            <a:r>
              <a:rPr lang="en-US" sz="2000" dirty="0" smtClean="0"/>
              <a:t>pair of functional dependencies 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and 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in </a:t>
            </a:r>
            <a:r>
              <a:rPr lang="en-US" sz="2000" i="1" dirty="0" smtClean="0"/>
              <a:t>F </a:t>
            </a:r>
            <a:r>
              <a:rPr lang="en-US" sz="2000" baseline="30000" dirty="0" smtClean="0"/>
              <a:t>+</a:t>
            </a:r>
            <a:br>
              <a:rPr lang="en-US" sz="2000" baseline="30000" dirty="0" smtClean="0"/>
            </a:br>
            <a:r>
              <a:rPr lang="en-US" sz="2000" baseline="30000" dirty="0" smtClean="0"/>
              <a:t>	</a:t>
            </a:r>
            <a:r>
              <a:rPr lang="en-US" sz="2000" dirty="0" smtClean="0"/>
              <a:t>      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i="1" dirty="0" smtClean="0"/>
              <a:t>f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can be combined using transitivity</a:t>
            </a:r>
            <a:br>
              <a:rPr lang="en-US" sz="2000" dirty="0" smtClean="0"/>
            </a:br>
            <a:r>
              <a:rPr lang="en-US" sz="2000" dirty="0" smtClean="0"/>
              <a:t>		 </a:t>
            </a:r>
            <a:r>
              <a:rPr lang="en-US" sz="2000" b="1" dirty="0" smtClean="0"/>
              <a:t>then</a:t>
            </a:r>
            <a:r>
              <a:rPr lang="en-US" sz="2000" dirty="0" smtClean="0"/>
              <a:t> add the resulting functional dependency to </a:t>
            </a:r>
            <a:r>
              <a:rPr lang="en-US" sz="2000" i="1" dirty="0" smtClean="0"/>
              <a:t>F </a:t>
            </a:r>
            <a:r>
              <a:rPr lang="en-US" sz="2000" baseline="30000" dirty="0" smtClean="0"/>
              <a:t>+</a:t>
            </a:r>
            <a:br>
              <a:rPr lang="en-US" sz="2000" baseline="30000" dirty="0" smtClean="0"/>
            </a:br>
            <a:r>
              <a:rPr lang="en-US" sz="2000" b="1" dirty="0" smtClean="0"/>
              <a:t>until </a:t>
            </a:r>
            <a:r>
              <a:rPr lang="en-US" sz="2000" i="1" dirty="0" smtClean="0"/>
              <a:t>F 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does not change any further</a:t>
            </a:r>
          </a:p>
          <a:p>
            <a:pPr>
              <a:buFont typeface="Monotype Sorts" pitchFamily="2" charset="2"/>
              <a:buNone/>
            </a:pPr>
            <a:endParaRPr lang="en-US" sz="2000" dirty="0" smtClean="0"/>
          </a:p>
          <a:p>
            <a:pPr>
              <a:buFont typeface="Monotype Sorts" pitchFamily="2" charset="2"/>
              <a:buNone/>
            </a:pPr>
            <a:endParaRPr lang="en-US" sz="1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Closure of Attribute Sets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dirty="0" smtClean="0"/>
              <a:t>Given a set of attributes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a,</a:t>
            </a:r>
            <a:r>
              <a:rPr lang="en-US" sz="2400" dirty="0" smtClean="0"/>
              <a:t> define the </a:t>
            </a:r>
            <a:r>
              <a:rPr lang="en-US" sz="2400" i="1" dirty="0" smtClean="0">
                <a:solidFill>
                  <a:schemeClr val="tx2"/>
                </a:solidFill>
              </a:rPr>
              <a:t>closure</a:t>
            </a:r>
            <a:r>
              <a:rPr lang="en-US" sz="2400" i="1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sym typeface="Greek Symbols" pitchFamily="18" charset="2"/>
              </a:rPr>
              <a:t>under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sz="2400" i="1" dirty="0" smtClean="0">
                <a:sym typeface="Greek Symbols" pitchFamily="18" charset="2"/>
              </a:rPr>
              <a:t>F</a:t>
            </a:r>
            <a:r>
              <a:rPr lang="en-US" sz="2400" dirty="0" smtClean="0">
                <a:sym typeface="Greek Symbols" pitchFamily="18" charset="2"/>
              </a:rPr>
              <a:t> (denoted by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baseline="30000" dirty="0" smtClean="0">
                <a:sym typeface="Greek Symbols" pitchFamily="18" charset="2"/>
              </a:rPr>
              <a:t>+</a:t>
            </a:r>
            <a:r>
              <a:rPr lang="en-US" sz="2400" dirty="0" smtClean="0">
                <a:sym typeface="Greek Symbols" pitchFamily="18" charset="2"/>
              </a:rPr>
              <a:t>) as the set of attributes that are functionally determined by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dirty="0" smtClean="0">
                <a:sym typeface="Greek Symbols" pitchFamily="18" charset="2"/>
              </a:rPr>
              <a:t> under </a:t>
            </a:r>
            <a:r>
              <a:rPr lang="en-US" sz="2400" i="1" dirty="0" smtClean="0"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dirty="0" smtClean="0">
                <a:sym typeface="Greek Symbols" pitchFamily="18" charset="2"/>
              </a:rPr>
              <a:t> Algorithm to compute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baseline="30000" dirty="0" smtClean="0">
                <a:sym typeface="Greek Symbols" pitchFamily="18" charset="2"/>
              </a:rPr>
              <a:t>+</a:t>
            </a:r>
            <a:r>
              <a:rPr lang="en-US" sz="2400" dirty="0" smtClean="0">
                <a:sym typeface="Greek Symbols" pitchFamily="18" charset="2"/>
              </a:rPr>
              <a:t>, the closure of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dirty="0" smtClean="0">
                <a:sym typeface="Greek Symbols" pitchFamily="18" charset="2"/>
              </a:rPr>
              <a:t> under </a:t>
            </a:r>
            <a:r>
              <a:rPr lang="en-US" sz="2400" i="1" dirty="0" smtClean="0">
                <a:sym typeface="Greek Symbols" pitchFamily="18" charset="2"/>
              </a:rPr>
              <a:t>F</a:t>
            </a:r>
            <a:br>
              <a:rPr lang="en-US" sz="2400" i="1" dirty="0" smtClean="0">
                <a:sym typeface="Greek Symbols" pitchFamily="18" charset="2"/>
              </a:rPr>
            </a:br>
            <a:endParaRPr lang="en-US" sz="2400" i="1" dirty="0" smtClean="0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i="1" dirty="0" smtClean="0">
                <a:sym typeface="Greek Symbols" pitchFamily="18" charset="2"/>
              </a:rPr>
              <a:t>      	result </a:t>
            </a:r>
            <a:r>
              <a:rPr lang="en-US" sz="2400" dirty="0" smtClean="0">
                <a:sym typeface="Greek Symbols" pitchFamily="18" charset="2"/>
              </a:rPr>
              <a:t>:= </a:t>
            </a:r>
            <a:r>
              <a:rPr lang="en-US" sz="2400" dirty="0" smtClean="0">
                <a:latin typeface="Symbol" pitchFamily="18" charset="2"/>
                <a:sym typeface="Greek Symbols" pitchFamily="18" charset="2"/>
              </a:rPr>
              <a:t>a</a:t>
            </a:r>
            <a:r>
              <a:rPr lang="en-US" sz="2400" dirty="0" smtClean="0">
                <a:sym typeface="Greek Symbols" pitchFamily="18" charset="2"/>
              </a:rPr>
              <a:t>;</a:t>
            </a:r>
            <a:br>
              <a:rPr lang="en-US" sz="2400" dirty="0" smtClean="0">
                <a:sym typeface="Greek Symbols" pitchFamily="18" charset="2"/>
              </a:rPr>
            </a:br>
            <a:r>
              <a:rPr lang="en-US" sz="2400" dirty="0" smtClean="0">
                <a:sym typeface="Greek Symbols" pitchFamily="18" charset="2"/>
              </a:rPr>
              <a:t>	</a:t>
            </a:r>
            <a:r>
              <a:rPr lang="en-US" sz="2400" b="1" dirty="0" smtClean="0">
                <a:sym typeface="Greek Symbols" pitchFamily="18" charset="2"/>
              </a:rPr>
              <a:t>while</a:t>
            </a:r>
            <a:r>
              <a:rPr lang="en-US" sz="2400" dirty="0" smtClean="0">
                <a:sym typeface="Greek Symbols" pitchFamily="18" charset="2"/>
              </a:rPr>
              <a:t> (changes to </a:t>
            </a:r>
            <a:r>
              <a:rPr lang="en-US" sz="2400" i="1" dirty="0" smtClean="0">
                <a:sym typeface="Greek Symbols" pitchFamily="18" charset="2"/>
              </a:rPr>
              <a:t>result</a:t>
            </a:r>
            <a:r>
              <a:rPr lang="en-US" sz="2400" dirty="0" smtClean="0">
                <a:sym typeface="Greek Symbols" pitchFamily="18" charset="2"/>
              </a:rPr>
              <a:t>) </a:t>
            </a:r>
            <a:r>
              <a:rPr lang="en-US" sz="2400" b="1" dirty="0" smtClean="0">
                <a:sym typeface="Greek Symbols" pitchFamily="18" charset="2"/>
              </a:rPr>
              <a:t>do</a:t>
            </a:r>
            <a:br>
              <a:rPr lang="en-US" sz="2400" b="1" dirty="0" smtClean="0">
                <a:sym typeface="Greek Symbols" pitchFamily="18" charset="2"/>
              </a:rPr>
            </a:br>
            <a:r>
              <a:rPr lang="en-US" sz="2400" b="1" dirty="0" smtClean="0">
                <a:sym typeface="Greek Symbols" pitchFamily="18" charset="2"/>
              </a:rPr>
              <a:t>		for each </a:t>
            </a:r>
            <a:r>
              <a:rPr lang="en-US" sz="2400" dirty="0" smtClean="0">
                <a:sym typeface="Symbol" pitchFamily="18" charset="2"/>
              </a:rPr>
              <a:t></a:t>
            </a:r>
            <a:r>
              <a:rPr lang="en-US" sz="2400" i="1" dirty="0" smtClean="0">
                <a:sym typeface="Greek Symbols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>
                <a:sym typeface="Monotype Sort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sz="2400" b="1" dirty="0" smtClean="0">
                <a:sym typeface="Greek Symbols" pitchFamily="18" charset="2"/>
              </a:rPr>
              <a:t>in</a:t>
            </a:r>
            <a:r>
              <a:rPr lang="en-US" sz="2400" i="1" dirty="0" smtClean="0">
                <a:sym typeface="Greek Symbols" pitchFamily="18" charset="2"/>
              </a:rPr>
              <a:t> F</a:t>
            </a:r>
            <a:r>
              <a:rPr lang="en-US" sz="2400" b="1" dirty="0" smtClean="0">
                <a:sym typeface="Greek Symbols" pitchFamily="18" charset="2"/>
              </a:rPr>
              <a:t> do</a:t>
            </a:r>
            <a:br>
              <a:rPr lang="en-US" sz="2400" b="1" dirty="0" smtClean="0">
                <a:sym typeface="Greek Symbols" pitchFamily="18" charset="2"/>
              </a:rPr>
            </a:br>
            <a:r>
              <a:rPr lang="en-US" sz="2400" b="1" dirty="0" smtClean="0">
                <a:sym typeface="Greek Symbols" pitchFamily="18" charset="2"/>
              </a:rPr>
              <a:t>			begin</a:t>
            </a:r>
            <a:br>
              <a:rPr lang="en-US" sz="2400" b="1" dirty="0" smtClean="0">
                <a:sym typeface="Greek Symbols" pitchFamily="18" charset="2"/>
              </a:rPr>
            </a:br>
            <a:r>
              <a:rPr lang="en-US" sz="2400" b="1" dirty="0" smtClean="0">
                <a:sym typeface="Greek Symbols" pitchFamily="18" charset="2"/>
              </a:rPr>
              <a:t>				if </a:t>
            </a:r>
            <a:r>
              <a:rPr lang="en-US" sz="2400" dirty="0" smtClean="0">
                <a:sym typeface="Symbol" pitchFamily="18" charset="2"/>
              </a:rPr>
              <a:t></a:t>
            </a:r>
            <a:r>
              <a:rPr lang="en-US" sz="2400" i="1" dirty="0" smtClean="0">
                <a:sym typeface="Greek Symbols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 </a:t>
            </a:r>
            <a:r>
              <a:rPr lang="en-US" sz="2400" i="1" dirty="0" smtClean="0">
                <a:sym typeface="Symbol" pitchFamily="18" charset="2"/>
              </a:rPr>
              <a:t>result</a:t>
            </a:r>
            <a:r>
              <a:rPr lang="en-US" sz="2400" b="1" dirty="0" smtClean="0">
                <a:sym typeface="Symbol" pitchFamily="18" charset="2"/>
              </a:rPr>
              <a:t> then </a:t>
            </a:r>
            <a:r>
              <a:rPr lang="en-US" sz="2400" i="1" dirty="0" smtClean="0">
                <a:sym typeface="Symbol" pitchFamily="18" charset="2"/>
              </a:rPr>
              <a:t> result </a:t>
            </a:r>
            <a:r>
              <a:rPr lang="en-US" sz="2400" dirty="0" smtClean="0">
                <a:sym typeface="Symbol" pitchFamily="18" charset="2"/>
              </a:rPr>
              <a:t>:= </a:t>
            </a:r>
            <a:r>
              <a:rPr lang="en-US" sz="2400" i="1" dirty="0" smtClean="0">
                <a:sym typeface="Symbol" pitchFamily="18" charset="2"/>
              </a:rPr>
              <a:t>result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dirty="0" smtClean="0">
                <a:sym typeface="Greek Symbols" pitchFamily="18" charset="2"/>
              </a:rPr>
              <a:t> </a:t>
            </a:r>
            <a:br>
              <a:rPr lang="en-US" sz="2400" dirty="0" smtClean="0">
                <a:sym typeface="Greek Symbols" pitchFamily="18" charset="2"/>
              </a:rPr>
            </a:br>
            <a:r>
              <a:rPr lang="en-US" sz="2400" dirty="0" smtClean="0">
                <a:sym typeface="Greek Symbols" pitchFamily="18" charset="2"/>
              </a:rPr>
              <a:t>			</a:t>
            </a:r>
            <a:r>
              <a:rPr lang="en-US" sz="2400" b="1" dirty="0" smtClean="0">
                <a:sym typeface="Greek Symbols" pitchFamily="18" charset="2"/>
              </a:rPr>
              <a:t>end</a:t>
            </a: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400" b="1" dirty="0" smtClean="0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1800" b="1" dirty="0" smtClean="0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Attribute Set Closure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562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i="1" dirty="0" smtClean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i="1" dirty="0" smtClean="0"/>
              <a:t>F = </a:t>
            </a:r>
            <a:r>
              <a:rPr lang="en-US" sz="2000" dirty="0" smtClean="0"/>
              <a:t>{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B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C 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</a:t>
            </a:r>
            <a:br>
              <a:rPr lang="en-US" sz="2000" i="1" dirty="0" smtClean="0">
                <a:sym typeface="Monotype Sorts" pitchFamily="2" charset="2"/>
              </a:rPr>
            </a:br>
            <a:r>
              <a:rPr lang="en-US" sz="2000" i="1" dirty="0" smtClean="0">
                <a:sym typeface="Monotype Sorts" pitchFamily="2" charset="2"/>
              </a:rPr>
              <a:t>	</a:t>
            </a:r>
            <a:r>
              <a:rPr lang="en-US" sz="2000" i="1" dirty="0" smtClean="0">
                <a:sym typeface="Iconic Symbols Ext" pitchFamily="2" charset="2"/>
              </a:rPr>
              <a:t>B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  <a:r>
              <a:rPr lang="en-US" sz="2000" dirty="0" smtClean="0">
                <a:sym typeface="Monotype Sorts" pitchFamily="2" charset="2"/>
              </a:rPr>
              <a:t>}</a:t>
            </a:r>
            <a:endParaRPr lang="en-US" sz="2000" dirty="0" smtClean="0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S LineDraw" pitchFamily="49" charset="2"/>
              </a:rPr>
              <a:t>(</a:t>
            </a:r>
            <a:r>
              <a:rPr lang="en-US" sz="2000" i="1" dirty="0" smtClean="0">
                <a:sym typeface="MS LineDraw" pitchFamily="49" charset="2"/>
              </a:rPr>
              <a:t>AG)</a:t>
            </a:r>
            <a:r>
              <a:rPr lang="en-US" sz="2000" baseline="30000" dirty="0" smtClean="0">
                <a:sym typeface="MS LineDraw" pitchFamily="49" charset="2"/>
              </a:rPr>
              <a:t>+</a:t>
            </a:r>
            <a:endParaRPr lang="en-US" sz="2000" dirty="0" smtClean="0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S LineDraw" pitchFamily="49" charset="2"/>
              </a:rPr>
              <a:t>1.	</a:t>
            </a:r>
            <a:r>
              <a:rPr lang="en-US" sz="2000" i="1" dirty="0" smtClean="0">
                <a:sym typeface="MS LineDraw" pitchFamily="49" charset="2"/>
              </a:rPr>
              <a:t>result = AG</a:t>
            </a:r>
            <a:endParaRPr lang="en-US" sz="2000" dirty="0" smtClean="0"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S LineDraw" pitchFamily="49" charset="2"/>
              </a:rPr>
              <a:t>2.	</a:t>
            </a:r>
            <a:r>
              <a:rPr lang="en-US" sz="2000" i="1" dirty="0" smtClean="0">
                <a:sym typeface="MS LineDraw" pitchFamily="49" charset="2"/>
              </a:rPr>
              <a:t>result = ABCG	(A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C </a:t>
            </a:r>
            <a:r>
              <a:rPr lang="en-US" sz="2000" dirty="0" smtClean="0">
                <a:sym typeface="Monotype Sorts" pitchFamily="2" charset="2"/>
              </a:rPr>
              <a:t>and </a:t>
            </a:r>
            <a:r>
              <a:rPr lang="en-US" sz="2000" i="1" dirty="0" smtClean="0">
                <a:sym typeface="Monotype Sorts" pitchFamily="2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Symbol" pitchFamily="18" charset="2"/>
              </a:rPr>
              <a:t> B)</a:t>
            </a:r>
            <a:endParaRPr lang="en-US" sz="2000" dirty="0" smtClean="0"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Symbol" pitchFamily="18" charset="2"/>
              </a:rPr>
              <a:t>3.	</a:t>
            </a:r>
            <a:r>
              <a:rPr lang="en-US" sz="2000" i="1" dirty="0" smtClean="0">
                <a:sym typeface="MS LineDraw" pitchFamily="49" charset="2"/>
              </a:rPr>
              <a:t>result = ABCG</a:t>
            </a:r>
            <a:r>
              <a:rPr lang="en-US" sz="2000" i="1" dirty="0" smtClean="0">
                <a:sym typeface="Monotype Sorts" pitchFamily="2" charset="2"/>
              </a:rPr>
              <a:t>H	(CG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H</a:t>
            </a:r>
            <a:r>
              <a:rPr lang="en-US" sz="2000" dirty="0" smtClean="0">
                <a:sym typeface="Monotype Sorts" pitchFamily="2" charset="2"/>
              </a:rPr>
              <a:t> and </a:t>
            </a:r>
            <a:r>
              <a:rPr lang="en-US" sz="2000" i="1" dirty="0" smtClean="0">
                <a:sym typeface="Monotype Sorts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 </a:t>
            </a:r>
            <a:r>
              <a:rPr lang="en-US" sz="2000" i="1" dirty="0" smtClean="0">
                <a:sym typeface="Symbol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Symbol" pitchFamily="18" charset="2"/>
              </a:rPr>
              <a:t>4.	</a:t>
            </a:r>
            <a:r>
              <a:rPr lang="en-US" sz="2000" i="1" dirty="0" smtClean="0">
                <a:sym typeface="MS LineDraw" pitchFamily="49" charset="2"/>
              </a:rPr>
              <a:t>result = ABCG</a:t>
            </a:r>
            <a:r>
              <a:rPr lang="en-US" sz="2000" i="1" dirty="0" smtClean="0">
                <a:sym typeface="Monotype Sorts" pitchFamily="2" charset="2"/>
              </a:rPr>
              <a:t>HI	(CG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I</a:t>
            </a:r>
            <a:r>
              <a:rPr lang="en-US" sz="2000" dirty="0" smtClean="0">
                <a:sym typeface="Monotype Sorts" pitchFamily="2" charset="2"/>
              </a:rPr>
              <a:t> and </a:t>
            </a:r>
            <a:r>
              <a:rPr lang="en-US" sz="2000" i="1" dirty="0" smtClean="0">
                <a:sym typeface="Monotype Sorts" pitchFamily="2" charset="2"/>
              </a:rPr>
              <a:t>CG </a:t>
            </a:r>
            <a:r>
              <a:rPr lang="en-US" sz="2000" dirty="0" smtClean="0">
                <a:sym typeface="Symbol" pitchFamily="18" charset="2"/>
              </a:rPr>
              <a:t> </a:t>
            </a:r>
            <a:r>
              <a:rPr lang="en-US" sz="2000" i="1" dirty="0" smtClean="0">
                <a:sym typeface="Symbol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Symbol" pitchFamily="18" charset="2"/>
              </a:rPr>
              <a:t>Is </a:t>
            </a:r>
            <a:r>
              <a:rPr lang="en-US" sz="2000" i="1" dirty="0" smtClean="0">
                <a:sym typeface="Symbol" pitchFamily="18" charset="2"/>
              </a:rPr>
              <a:t>AG</a:t>
            </a:r>
            <a:r>
              <a:rPr lang="en-US" sz="2000" dirty="0" smtClean="0">
                <a:sym typeface="Symbol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Symbol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Symbol" pitchFamily="18" charset="2"/>
              </a:rPr>
              <a:t>Does </a:t>
            </a:r>
            <a:r>
              <a:rPr lang="en-US" sz="2000" i="1" dirty="0" smtClean="0">
                <a:sym typeface="Symbol" pitchFamily="18" charset="2"/>
              </a:rPr>
              <a:t>AG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R? == </a:t>
            </a:r>
            <a:r>
              <a:rPr lang="en-US" sz="2000" dirty="0" smtClean="0">
                <a:sym typeface="Monotype Sorts" pitchFamily="2" charset="2"/>
              </a:rPr>
              <a:t>Is (AG)</a:t>
            </a:r>
            <a:r>
              <a:rPr lang="en-US" sz="2000" baseline="30000" dirty="0" smtClean="0">
                <a:sym typeface="Monotype Sorts" pitchFamily="2" charset="2"/>
              </a:rPr>
              <a:t>+ </a:t>
            </a:r>
            <a:r>
              <a:rPr lang="en-US" sz="2000" dirty="0" smtClean="0">
                <a:sym typeface="Symbol" pitchFamily="18" charset="2"/>
              </a:rPr>
              <a:t> R</a:t>
            </a:r>
            <a:endParaRPr lang="en-US" sz="2000" i="1" dirty="0" smtClean="0">
              <a:sym typeface="Monotype Sorts" pitchFamily="2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onotype Sorts" pitchFamily="2" charset="2"/>
              </a:rPr>
              <a:t>Is any subset of AG a </a:t>
            </a:r>
            <a:r>
              <a:rPr lang="en-US" sz="2000" dirty="0" err="1" smtClean="0">
                <a:sym typeface="Monotype Sorts" pitchFamily="2" charset="2"/>
              </a:rPr>
              <a:t>superkey</a:t>
            </a:r>
            <a:r>
              <a:rPr lang="en-US" sz="2000" dirty="0" smtClean="0">
                <a:sym typeface="Monotype Sorts" pitchFamily="2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onotype Sorts" pitchFamily="2" charset="2"/>
              </a:rPr>
              <a:t>Does </a:t>
            </a:r>
            <a:r>
              <a:rPr lang="en-US" sz="2000" i="1" dirty="0" smtClean="0">
                <a:sym typeface="Monotype Sorts" pitchFamily="2" charset="2"/>
              </a:rPr>
              <a:t>A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R</a:t>
            </a:r>
            <a:r>
              <a:rPr lang="en-US" sz="2000" dirty="0" smtClean="0">
                <a:sym typeface="Monotype Sorts" pitchFamily="2" charset="2"/>
              </a:rPr>
              <a:t>? </a:t>
            </a:r>
            <a:r>
              <a:rPr lang="en-US" sz="2000" i="1" dirty="0" smtClean="0">
                <a:sym typeface="Monotype Sorts" pitchFamily="2" charset="2"/>
              </a:rPr>
              <a:t>== </a:t>
            </a:r>
            <a:r>
              <a:rPr lang="en-US" sz="2000" dirty="0" smtClean="0">
                <a:sym typeface="Monotype Sorts" pitchFamily="2" charset="2"/>
              </a:rPr>
              <a:t>Is (A)</a:t>
            </a:r>
            <a:r>
              <a:rPr lang="en-US" sz="2000" baseline="30000" dirty="0" smtClean="0">
                <a:sym typeface="Monotype Sorts" pitchFamily="2" charset="2"/>
              </a:rPr>
              <a:t>+ </a:t>
            </a:r>
            <a:r>
              <a:rPr lang="en-US" sz="2000" dirty="0" smtClean="0">
                <a:sym typeface="Symbol" pitchFamily="18" charset="2"/>
              </a:rPr>
              <a:t> R</a:t>
            </a:r>
            <a:endParaRPr lang="en-US" sz="2000" dirty="0" smtClean="0">
              <a:sym typeface="Monotype Sorts" pitchFamily="2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2000" dirty="0" smtClean="0">
                <a:sym typeface="Monotype Sorts" pitchFamily="2" charset="2"/>
              </a:rPr>
              <a:t>Does </a:t>
            </a:r>
            <a:r>
              <a:rPr lang="en-US" sz="2000" i="1" dirty="0" smtClean="0">
                <a:sym typeface="Monotype Sorts" pitchFamily="2" charset="2"/>
              </a:rPr>
              <a:t>G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i="1" dirty="0" smtClean="0">
                <a:sym typeface="Monotype Sorts" pitchFamily="2" charset="2"/>
              </a:rPr>
              <a:t>R</a:t>
            </a:r>
            <a:r>
              <a:rPr lang="en-US" sz="2000" dirty="0" smtClean="0">
                <a:sym typeface="Monotype Sorts" pitchFamily="2" charset="2"/>
              </a:rPr>
              <a:t>? == Is (G)</a:t>
            </a:r>
            <a:r>
              <a:rPr lang="en-US" sz="2000" baseline="30000" dirty="0" smtClean="0">
                <a:sym typeface="Monotype Sorts" pitchFamily="2" charset="2"/>
              </a:rPr>
              <a:t>+ </a:t>
            </a:r>
            <a:r>
              <a:rPr lang="en-US" sz="2000" dirty="0" smtClean="0">
                <a:sym typeface="Symbol" pitchFamily="18" charset="2"/>
              </a:rPr>
              <a:t>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Uses of Attribute Closure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9225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are several uses of the attribute closure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Testing for </a:t>
            </a:r>
            <a:r>
              <a:rPr lang="en-US" sz="2000" dirty="0" err="1" smtClean="0"/>
              <a:t>superkey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To test if </a:t>
            </a:r>
            <a:r>
              <a:rPr lang="en-US" sz="2000" dirty="0" smtClean="0">
                <a:sym typeface="Symbol" pitchFamily="18" charset="2"/>
              </a:rPr>
              <a:t> is a </a:t>
            </a:r>
            <a:r>
              <a:rPr lang="en-US" sz="2000" dirty="0" err="1" smtClean="0">
                <a:sym typeface="Symbol" pitchFamily="18" charset="2"/>
              </a:rPr>
              <a:t>superkey</a:t>
            </a:r>
            <a:r>
              <a:rPr lang="en-US" sz="2000" dirty="0" smtClean="0">
                <a:sym typeface="Symbol" pitchFamily="18" charset="2"/>
              </a:rPr>
              <a:t>, we compute </a:t>
            </a:r>
            <a:r>
              <a:rPr lang="en-US" sz="2000" baseline="30000" dirty="0" smtClean="0">
                <a:sym typeface="Symbol" pitchFamily="18" charset="2"/>
              </a:rPr>
              <a:t>+,</a:t>
            </a:r>
            <a:r>
              <a:rPr lang="en-US" sz="2000" dirty="0" smtClean="0">
                <a:sym typeface="Symbol" pitchFamily="18" charset="2"/>
              </a:rPr>
              <a:t> and check if </a:t>
            </a:r>
            <a:r>
              <a:rPr lang="en-US" sz="2000" baseline="30000" dirty="0" smtClean="0">
                <a:sym typeface="Symbol" pitchFamily="18" charset="2"/>
              </a:rPr>
              <a:t>+ </a:t>
            </a:r>
            <a:r>
              <a:rPr lang="en-US" sz="2000" dirty="0" smtClean="0">
                <a:sym typeface="Symbol" pitchFamily="18" charset="2"/>
              </a:rPr>
              <a:t>contains all attributes of </a:t>
            </a:r>
            <a:r>
              <a:rPr lang="en-US" sz="2000" i="1" dirty="0" smtClean="0">
                <a:sym typeface="Symbol" pitchFamily="18" charset="2"/>
              </a:rPr>
              <a:t>R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Symbol" pitchFamily="18" charset="2"/>
              </a:rPr>
              <a:t>Testing functional dependencies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To check if a functional dependency    holds (or, in other words, is in </a:t>
            </a:r>
            <a:r>
              <a:rPr lang="en-US" sz="2000" i="1" dirty="0" smtClean="0">
                <a:sym typeface="Symbol" pitchFamily="18" charset="2"/>
              </a:rPr>
              <a:t>F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), just check if   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.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That is, we compute </a:t>
            </a:r>
            <a:r>
              <a:rPr lang="en-US" sz="2000" baseline="30000" dirty="0" smtClean="0">
                <a:sym typeface="Symbol" pitchFamily="18" charset="2"/>
              </a:rPr>
              <a:t>+ </a:t>
            </a:r>
            <a:r>
              <a:rPr lang="en-US" sz="2000" dirty="0" smtClean="0">
                <a:sym typeface="Symbol" pitchFamily="18" charset="2"/>
              </a:rPr>
              <a:t>by using attribute closure, and then check if it contains .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Is a simple and cheap test, and very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ym typeface="Symbol" pitchFamily="18" charset="2"/>
              </a:rPr>
              <a:t>Computing closure of F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For each   </a:t>
            </a:r>
            <a:r>
              <a:rPr lang="en-US" sz="2000" i="1" dirty="0" smtClean="0">
                <a:sym typeface="Symbol" pitchFamily="18" charset="2"/>
              </a:rPr>
              <a:t>R, </a:t>
            </a:r>
            <a:r>
              <a:rPr lang="en-US" sz="2000" dirty="0" smtClean="0">
                <a:sym typeface="Symbol" pitchFamily="18" charset="2"/>
              </a:rPr>
              <a:t>we find the closure 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, and for each </a:t>
            </a:r>
            <a:r>
              <a:rPr lang="en-US" sz="2000" i="1" dirty="0" smtClean="0">
                <a:sym typeface="Symbol" pitchFamily="18" charset="2"/>
              </a:rPr>
              <a:t>S</a:t>
            </a:r>
            <a:r>
              <a:rPr lang="en-US" sz="2000" dirty="0" smtClean="0">
                <a:sym typeface="Symbol" pitchFamily="18" charset="2"/>
              </a:rPr>
              <a:t>  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, we output a functional dependency   </a:t>
            </a:r>
            <a:r>
              <a:rPr lang="en-US" sz="2000" i="1" dirty="0" smtClean="0">
                <a:sym typeface="Symbol" pitchFamily="18" charset="2"/>
              </a:rPr>
              <a:t>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Consider a relation R ( A , B , C , D , E , F , G ) with the functional dependencies-</a:t>
            </a:r>
          </a:p>
          <a:p>
            <a:pPr lvl="1" fontAlgn="base"/>
            <a:r>
              <a:rPr lang="en-US" dirty="0" smtClean="0"/>
              <a:t>A → BC</a:t>
            </a:r>
          </a:p>
          <a:p>
            <a:pPr lvl="1" fontAlgn="base"/>
            <a:r>
              <a:rPr lang="en-US" dirty="0" smtClean="0"/>
              <a:t>BC → DE</a:t>
            </a:r>
          </a:p>
          <a:p>
            <a:pPr lvl="1" fontAlgn="base"/>
            <a:r>
              <a:rPr lang="en-US" dirty="0" smtClean="0"/>
              <a:t>D → F</a:t>
            </a:r>
          </a:p>
          <a:p>
            <a:pPr lvl="1" fontAlgn="base"/>
            <a:r>
              <a:rPr lang="en-US" dirty="0" smtClean="0"/>
              <a:t>CF → G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Consider a relation R ( A , B , C , D , E , F , G ) with the functional dependencies-</a:t>
            </a:r>
          </a:p>
          <a:p>
            <a:pPr lvl="1" fontAlgn="base"/>
            <a:r>
              <a:rPr lang="en-US" dirty="0" smtClean="0"/>
              <a:t>AB → CD</a:t>
            </a:r>
          </a:p>
          <a:p>
            <a:pPr lvl="1" fontAlgn="base"/>
            <a:r>
              <a:rPr lang="en-US" dirty="0" smtClean="0"/>
              <a:t>AF → D</a:t>
            </a:r>
          </a:p>
          <a:p>
            <a:pPr lvl="1" fontAlgn="base"/>
            <a:r>
              <a:rPr lang="en-US" dirty="0" smtClean="0"/>
              <a:t>DE → F</a:t>
            </a:r>
          </a:p>
          <a:p>
            <a:pPr lvl="1" fontAlgn="base"/>
            <a:r>
              <a:rPr lang="en-US" dirty="0" smtClean="0"/>
              <a:t>C → G</a:t>
            </a:r>
          </a:p>
          <a:p>
            <a:pPr lvl="1" fontAlgn="base"/>
            <a:r>
              <a:rPr lang="en-US" dirty="0" smtClean="0"/>
              <a:t>F → E</a:t>
            </a:r>
          </a:p>
          <a:p>
            <a:pPr lvl="1" fontAlgn="base"/>
            <a:r>
              <a:rPr lang="en-US" dirty="0" smtClean="0"/>
              <a:t>G → A</a:t>
            </a:r>
          </a:p>
          <a:p>
            <a:endParaRPr lang="en-US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Functional Dependencies</a:t>
            </a:r>
            <a:endParaRPr lang="en-US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1709738"/>
            <a:ext cx="825182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fi-FI" sz="2800" b="1" dirty="0" smtClean="0">
                <a:solidFill>
                  <a:schemeClr val="tx2"/>
                </a:solidFill>
              </a:rPr>
              <a:t> Functional </a:t>
            </a:r>
            <a:r>
              <a:rPr lang="fi-FI" sz="2800" b="1" dirty="0">
                <a:solidFill>
                  <a:schemeClr val="tx2"/>
                </a:solidFill>
              </a:rPr>
              <a:t>dependency </a:t>
            </a:r>
            <a:r>
              <a:rPr lang="fi-FI" sz="2400" dirty="0"/>
              <a:t>describes the relationship </a:t>
            </a:r>
            <a:r>
              <a:rPr lang="fi-FI" sz="2400" dirty="0" smtClean="0"/>
              <a:t>between attributes </a:t>
            </a:r>
            <a:r>
              <a:rPr lang="fi-FI" sz="2400" dirty="0"/>
              <a:t>in a relation</a:t>
            </a:r>
            <a:r>
              <a:rPr lang="fi-FI" sz="2400" dirty="0" smtClean="0"/>
              <a:t>.</a:t>
            </a:r>
          </a:p>
          <a:p>
            <a:pPr algn="l"/>
            <a:endParaRPr lang="fi-FI" sz="2400" dirty="0"/>
          </a:p>
          <a:p>
            <a:pPr algn="l">
              <a:buFont typeface="Arial" pitchFamily="34" charset="0"/>
              <a:buChar char="•"/>
            </a:pPr>
            <a:r>
              <a:rPr lang="fi-FI" sz="2400" dirty="0" smtClean="0"/>
              <a:t> For </a:t>
            </a:r>
            <a:r>
              <a:rPr lang="fi-FI" sz="2400" dirty="0"/>
              <a:t>example, if A and B are attributes of relation R, and B is </a:t>
            </a:r>
          </a:p>
          <a:p>
            <a:pPr algn="l"/>
            <a:r>
              <a:rPr lang="fi-FI" sz="2400" dirty="0" smtClean="0"/>
              <a:t>   functionally </a:t>
            </a:r>
            <a:r>
              <a:rPr lang="fi-FI" sz="2400" dirty="0"/>
              <a:t>dependent on A ( denoted A </a:t>
            </a:r>
            <a:r>
              <a:rPr lang="fi-FI" sz="2400" dirty="0" smtClean="0"/>
              <a:t> -&gt;  </a:t>
            </a:r>
            <a:r>
              <a:rPr lang="fi-FI" sz="2400" dirty="0"/>
              <a:t>B), if each </a:t>
            </a:r>
            <a:r>
              <a:rPr lang="fi-FI" sz="2400" dirty="0" smtClean="0"/>
              <a:t>   </a:t>
            </a:r>
          </a:p>
          <a:p>
            <a:pPr algn="l"/>
            <a:r>
              <a:rPr lang="fi-FI" sz="2400" dirty="0"/>
              <a:t> </a:t>
            </a:r>
            <a:r>
              <a:rPr lang="fi-FI" sz="2400" dirty="0" smtClean="0"/>
              <a:t>  value  of A </a:t>
            </a:r>
            <a:r>
              <a:rPr lang="fi-FI" sz="2400" dirty="0"/>
              <a:t>is associated with exactly one value of B. ( A and </a:t>
            </a:r>
            <a:r>
              <a:rPr lang="fi-FI" sz="2400" dirty="0" smtClean="0"/>
              <a:t>  </a:t>
            </a:r>
          </a:p>
          <a:p>
            <a:pPr algn="l"/>
            <a:r>
              <a:rPr lang="fi-FI" sz="2400" dirty="0" smtClean="0"/>
              <a:t>   B </a:t>
            </a:r>
            <a:r>
              <a:rPr lang="fi-FI" sz="2400" dirty="0"/>
              <a:t>may  </a:t>
            </a:r>
            <a:r>
              <a:rPr lang="fi-FI" sz="2400" dirty="0" smtClean="0"/>
              <a:t>each consist </a:t>
            </a:r>
            <a:r>
              <a:rPr lang="fi-FI" sz="2400" dirty="0"/>
              <a:t>of one or more attributes.)</a:t>
            </a:r>
          </a:p>
          <a:p>
            <a:pPr algn="l"/>
            <a:endParaRPr lang="en-US" sz="2400" dirty="0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692275" y="4953000"/>
            <a:ext cx="1371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5959475" y="5029200"/>
            <a:ext cx="1371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fi-FI" sz="2400" dirty="0">
                <a:solidFill>
                  <a:schemeClr val="tx2"/>
                </a:solidFill>
              </a:rPr>
              <a:t>B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063875" y="5257800"/>
            <a:ext cx="2895600" cy="152400"/>
          </a:xfrm>
          <a:prstGeom prst="rightArrow">
            <a:avLst>
              <a:gd name="adj1" fmla="val 50000"/>
              <a:gd name="adj2" fmla="val 4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276600" y="4814887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i-FI" sz="1800" b="1" dirty="0">
                <a:solidFill>
                  <a:schemeClr val="tx2"/>
                </a:solidFill>
              </a:rPr>
              <a:t>B is functionally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92475" y="5424487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i-FI" sz="1800" b="1" dirty="0">
                <a:solidFill>
                  <a:schemeClr val="tx2"/>
                </a:solidFill>
              </a:rPr>
              <a:t>dependent on A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81000" y="6019800"/>
            <a:ext cx="184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fi-FI" sz="2400" b="1" dirty="0">
                <a:solidFill>
                  <a:schemeClr val="tx2"/>
                </a:solidFill>
              </a:rPr>
              <a:t>Determinant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1295400" y="55626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 flipV="1">
            <a:off x="2971800" y="5791200"/>
            <a:ext cx="5638800" cy="914400"/>
          </a:xfrm>
          <a:prstGeom prst="wedgeRoundRectCallout">
            <a:avLst>
              <a:gd name="adj1" fmla="val -56028"/>
              <a:gd name="adj2" fmla="val 1996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l"/>
            <a:r>
              <a:rPr lang="fi-FI" sz="1800" b="1" dirty="0">
                <a:solidFill>
                  <a:schemeClr val="tx2"/>
                </a:solidFill>
              </a:rPr>
              <a:t>Refers to the attribute or group of attributes on the left-hand side of the arrow of a functional dependency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/>
          <a:lstStyle/>
          <a:p>
            <a:r>
              <a:rPr lang="en-US" dirty="0" smtClean="0"/>
              <a:t>Functional Dependency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A → C is satisfied</a:t>
            </a:r>
          </a:p>
          <a:p>
            <a:r>
              <a:rPr lang="en-US" dirty="0" smtClean="0"/>
              <a:t>C → A doesn’t hold</a:t>
            </a:r>
          </a:p>
          <a:p>
            <a:pPr lvl="1"/>
            <a:r>
              <a:rPr lang="en-US" i="1" dirty="0" smtClean="0"/>
              <a:t>t</a:t>
            </a:r>
            <a:r>
              <a:rPr lang="en-US" sz="600" i="1" dirty="0" smtClean="0"/>
              <a:t>1 </a:t>
            </a:r>
            <a:r>
              <a:rPr lang="en-US" i="1" dirty="0" smtClean="0"/>
              <a:t>= (a2,b3,c2,d3) and t</a:t>
            </a:r>
            <a:r>
              <a:rPr lang="en-US" sz="600" i="1" dirty="0" smtClean="0"/>
              <a:t> </a:t>
            </a:r>
            <a:r>
              <a:rPr lang="en-US" i="1" dirty="0" smtClean="0"/>
              <a:t>=</a:t>
            </a:r>
            <a:r>
              <a:rPr lang="en-US" dirty="0" smtClean="0"/>
              <a:t>(</a:t>
            </a:r>
            <a:r>
              <a:rPr lang="en-US" i="1" dirty="0" smtClean="0"/>
              <a:t>a3, b3, c2, d4)</a:t>
            </a:r>
          </a:p>
          <a:p>
            <a:pPr lvl="1"/>
            <a:r>
              <a:rPr lang="fr-FR" i="1" dirty="0" smtClean="0"/>
              <a:t>t1[C] = t2[C], but t1[A] ≠ t2[A]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38800" y="1981201"/>
          <a:ext cx="3352800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051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endParaRPr lang="en-US" sz="2800" dirty="0"/>
                    </a:p>
                  </a:txBody>
                  <a:tcPr/>
                </a:tc>
              </a:tr>
              <a:tr h="505126"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a1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b1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d1</a:t>
                      </a:r>
                      <a:endParaRPr lang="en-US" sz="2800" dirty="0"/>
                    </a:p>
                  </a:txBody>
                  <a:tcPr/>
                </a:tc>
              </a:tr>
              <a:tr h="91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a1</a:t>
                      </a:r>
                    </a:p>
                    <a:p>
                      <a:pPr>
                        <a:lnSpc>
                          <a:spcPts val="336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</a:t>
                      </a:r>
                      <a:endParaRPr lang="en-US" sz="2800" dirty="0"/>
                    </a:p>
                  </a:txBody>
                  <a:tcPr/>
                </a:tc>
              </a:tr>
              <a:tr h="91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a2</a:t>
                      </a:r>
                    </a:p>
                    <a:p>
                      <a:pPr>
                        <a:lnSpc>
                          <a:spcPts val="336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b2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d2</a:t>
                      </a:r>
                      <a:endParaRPr lang="en-US" sz="2800" dirty="0"/>
                    </a:p>
                  </a:txBody>
                  <a:tcPr/>
                </a:tc>
              </a:tr>
              <a:tr h="917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a2</a:t>
                      </a:r>
                    </a:p>
                    <a:p>
                      <a:pPr>
                        <a:lnSpc>
                          <a:spcPts val="3360"/>
                        </a:lnSpc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b3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d3</a:t>
                      </a:r>
                      <a:endParaRPr lang="en-US" sz="2800" dirty="0"/>
                    </a:p>
                  </a:txBody>
                  <a:tcPr/>
                </a:tc>
              </a:tr>
              <a:tr h="50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3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360"/>
                        </a:lnSpc>
                      </a:pPr>
                      <a:r>
                        <a:rPr lang="en-US" sz="2800" dirty="0" smtClean="0"/>
                        <a:t>b3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</a:p>
          <a:p>
            <a:r>
              <a:rPr lang="en-US" dirty="0" smtClean="0"/>
              <a:t>Non-Trivial</a:t>
            </a:r>
          </a:p>
          <a:p>
            <a:r>
              <a:rPr lang="en-US" dirty="0" smtClean="0"/>
              <a:t>Multivalued </a:t>
            </a:r>
          </a:p>
          <a:p>
            <a:r>
              <a:rPr lang="en-US" dirty="0" smtClean="0"/>
              <a:t>Transitive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i-FI" sz="2800" b="1" smtClean="0">
                <a:solidFill>
                  <a:schemeClr val="tx2"/>
                </a:solidFill>
              </a:rPr>
              <a:t>Trivial </a:t>
            </a:r>
            <a:r>
              <a:rPr lang="fi-FI" sz="2800" b="1" dirty="0" smtClean="0">
                <a:solidFill>
                  <a:schemeClr val="tx2"/>
                </a:solidFill>
              </a:rPr>
              <a:t>functional dependency</a:t>
            </a:r>
            <a:r>
              <a:rPr lang="fi-FI" sz="2800" b="1" dirty="0" smtClean="0"/>
              <a:t> </a:t>
            </a:r>
            <a:r>
              <a:rPr lang="fi-FI" sz="2800" dirty="0" smtClean="0"/>
              <a:t>means that the right-hand side is a subset ( not necessarily a proper subset) of the left-hand side</a:t>
            </a:r>
          </a:p>
          <a:p>
            <a:pPr algn="just"/>
            <a:r>
              <a:rPr lang="fi-FI" sz="2800" dirty="0" smtClean="0"/>
              <a:t>For example:</a:t>
            </a:r>
          </a:p>
          <a:p>
            <a:pPr lvl="1" algn="just"/>
            <a:r>
              <a:rPr lang="fi-FI" dirty="0" smtClean="0"/>
              <a:t>staffNo, sName </a:t>
            </a:r>
            <a:r>
              <a:rPr lang="fi-FI" dirty="0" smtClean="0">
                <a:sym typeface="Wingdings" pitchFamily="2" charset="2"/>
              </a:rPr>
              <a:t> sName</a:t>
            </a:r>
            <a:endParaRPr lang="fi-FI" dirty="0" smtClean="0"/>
          </a:p>
          <a:p>
            <a:pPr lvl="1" algn="just"/>
            <a:r>
              <a:rPr lang="fi-FI" dirty="0" smtClean="0"/>
              <a:t>staffNo, sName </a:t>
            </a:r>
            <a:r>
              <a:rPr lang="fi-FI" dirty="0" smtClean="0">
                <a:sym typeface="Wingdings" pitchFamily="2" charset="2"/>
              </a:rPr>
              <a:t> staffNo</a:t>
            </a:r>
          </a:p>
          <a:p>
            <a:pPr algn="just"/>
            <a:r>
              <a:rPr lang="fi-FI" sz="2800" dirty="0" smtClean="0">
                <a:sym typeface="Wingdings" pitchFamily="2" charset="2"/>
              </a:rPr>
              <a:t>They do not provide any additional information about possible integrity constraints on the values held by these attributes.</a:t>
            </a:r>
            <a:endParaRPr lang="fi-FI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 </a:t>
            </a:r>
            <a:r>
              <a:rPr lang="en-US" b="1" dirty="0" smtClean="0"/>
              <a:t>Non-trivial functional dependency</a:t>
            </a:r>
            <a:r>
              <a:rPr lang="en-US" dirty="0" smtClean="0"/>
              <a:t>, the dependent is strictly not a subset of the determinant</a:t>
            </a:r>
          </a:p>
          <a:p>
            <a:pPr algn="just"/>
            <a:r>
              <a:rPr lang="en-US" dirty="0" smtClean="0"/>
              <a:t>i.e. If </a:t>
            </a:r>
            <a:r>
              <a:rPr lang="en-US" b="1" dirty="0" smtClean="0"/>
              <a:t>X → Y </a:t>
            </a:r>
            <a:r>
              <a:rPr lang="en-US" dirty="0" smtClean="0"/>
              <a:t>and </a:t>
            </a:r>
            <a:r>
              <a:rPr lang="en-US" b="1" dirty="0" smtClean="0"/>
              <a:t>Y</a:t>
            </a:r>
            <a:r>
              <a:rPr lang="en-US" dirty="0" smtClean="0"/>
              <a:t> </a:t>
            </a:r>
            <a:r>
              <a:rPr lang="en-US" b="1" dirty="0" smtClean="0"/>
              <a:t>is not a subset of X</a:t>
            </a:r>
            <a:r>
              <a:rPr lang="en-US" dirty="0" smtClean="0"/>
              <a:t>, then it is called Non-trivial functional dependency</a:t>
            </a:r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err="1" smtClean="0"/>
              <a:t>stud_ID</a:t>
            </a:r>
            <a:r>
              <a:rPr lang="en-US" dirty="0" smtClean="0"/>
              <a:t> -&gt; percentage</a:t>
            </a:r>
          </a:p>
          <a:p>
            <a:pPr lvl="1" algn="just"/>
            <a:r>
              <a:rPr lang="en-US" dirty="0" err="1" smtClean="0"/>
              <a:t>empID</a:t>
            </a:r>
            <a:r>
              <a:rPr lang="en-US" dirty="0" smtClean="0"/>
              <a:t> -&gt; dept, salary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Dependency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characteristics of functional dependencies in normalization:</a:t>
            </a:r>
          </a:p>
          <a:p>
            <a:pPr lvl="1"/>
            <a:r>
              <a:rPr lang="fi-FI" dirty="0" smtClean="0"/>
              <a:t>Have a </a:t>
            </a:r>
            <a:r>
              <a:rPr lang="fi-FI" b="1" dirty="0" smtClean="0">
                <a:solidFill>
                  <a:schemeClr val="tx2"/>
                </a:solidFill>
              </a:rPr>
              <a:t>one-to-one</a:t>
            </a:r>
            <a:r>
              <a:rPr lang="fi-FI" b="1" dirty="0" smtClean="0"/>
              <a:t> </a:t>
            </a:r>
            <a:r>
              <a:rPr lang="fi-FI" dirty="0" smtClean="0"/>
              <a:t>relationship between attribute(s) on the left- and right- hand side of a dependency;</a:t>
            </a:r>
          </a:p>
          <a:p>
            <a:pPr lvl="1"/>
            <a:r>
              <a:rPr lang="fi-FI" dirty="0" smtClean="0"/>
              <a:t>hold for </a:t>
            </a:r>
            <a:r>
              <a:rPr lang="fi-FI" b="1" dirty="0" smtClean="0">
                <a:solidFill>
                  <a:schemeClr val="tx2"/>
                </a:solidFill>
              </a:rPr>
              <a:t>all time</a:t>
            </a:r>
            <a:endParaRPr lang="fi-FI" dirty="0" smtClean="0"/>
          </a:p>
          <a:p>
            <a:pPr lvl="1"/>
            <a:r>
              <a:rPr lang="fi-FI" dirty="0" smtClean="0"/>
              <a:t>are </a:t>
            </a:r>
            <a:r>
              <a:rPr lang="fi-FI" b="1" dirty="0" smtClean="0">
                <a:solidFill>
                  <a:schemeClr val="tx2"/>
                </a:solidFill>
              </a:rPr>
              <a:t>nontrivial</a:t>
            </a:r>
            <a:endParaRPr lang="en-US" dirty="0" smtClean="0"/>
          </a:p>
          <a:p>
            <a:pPr lvl="1"/>
            <a:endParaRPr lang="fi-FI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Multivalued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Multivalued dependency occurs when there are more than one independent multivalued attributes in a table</a:t>
            </a:r>
          </a:p>
          <a:p>
            <a:pPr algn="just"/>
            <a:r>
              <a:rPr lang="en-US" dirty="0" smtClean="0"/>
              <a:t>It is denoted as x –&gt; –&gt; 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CAR_MODEL → → MANUF_MONTH</a:t>
            </a:r>
          </a:p>
          <a:p>
            <a:r>
              <a:rPr lang="en-US" dirty="0" smtClean="0"/>
              <a:t>CAR_MODEL → → COLOUR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727960"/>
          <a:ext cx="6096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1" dirty="0"/>
                        <a:t>CAR_MODEL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/>
                        <a:t>MANUF_MONTH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/>
                        <a:t>COLOUR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S2011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JAN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Yellow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S2001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FEB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S3001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MAR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Yellow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S3001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APR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S4006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MAY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Yellow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S4006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JUN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Transitive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transitive functional dependency, dependent is indirectly dependent on determinant</a:t>
            </a:r>
          </a:p>
          <a:p>
            <a:pPr algn="just"/>
            <a:r>
              <a:rPr lang="en-US" dirty="0" smtClean="0"/>
              <a:t>Let A, B, and C designate three distinct (but not necessarily disjoint) sets of attributes of a relation. Suppose all three of the following conditions hold:</a:t>
            </a:r>
          </a:p>
          <a:p>
            <a:pPr lvl="1" algn="just"/>
            <a:r>
              <a:rPr lang="en-US" dirty="0" smtClean="0"/>
              <a:t>A → B</a:t>
            </a:r>
          </a:p>
          <a:p>
            <a:pPr lvl="1" algn="just"/>
            <a:r>
              <a:rPr lang="en-US" dirty="0" smtClean="0"/>
              <a:t>B → C</a:t>
            </a:r>
          </a:p>
          <a:p>
            <a:pPr algn="just"/>
            <a:r>
              <a:rPr lang="en-US" dirty="0" smtClean="0"/>
              <a:t>Then the functional dependency A → C (which follows from 1 and 3 by the axiom of transitivity) is a transitive dependency</a:t>
            </a:r>
          </a:p>
          <a:p>
            <a:pPr algn="just"/>
            <a:r>
              <a:rPr lang="en-US" dirty="0" smtClean="0"/>
              <a:t>Example:</a:t>
            </a:r>
          </a:p>
          <a:p>
            <a:pPr lvl="1" algn="just"/>
            <a:r>
              <a:rPr lang="en-US" dirty="0" err="1" smtClean="0"/>
              <a:t>bookID</a:t>
            </a:r>
            <a:r>
              <a:rPr lang="en-US" dirty="0" smtClean="0"/>
              <a:t>-&gt; </a:t>
            </a:r>
            <a:r>
              <a:rPr lang="en-US" dirty="0" err="1" smtClean="0"/>
              <a:t>Author_Name</a:t>
            </a:r>
            <a:endParaRPr lang="en-US" dirty="0" smtClean="0"/>
          </a:p>
          <a:p>
            <a:pPr lvl="1" algn="just"/>
            <a:r>
              <a:rPr lang="en-US" dirty="0" err="1" smtClean="0"/>
              <a:t>Author_Name</a:t>
            </a:r>
            <a:r>
              <a:rPr lang="en-US" dirty="0" smtClean="0"/>
              <a:t> -&gt; Age</a:t>
            </a:r>
          </a:p>
          <a:p>
            <a:pPr lvl="1" algn="just"/>
            <a:r>
              <a:rPr lang="en-US" b="1" dirty="0" err="1" smtClean="0"/>
              <a:t>bookID</a:t>
            </a:r>
            <a:r>
              <a:rPr lang="en-US" b="1" dirty="0" smtClean="0"/>
              <a:t> -&gt; Age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</TotalTime>
  <Words>874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Functional Dependency</vt:lpstr>
      <vt:lpstr>Functional Dependencies</vt:lpstr>
      <vt:lpstr>Functional Dependency Example</vt:lpstr>
      <vt:lpstr>Types of Functional Dependencies</vt:lpstr>
      <vt:lpstr>Trivial functional dependency</vt:lpstr>
      <vt:lpstr>Non-trivial Functional Dependency</vt:lpstr>
      <vt:lpstr>Functional Dependency Characteristics</vt:lpstr>
      <vt:lpstr>Multivalued Functional Dependency</vt:lpstr>
      <vt:lpstr>Transitive Functional Dependency</vt:lpstr>
      <vt:lpstr>Identifying the primary key</vt:lpstr>
      <vt:lpstr>Closure of a Set of Functional Dependencies</vt:lpstr>
      <vt:lpstr>Inference Rules</vt:lpstr>
      <vt:lpstr>Example</vt:lpstr>
      <vt:lpstr>Procedure for Computing F+</vt:lpstr>
      <vt:lpstr>Closure of Attribute Sets</vt:lpstr>
      <vt:lpstr>Example of Attribute Set Closure</vt:lpstr>
      <vt:lpstr>Uses of Attribute Closure</vt:lpstr>
      <vt:lpstr>Example 1</vt:lpstr>
      <vt:lpstr>Example 2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Rushali</dc:creator>
  <cp:lastModifiedBy>Rushali</cp:lastModifiedBy>
  <cp:revision>51</cp:revision>
  <dcterms:created xsi:type="dcterms:W3CDTF">2022-09-05T16:43:40Z</dcterms:created>
  <dcterms:modified xsi:type="dcterms:W3CDTF">2023-09-15T03:49:11Z</dcterms:modified>
</cp:coreProperties>
</file>