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B3D7-8556-48FB-8612-896D428AF44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B1B14-A1F8-43C6-9AB2-8A1A371EF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646" y="4344062"/>
            <a:ext cx="5030708" cy="4114653"/>
          </a:xfrm>
          <a:noFill/>
          <a:ln/>
        </p:spPr>
        <p:txBody>
          <a:bodyPr/>
          <a:lstStyle/>
          <a:p>
            <a:pPr marL="228600" indent="-228600" defTabSz="914400">
              <a:tabLst/>
            </a:pPr>
            <a:endParaRPr lang="en-US" sz="900" smtClean="0"/>
          </a:p>
          <a:p>
            <a:pPr marL="228600" indent="-228600" defTabSz="914400">
              <a:tabLst/>
            </a:pPr>
            <a:endParaRPr lang="en-US" sz="9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39738" y="174625"/>
            <a:ext cx="5983287" cy="44862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7690A8-43B1-4EF8-8833-C813CB5B9AB2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ACC3C3-C0C8-47C3-8FD1-0F65255814F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Oracle Database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System Monitor</a:t>
            </a:r>
            <a:r>
              <a:rPr lang="en-US" dirty="0" smtClean="0"/>
              <a:t> (SMON) :</a:t>
            </a:r>
          </a:p>
          <a:p>
            <a:pPr algn="just">
              <a:buNone/>
            </a:pPr>
            <a:r>
              <a:rPr lang="en-US" dirty="0" smtClean="0"/>
              <a:t>	-</a:t>
            </a:r>
            <a:r>
              <a:rPr lang="en-US" dirty="0" smtClean="0"/>
              <a:t>general server </a:t>
            </a:r>
            <a:r>
              <a:rPr lang="en-US" dirty="0" smtClean="0"/>
              <a:t>housekeeping </a:t>
            </a:r>
            <a:r>
              <a:rPr lang="en-US" dirty="0" smtClean="0"/>
              <a:t>functions</a:t>
            </a:r>
            <a:r>
              <a:rPr lang="en-US" dirty="0" smtClean="0"/>
              <a:t>	</a:t>
            </a:r>
            <a:endParaRPr lang="en-US" b="1" dirty="0" smtClean="0"/>
          </a:p>
          <a:p>
            <a:pPr algn="just"/>
            <a:r>
              <a:rPr lang="en-US" b="1" dirty="0" smtClean="0"/>
              <a:t>Process Monitor</a:t>
            </a:r>
            <a:r>
              <a:rPr lang="en-US" dirty="0" smtClean="0"/>
              <a:t> (PMON) :</a:t>
            </a:r>
          </a:p>
          <a:p>
            <a:pPr algn="just">
              <a:buNone/>
            </a:pPr>
            <a:r>
              <a:rPr lang="en-US" dirty="0" smtClean="0"/>
              <a:t>	- monitors and manages individual user sessions </a:t>
            </a:r>
          </a:p>
          <a:p>
            <a:pPr algn="just">
              <a:buNone/>
            </a:pPr>
            <a:r>
              <a:rPr lang="en-US" dirty="0" smtClean="0"/>
              <a:t>	-performs database locking/unlocking functions on UPDATE and DELETE query.</a:t>
            </a:r>
          </a:p>
          <a:p>
            <a:pPr algn="just"/>
            <a:r>
              <a:rPr lang="en-US" b="1" dirty="0" smtClean="0"/>
              <a:t>Database Writer </a:t>
            </a:r>
            <a:r>
              <a:rPr lang="en-US" dirty="0" smtClean="0"/>
              <a:t>(</a:t>
            </a:r>
            <a:r>
              <a:rPr lang="en-US" dirty="0" err="1" smtClean="0"/>
              <a:t>DBWn</a:t>
            </a:r>
            <a:r>
              <a:rPr lang="en-US" dirty="0" smtClean="0"/>
              <a:t>) :</a:t>
            </a:r>
          </a:p>
          <a:p>
            <a:pPr algn="just">
              <a:buNone/>
            </a:pPr>
            <a:r>
              <a:rPr lang="en-US" dirty="0" smtClean="0"/>
              <a:t>	-writes changed data from the database buffer cache to data </a:t>
            </a:r>
            <a:r>
              <a:rPr lang="en-US" dirty="0" smtClean="0"/>
              <a:t>files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-an oracle 10G instance can have 10 writer instances DBW0-DBW9.</a:t>
            </a:r>
          </a:p>
          <a:p>
            <a:pPr algn="just"/>
            <a:r>
              <a:rPr lang="en-US" b="1" dirty="0" smtClean="0"/>
              <a:t>Log Writer</a:t>
            </a:r>
            <a:r>
              <a:rPr lang="en-US" dirty="0" smtClean="0"/>
              <a:t> (LGWR) :</a:t>
            </a:r>
          </a:p>
          <a:p>
            <a:pPr algn="just">
              <a:buNone/>
            </a:pPr>
            <a:r>
              <a:rPr lang="en-US" dirty="0" smtClean="0"/>
              <a:t>	-writes the redo log data from the Redo Log Buffer to the Redo Log Files.</a:t>
            </a:r>
          </a:p>
          <a:p>
            <a:pPr algn="just">
              <a:buNone/>
            </a:pPr>
            <a:r>
              <a:rPr lang="en-US" dirty="0" smtClean="0"/>
              <a:t>	-Redo Log files aid in database recovery.</a:t>
            </a:r>
          </a:p>
          <a:p>
            <a:pPr algn="just">
              <a:buNone/>
            </a:pPr>
            <a:r>
              <a:rPr lang="en-US" dirty="0" smtClean="0"/>
              <a:t>	-keep track of the database changes whenever they are committed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Checkpoint</a:t>
            </a:r>
            <a:r>
              <a:rPr lang="en-US" dirty="0" smtClean="0"/>
              <a:t> (CKPT) :</a:t>
            </a:r>
          </a:p>
          <a:p>
            <a:pPr algn="just">
              <a:buNone/>
            </a:pPr>
            <a:r>
              <a:rPr lang="en-US" dirty="0" smtClean="0"/>
              <a:t>	-responsible for signaling </a:t>
            </a:r>
            <a:r>
              <a:rPr lang="en-US" dirty="0" err="1" smtClean="0"/>
              <a:t>DBWn</a:t>
            </a:r>
            <a:r>
              <a:rPr lang="en-US" dirty="0" smtClean="0"/>
              <a:t> and LGWR to write the contents of the Database Buffer Cache and the Redo Log Cache to the data files and Redo Log files respectively.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err="1" smtClean="0"/>
              <a:t>Archiver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ARCn</a:t>
            </a:r>
            <a:r>
              <a:rPr lang="en-US" dirty="0" smtClean="0"/>
              <a:t>) :</a:t>
            </a:r>
          </a:p>
          <a:p>
            <a:pPr algn="just">
              <a:buNone/>
            </a:pPr>
            <a:r>
              <a:rPr lang="en-US" dirty="0" smtClean="0"/>
              <a:t>	-reads the Redo Log files after they are filled &amp; copies it to a corresponding Archive Log File. </a:t>
            </a:r>
          </a:p>
          <a:p>
            <a:pPr algn="just">
              <a:buNone/>
            </a:pPr>
            <a:r>
              <a:rPr lang="en-US" dirty="0" smtClean="0"/>
              <a:t>	-there can be up to 10 separate archive processes per instance Arc0-Arc9.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err="1" smtClean="0"/>
              <a:t>Recoverer</a:t>
            </a:r>
            <a:r>
              <a:rPr lang="en-US" b="1" dirty="0" smtClean="0"/>
              <a:t> </a:t>
            </a:r>
            <a:r>
              <a:rPr lang="en-US" dirty="0" smtClean="0"/>
              <a:t>(RECO) :</a:t>
            </a:r>
          </a:p>
          <a:p>
            <a:pPr algn="just">
              <a:buNone/>
            </a:pPr>
            <a:r>
              <a:rPr lang="en-US" dirty="0" smtClean="0"/>
              <a:t>	-detect and correct errors as a result of communications problems in a distributed database environment.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File Structure- Three Basic Oracle 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90512" y="1447913"/>
            <a:ext cx="6705600" cy="4573588"/>
            <a:chOff x="2606" y="-1579"/>
            <a:chExt cx="6960" cy="6173"/>
          </a:xfrm>
        </p:grpSpPr>
        <p:sp>
          <p:nvSpPr>
            <p:cNvPr id="15365" name="AutoShape 5"/>
            <p:cNvSpPr>
              <a:spLocks noChangeAspect="1" noChangeArrowheads="1"/>
            </p:cNvSpPr>
            <p:nvPr/>
          </p:nvSpPr>
          <p:spPr bwMode="auto">
            <a:xfrm>
              <a:off x="2606" y="-1579"/>
              <a:ext cx="6960" cy="61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527" y="632"/>
              <a:ext cx="1350" cy="1389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dirty="0"/>
                <a:t>Control Files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7627" y="3101"/>
              <a:ext cx="1350" cy="1388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/>
                <a:t>Redo Log Files</a:t>
              </a:r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3277" y="3101"/>
              <a:ext cx="1350" cy="1390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/>
                <a:t>Data Files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 rot="-2684584">
              <a:off x="4027" y="1867"/>
              <a:ext cx="1558" cy="810"/>
            </a:xfrm>
            <a:prstGeom prst="leftArrow">
              <a:avLst>
                <a:gd name="adj1" fmla="val 50000"/>
                <a:gd name="adj2" fmla="val 48086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000"/>
                <a:t>identifies</a:t>
              </a:r>
              <a:endParaRPr lang="en-US"/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 rot="2695507">
              <a:off x="6877" y="1867"/>
              <a:ext cx="1596" cy="794"/>
            </a:xfrm>
            <a:prstGeom prst="rightArrow">
              <a:avLst>
                <a:gd name="adj1" fmla="val 50000"/>
                <a:gd name="adj2" fmla="val 50252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 sz="1000"/>
                <a:t>identifies</a:t>
              </a:r>
              <a:endParaRPr lang="en-US"/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4927" y="3101"/>
              <a:ext cx="2400" cy="771"/>
            </a:xfrm>
            <a:prstGeom prst="leftArrow">
              <a:avLst>
                <a:gd name="adj1" fmla="val 50000"/>
                <a:gd name="adj2" fmla="val 77821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/>
                <a:t>Provides changes to</a:t>
              </a:r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5527" y="-1528"/>
              <a:ext cx="1350" cy="1388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dirty="0"/>
                <a:t>Parameter File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5827" y="-139"/>
              <a:ext cx="750" cy="772"/>
            </a:xfrm>
            <a:prstGeom prst="downArrow">
              <a:avLst>
                <a:gd name="adj1" fmla="val 50000"/>
                <a:gd name="adj2" fmla="val 257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077" y="787"/>
              <a:ext cx="300" cy="3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/>
                <a:t>1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2827" y="3410"/>
              <a:ext cx="300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/>
                <a:t>2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7327" y="3410"/>
              <a:ext cx="300" cy="30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Parameter File – the init.ora file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85000" lnSpcReduction="20000"/>
          </a:bodyPr>
          <a:lstStyle/>
          <a:p>
            <a:pPr marL="381000" indent="-381000" eaLnBrk="1" hangingPunct="1"/>
            <a:r>
              <a:rPr lang="en-US" dirty="0" smtClean="0">
                <a:solidFill>
                  <a:srgbClr val="FF3300"/>
                </a:solidFill>
              </a:rPr>
              <a:t>Purpose: </a:t>
            </a:r>
          </a:p>
          <a:p>
            <a:pPr marL="381000" indent="-381000" eaLnBrk="1" hangingPunct="1">
              <a:buFontTx/>
              <a:buNone/>
            </a:pPr>
            <a:r>
              <a:rPr lang="en-US" dirty="0" smtClean="0"/>
              <a:t>	- specifies the configuration information about the database instance. </a:t>
            </a:r>
          </a:p>
          <a:p>
            <a:pPr marL="381000" indent="-381000" eaLnBrk="1" hangingPunct="1"/>
            <a:endParaRPr lang="en-US" dirty="0" smtClean="0"/>
          </a:p>
          <a:p>
            <a:pPr marL="381000" indent="-381000" eaLnBrk="1" hangingPunct="1"/>
            <a:r>
              <a:rPr lang="en-US" dirty="0" smtClean="0">
                <a:solidFill>
                  <a:srgbClr val="FF3300"/>
                </a:solidFill>
              </a:rPr>
              <a:t>The parameters include: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Names and locations of the control files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Block size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Cache sizes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Database name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Instance name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Domain name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Is read each time a database instance is started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dirty="0" smtClean="0"/>
              <a:t>Has a </a:t>
            </a:r>
            <a:r>
              <a:rPr lang="en-US" b="1" dirty="0" smtClean="0"/>
              <a:t>.</a:t>
            </a:r>
            <a:r>
              <a:rPr lang="en-US" b="1" dirty="0" err="1" smtClean="0"/>
              <a:t>ora</a:t>
            </a:r>
            <a:r>
              <a:rPr lang="en-US" dirty="0" smtClean="0"/>
              <a:t> suffix</a:t>
            </a:r>
          </a:p>
          <a:p>
            <a:pPr marL="381000" indent="-381000" eaLnBrk="1" hangingPunct="1"/>
            <a:endParaRPr lang="en-US" dirty="0" smtClean="0"/>
          </a:p>
          <a:p>
            <a:pPr marL="381000" indent="-38100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Control Files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029200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3300"/>
                </a:solidFill>
              </a:rPr>
              <a:t>Purpose: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rgbClr val="FF3300"/>
                </a:solidFill>
              </a:rPr>
              <a:t>	-</a:t>
            </a:r>
            <a:r>
              <a:rPr lang="en-US" sz="1800" dirty="0" smtClean="0"/>
              <a:t> contain a list of all other files that make up the database such as data files and Redo Log files.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-also contain important information about the contents and operating state of the database.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1800" dirty="0" smtClean="0"/>
              <a:t> </a:t>
            </a:r>
            <a:r>
              <a:rPr lang="en-US" dirty="0" smtClean="0">
                <a:solidFill>
                  <a:srgbClr val="FF3300"/>
                </a:solidFill>
              </a:rPr>
              <a:t>The data includes:-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By default, an Oracle 10g database creates three control files,CONTROL01.CTL, CONTROL02.CTL and CONTROL03.CTL and they are mirror images of each other. 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The name of the database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Date the database was created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Current state of the database: read-only, need-recovery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Database status when last closed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Interval covered by each archived redo log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Backups performed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Since this is a critical file you should have more than one control file and they should be on separate disk drives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Have a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ctl</a:t>
            </a:r>
            <a:r>
              <a:rPr lang="en-US" sz="1800" dirty="0" smtClean="0"/>
              <a:t> suffix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Data Files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10600" cy="5029200"/>
          </a:xfrm>
        </p:spPr>
        <p:txBody>
          <a:bodyPr>
            <a:normAutofit fontScale="85000" lnSpcReduction="20000"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3300"/>
                </a:solidFill>
              </a:rPr>
              <a:t>Purpose: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-contain the actual data stored in the database.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   -contains user data stored in tables + includes indexes, data dictionary, and rollback segments. </a:t>
            </a:r>
          </a:p>
          <a:p>
            <a:pPr marL="381000" indent="-38100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3300"/>
                </a:solidFill>
              </a:rPr>
              <a:t>Characteristics: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Data files are composed of Oracle blocks, which are in turn composed of operating system blocks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Oracle block sizes range from 2 Kb to 32 Kb – average size is 8 Kb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Data files belong to only one database and to only one tablespace within that database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Data files are the lowest level of granularity between an Oracle database and the operating system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When you map out a database onto the OS I/O sub-systems, the smallest unit you can put in any location is a data file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Have a </a:t>
            </a:r>
            <a:r>
              <a:rPr lang="en-US" b="1" dirty="0" smtClean="0"/>
              <a:t>.dbf</a:t>
            </a:r>
            <a:r>
              <a:rPr lang="en-US" dirty="0" smtClean="0"/>
              <a:t> suffix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Redo Log Files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rgbClr val="FF3300"/>
                </a:solidFill>
              </a:rPr>
              <a:t>Purpose: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  - store changes made to the database as a result of transaction and internal Oracle activities. 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rgbClr val="FF3300"/>
                </a:solidFill>
              </a:rPr>
              <a:t>Characteristics: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By default, an Oracle 10g database contains three redo log groups, REDO01.log, REDO02.log and REDO03.log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Every Oracle 10g database must have at least two redo log groups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The database will write log entries to a subsequent redo log group when the previous redo log group fills up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As a general rule , there should be one redo log group for approximately every four database users that create action queries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Oracle 10g keeps track of the Redo Log file by using a redo log sequence number, this number is recorded inside the file as they are used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The redo log sequence number is different than the operating system file name that is used to identify the physical file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If the database is in ARCHIVELOG mode full Redo Log files are copied to Archive Log files before they are reused, otherwise they are written over  </a:t>
            </a:r>
          </a:p>
          <a:p>
            <a:pPr marL="342900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dirty="0" smtClean="0"/>
              <a:t>Have a </a:t>
            </a:r>
            <a:r>
              <a:rPr lang="en-US" sz="1800" b="1" dirty="0" smtClean="0"/>
              <a:t>.log</a:t>
            </a:r>
            <a:r>
              <a:rPr lang="en-US" sz="1800" dirty="0" smtClean="0"/>
              <a:t> suffix</a:t>
            </a:r>
            <a:endParaRPr lang="en-US" sz="1800" dirty="0" smtClean="0">
              <a:solidFill>
                <a:srgbClr val="FF3300"/>
              </a:solidFill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sz="1800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Data Structures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60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066800" y="1143099"/>
            <a:ext cx="6705600" cy="4953000"/>
            <a:chOff x="916" y="559"/>
            <a:chExt cx="8100" cy="11520"/>
          </a:xfrm>
        </p:grpSpPr>
        <p:sp>
          <p:nvSpPr>
            <p:cNvPr id="20485" name="AutoShape 5"/>
            <p:cNvSpPr>
              <a:spLocks noChangeAspect="1" noChangeArrowheads="1"/>
            </p:cNvSpPr>
            <p:nvPr/>
          </p:nvSpPr>
          <p:spPr bwMode="auto">
            <a:xfrm>
              <a:off x="916" y="559"/>
              <a:ext cx="8100" cy="11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4696" y="3796"/>
              <a:ext cx="1620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Tablespaces</a:t>
              </a: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4516" y="913"/>
              <a:ext cx="1620" cy="1799"/>
            </a:xfrm>
            <a:prstGeom prst="flowChartMagneticDisk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Database</a:t>
              </a:r>
            </a:p>
            <a:p>
              <a:pPr defTabSz="1428750"/>
              <a:r>
                <a:rPr lang="en-US" sz="1600"/>
                <a:t>Instance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636" y="8116"/>
              <a:ext cx="1260" cy="12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defTabSz="1428750"/>
              <a:r>
                <a:rPr lang="en-US" sz="1600"/>
                <a:t>Extents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056" y="4336"/>
              <a:ext cx="1620" cy="144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Tablespaces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256" y="7756"/>
              <a:ext cx="1260" cy="12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Extents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256" y="9556"/>
              <a:ext cx="1260" cy="12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Extents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636" y="9736"/>
              <a:ext cx="1260" cy="12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Extents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7756" y="10306"/>
              <a:ext cx="1080" cy="144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 dirty="0"/>
                <a:t>Data Block</a:t>
              </a:r>
              <a:r>
                <a:rPr lang="en-US" sz="1600" b="0" dirty="0"/>
                <a:t>s</a:t>
              </a:r>
              <a:endParaRPr lang="en-US" sz="1600" dirty="0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6496" y="7648"/>
              <a:ext cx="1080" cy="12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 dirty="0"/>
                <a:t>Data Block</a:t>
              </a:r>
              <a:r>
                <a:rPr lang="en-US" sz="1600" b="0" dirty="0"/>
                <a:t>s</a:t>
              </a:r>
              <a:endParaRPr lang="en-US" sz="1600" dirty="0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7756" y="8889"/>
              <a:ext cx="1080" cy="12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 dirty="0"/>
                <a:t>Data Block</a:t>
              </a:r>
              <a:r>
                <a:rPr lang="en-US" sz="1600" b="0" dirty="0"/>
                <a:t>s</a:t>
              </a:r>
              <a:endParaRPr lang="en-US" sz="1600" dirty="0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6496" y="9066"/>
              <a:ext cx="1080" cy="1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 dirty="0"/>
                <a:t>Data Block</a:t>
              </a:r>
              <a:r>
                <a:rPr lang="en-US" sz="1600" b="0" dirty="0"/>
                <a:t>s</a:t>
              </a:r>
              <a:endParaRPr lang="en-US" sz="1600" dirty="0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6496" y="10661"/>
              <a:ext cx="1080" cy="125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 dirty="0"/>
                <a:t>Data Block</a:t>
              </a:r>
              <a:r>
                <a:rPr lang="en-US" sz="1600" b="0" dirty="0"/>
                <a:t>s</a:t>
              </a:r>
              <a:endParaRPr lang="en-US" sz="1600" dirty="0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5416" y="2716"/>
              <a:ext cx="1" cy="8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 flipH="1">
              <a:off x="3436" y="4876"/>
              <a:ext cx="108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4696" y="8656"/>
              <a:ext cx="1440" cy="16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2176" y="5776"/>
              <a:ext cx="1620" cy="1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1428750"/>
              <a:r>
                <a:rPr lang="en-US" sz="1600"/>
                <a:t>Segments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3076" y="7216"/>
              <a:ext cx="1" cy="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TABLESPACE and SEGMENT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3300"/>
                </a:solidFill>
              </a:rPr>
              <a:t>Tablespace</a:t>
            </a:r>
            <a:r>
              <a:rPr lang="en-US" sz="2000" dirty="0" smtClean="0"/>
              <a:t> is used to store related database objects. One tablespace is used to store all of the system tables; another tablespace may be created for all indexes or a tablespace may be created to store all of the tables for a specific application. The idea is to store data that has something in common or has similar characteristics. The database server stores the data in each tablespace in data files with </a:t>
            </a:r>
            <a:r>
              <a:rPr lang="en-US" sz="2000" b="1" dirty="0" smtClean="0"/>
              <a:t>.dbf</a:t>
            </a:r>
            <a:r>
              <a:rPr lang="en-US" sz="2000" dirty="0" smtClean="0"/>
              <a:t> extensions.</a:t>
            </a:r>
          </a:p>
          <a:p>
            <a:pPr algn="just" eaLnBrk="1" hangingPunct="1">
              <a:lnSpc>
                <a:spcPct val="80000"/>
              </a:lnSpc>
            </a:pPr>
            <a:endParaRPr lang="en-US" sz="20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3300"/>
                </a:solidFill>
              </a:rPr>
              <a:t>Segments</a:t>
            </a:r>
            <a:r>
              <a:rPr lang="en-US" sz="2000" dirty="0" smtClean="0"/>
              <a:t> are used to organize tablespace data within a tablespace. A segment stores an individual database object like a table or index. </a:t>
            </a:r>
            <a:r>
              <a:rPr lang="en-US" sz="2000" b="1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EXTENTS </a:t>
            </a:r>
            <a:r>
              <a:rPr lang="en-US" dirty="0" smtClean="0"/>
              <a:t>and DATA BLOCKS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3300"/>
                </a:solidFill>
              </a:rPr>
              <a:t>Extents</a:t>
            </a:r>
            <a:r>
              <a:rPr lang="en-US" sz="2000" dirty="0" smtClean="0"/>
              <a:t> </a:t>
            </a:r>
            <a:r>
              <a:rPr lang="en-US" sz="2000" dirty="0" smtClean="0"/>
              <a:t>are contiguous units of storage, usually disk space, within a segment. Oracle uses extents for performance reasons by storing data that needs to be retrieved in a single disk I/O. An extent is made up of multiple data blocks </a:t>
            </a:r>
          </a:p>
          <a:p>
            <a:pPr algn="just" eaLnBrk="1" hangingPunct="1">
              <a:lnSpc>
                <a:spcPct val="80000"/>
              </a:lnSpc>
            </a:pPr>
            <a:endParaRPr lang="en-US" sz="2000" b="1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FF3300"/>
                </a:solidFill>
              </a:rPr>
              <a:t>Data Blocks</a:t>
            </a:r>
            <a:r>
              <a:rPr lang="en-US" sz="2000" dirty="0" smtClean="0"/>
              <a:t> are the smallest unit of Oracle database storage. Oracle 10g stores 8,192 bytes (8K) in one data block. A data block is comprised of multiple operating system blocks. Depending on the operating system an operating system block can store 512 to 4K bytes. A data block contains header, directory and row data:</a:t>
            </a:r>
          </a:p>
          <a:p>
            <a:pPr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Block Header - operating system block address</a:t>
            </a:r>
          </a:p>
          <a:p>
            <a:pPr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Table Directory - identifies the database table for which the following data belongs</a:t>
            </a:r>
          </a:p>
          <a:p>
            <a:pPr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Row Directory - identifies the database rows for which the data belongs </a:t>
            </a:r>
          </a:p>
          <a:p>
            <a:pPr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smtClean="0"/>
              <a:t>Row Data - stores the actual row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Oracle ?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white">
          <a:xfrm>
            <a:off x="458788" y="1535113"/>
            <a:ext cx="7770812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/>
          <a:lstStyle/>
          <a:p>
            <a:pPr marL="190500" indent="-190500" algn="l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400" b="0" kern="0" dirty="0">
                <a:latin typeface="+mn-lt"/>
              </a:rPr>
              <a:t>Oracle is a  relational database management system.</a:t>
            </a:r>
          </a:p>
          <a:p>
            <a:pPr marL="666750" lvl="1" indent="-285750" algn="l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It is a management system which uses the relational data model.</a:t>
            </a:r>
          </a:p>
          <a:p>
            <a:pPr marL="666750" lvl="1" indent="-285750" algn="l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In the relational data model, data is seen by the users in form of tables alone.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3352800"/>
            <a:ext cx="77660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/>
          <a:lstStyle/>
          <a:p>
            <a:pPr marL="190500" indent="-190500" algn="l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400" b="0" kern="0" dirty="0">
                <a:latin typeface="+mn-lt"/>
              </a:rPr>
              <a:t>   </a:t>
            </a:r>
          </a:p>
          <a:p>
            <a:pPr marL="190500" indent="-190500" algn="l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400" b="0" kern="0" dirty="0">
                <a:latin typeface="+mn-lt"/>
              </a:rPr>
              <a:t>Oracle Server:</a:t>
            </a:r>
          </a:p>
          <a:p>
            <a:pPr marL="6667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Is a database management system that provides an open, comprehensive, integrated approach to information management.</a:t>
            </a:r>
          </a:p>
          <a:p>
            <a:pPr marL="666750" lvl="1" indent="-285750" algn="just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Consists of an Oracle Instance and an Oracle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today’s world, data is the key for business</a:t>
            </a:r>
          </a:p>
          <a:p>
            <a:r>
              <a:rPr lang="en-US" dirty="0" smtClean="0"/>
              <a:t>Every organization stores its data in multiple databases</a:t>
            </a:r>
          </a:p>
          <a:p>
            <a:r>
              <a:rPr lang="en-US" dirty="0" smtClean="0"/>
              <a:t>One of the most widely used database in industry is Oracle</a:t>
            </a:r>
          </a:p>
          <a:p>
            <a:r>
              <a:rPr lang="en-US" dirty="0" smtClean="0"/>
              <a:t>Oracle can work on various Operating Systems (Windows, Unix, etc.) </a:t>
            </a:r>
          </a:p>
          <a:p>
            <a:r>
              <a:rPr lang="en-US" dirty="0" smtClean="0"/>
              <a:t>The demand for Oracle in today’s world is immense</a:t>
            </a:r>
          </a:p>
          <a:p>
            <a:r>
              <a:rPr lang="en-US" dirty="0" smtClean="0"/>
              <a:t>Many projects across the industry use Oracle as back-end for deploying its various applications.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Architecture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Three Major Instances: </a:t>
            </a:r>
          </a:p>
          <a:p>
            <a:pPr lvl="1" algn="just"/>
            <a:r>
              <a:rPr lang="en-US" dirty="0" smtClean="0"/>
              <a:t>Database instance</a:t>
            </a:r>
          </a:p>
          <a:p>
            <a:pPr lvl="1" algn="just"/>
            <a:r>
              <a:rPr lang="en-US" dirty="0" smtClean="0"/>
              <a:t>File Structure</a:t>
            </a:r>
          </a:p>
          <a:p>
            <a:pPr lvl="1" algn="just"/>
            <a:r>
              <a:rPr lang="en-US" dirty="0" smtClean="0"/>
              <a:t>Data Structures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Database Instance: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Oracle Database  consists </a:t>
            </a:r>
            <a:r>
              <a:rPr lang="en-US" dirty="0" smtClean="0"/>
              <a:t> of  </a:t>
            </a:r>
            <a:r>
              <a:rPr lang="en-US" dirty="0" smtClean="0"/>
              <a:t>Software Modules &amp; Database Files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Instance –After the complete installation of </a:t>
            </a:r>
            <a:r>
              <a:rPr lang="en-US" dirty="0" smtClean="0"/>
              <a:t>Oracle, </a:t>
            </a:r>
            <a:r>
              <a:rPr lang="en-US" dirty="0" smtClean="0"/>
              <a:t>when you start the Oracle database , then you have what is referred to as </a:t>
            </a:r>
            <a:r>
              <a:rPr lang="en-US" dirty="0" err="1" smtClean="0"/>
              <a:t>an“Oracle</a:t>
            </a:r>
            <a:r>
              <a:rPr lang="en-US" dirty="0" smtClean="0"/>
              <a:t> </a:t>
            </a:r>
            <a:r>
              <a:rPr lang="en-US" dirty="0" smtClean="0"/>
              <a:t>Database </a:t>
            </a:r>
            <a:r>
              <a:rPr lang="en-US" dirty="0" smtClean="0"/>
              <a:t>Instance”. It is the actual execution of DBMS software that manages data in the databases tablespace.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Database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343400"/>
          </a:xfrm>
        </p:spPr>
        <p:txBody>
          <a:bodyPr/>
          <a:lstStyle/>
          <a:p>
            <a:pPr algn="just"/>
            <a:r>
              <a:rPr lang="en-US" dirty="0" smtClean="0"/>
              <a:t>Created on loading the software from disk to </a:t>
            </a:r>
            <a:r>
              <a:rPr lang="en-US" dirty="0" smtClean="0"/>
              <a:t>memory</a:t>
            </a:r>
            <a:endParaRPr lang="en-US" dirty="0" smtClean="0"/>
          </a:p>
          <a:p>
            <a:pPr algn="just"/>
            <a:r>
              <a:rPr lang="en-US" dirty="0" smtClean="0"/>
              <a:t>It is an aggregation of processes and memory structures </a:t>
            </a:r>
          </a:p>
          <a:p>
            <a:pPr algn="just"/>
            <a:r>
              <a:rPr lang="en-US" dirty="0" smtClean="0"/>
              <a:t>It is sharable thus allowing multiple users to access the same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/>
              <a:t>Oracle Instance</a:t>
            </a:r>
          </a:p>
        </p:txBody>
      </p:sp>
      <p:sp>
        <p:nvSpPr>
          <p:cNvPr id="65" name="Oval 32"/>
          <p:cNvSpPr>
            <a:spLocks noChangeArrowheads="1"/>
          </p:cNvSpPr>
          <p:nvPr/>
        </p:nvSpPr>
        <p:spPr bwMode="blackWhite">
          <a:xfrm>
            <a:off x="685800" y="2819400"/>
            <a:ext cx="685800" cy="457200"/>
          </a:xfrm>
          <a:prstGeom prst="ellipse">
            <a:avLst/>
          </a:prstGeom>
          <a:solidFill>
            <a:srgbClr val="FF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>
              <a:lnSpc>
                <a:spcPct val="95000"/>
              </a:lnSpc>
              <a:spcBef>
                <a:spcPct val="0"/>
              </a:spcBef>
            </a:pPr>
            <a:r>
              <a:rPr lang="en-US" sz="1000" b="0"/>
              <a:t>Server</a:t>
            </a:r>
            <a:br>
              <a:rPr lang="en-US" sz="1000" b="0"/>
            </a:br>
            <a:r>
              <a:rPr lang="en-US" sz="1000" b="0"/>
              <a:t>process</a:t>
            </a:r>
          </a:p>
        </p:txBody>
      </p:sp>
      <p:sp>
        <p:nvSpPr>
          <p:cNvPr id="66" name="Rectangle 35"/>
          <p:cNvSpPr>
            <a:spLocks noChangeArrowheads="1"/>
          </p:cNvSpPr>
          <p:nvPr/>
        </p:nvSpPr>
        <p:spPr bwMode="blackWhite">
          <a:xfrm>
            <a:off x="990600" y="3276600"/>
            <a:ext cx="533400" cy="1587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822325"/>
            <a:r>
              <a:rPr lang="en-US" sz="1000" b="0"/>
              <a:t>PGA</a:t>
            </a:r>
          </a:p>
        </p:txBody>
      </p:sp>
      <p:sp>
        <p:nvSpPr>
          <p:cNvPr id="67" name="Line 50"/>
          <p:cNvSpPr>
            <a:spLocks noChangeShapeType="1"/>
          </p:cNvSpPr>
          <p:nvPr/>
        </p:nvSpPr>
        <p:spPr bwMode="auto">
          <a:xfrm flipV="1">
            <a:off x="1219200" y="25908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688" y="1562100"/>
            <a:ext cx="80486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8763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Memory Components and Background Processes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6939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Two Main Components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SGA( System Global Area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smtClean="0"/>
              <a:t>a </a:t>
            </a:r>
            <a:r>
              <a:rPr lang="en-US" dirty="0" smtClean="0"/>
              <a:t>group of shared memory structures that contain data and control information for one Oracle database </a:t>
            </a:r>
            <a:r>
              <a:rPr lang="en-US" dirty="0" smtClean="0"/>
              <a:t>instance</a:t>
            </a:r>
            <a:endParaRPr lang="en-US" dirty="0" smtClean="0"/>
          </a:p>
          <a:p>
            <a:pPr lvl="2" algn="just"/>
            <a:r>
              <a:rPr lang="en-US" dirty="0" smtClean="0"/>
              <a:t>the </a:t>
            </a:r>
            <a:r>
              <a:rPr lang="en-US" dirty="0" smtClean="0"/>
              <a:t>data in the instance's SGA is shared among the multiple concurrent </a:t>
            </a:r>
            <a:r>
              <a:rPr lang="en-US" dirty="0" smtClean="0"/>
              <a:t>users</a:t>
            </a:r>
          </a:p>
          <a:p>
            <a:pPr lvl="2" algn="just"/>
            <a:r>
              <a:rPr lang="en-US" dirty="0" smtClean="0"/>
              <a:t>allocated </a:t>
            </a:r>
            <a:r>
              <a:rPr lang="en-US" dirty="0" smtClean="0"/>
              <a:t>when you start the database </a:t>
            </a:r>
            <a:r>
              <a:rPr lang="en-US" dirty="0" smtClean="0"/>
              <a:t>instance</a:t>
            </a:r>
          </a:p>
          <a:p>
            <a:pPr lvl="2" algn="just"/>
            <a:r>
              <a:rPr lang="en-US" dirty="0" smtClean="0"/>
              <a:t>de-allocated </a:t>
            </a:r>
            <a:r>
              <a:rPr lang="en-US" dirty="0" smtClean="0"/>
              <a:t>when the instance is </a:t>
            </a:r>
            <a:r>
              <a:rPr lang="en-US" dirty="0" smtClean="0"/>
              <a:t>shutdown</a:t>
            </a:r>
            <a:endParaRPr lang="en-US" dirty="0" smtClean="0"/>
          </a:p>
          <a:p>
            <a:pPr lvl="1" algn="just"/>
            <a:r>
              <a:rPr lang="en-US" dirty="0" smtClean="0"/>
              <a:t>PGA (Program Global Area</a:t>
            </a:r>
            <a:r>
              <a:rPr lang="en-US" dirty="0" smtClean="0"/>
              <a:t>)</a:t>
            </a:r>
          </a:p>
          <a:p>
            <a:pPr lvl="2" algn="just"/>
            <a:r>
              <a:rPr lang="en-US" dirty="0" smtClean="0"/>
              <a:t>Each </a:t>
            </a:r>
            <a:r>
              <a:rPr lang="en-US" dirty="0" smtClean="0"/>
              <a:t>server process has a PGA allocated that is a private area for each </a:t>
            </a:r>
            <a:r>
              <a:rPr lang="en-US" dirty="0" smtClean="0"/>
              <a:t>server</a:t>
            </a:r>
          </a:p>
          <a:p>
            <a:pPr lvl="2" algn="just"/>
            <a:r>
              <a:rPr lang="en-US" dirty="0" smtClean="0"/>
              <a:t>Work </a:t>
            </a:r>
            <a:r>
              <a:rPr lang="en-US" dirty="0" smtClean="0"/>
              <a:t>area for each application.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SGA Memory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Shared pool </a:t>
            </a:r>
            <a:r>
              <a:rPr lang="en-US" dirty="0" smtClean="0"/>
              <a:t>contains machine-language code and execution plans for frequently used SQL commands.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Database Buffer Cache</a:t>
            </a:r>
            <a:r>
              <a:rPr lang="en-US" dirty="0" smtClean="0"/>
              <a:t> stores data values which are written later to the data files by the database writer (</a:t>
            </a:r>
            <a:r>
              <a:rPr lang="en-US" dirty="0" err="1" smtClean="0"/>
              <a:t>DBWn</a:t>
            </a:r>
            <a:r>
              <a:rPr lang="en-US" dirty="0" smtClean="0"/>
              <a:t>).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Redo Log Buffer</a:t>
            </a:r>
            <a:r>
              <a:rPr lang="en-US" dirty="0" smtClean="0"/>
              <a:t> stores a copy of the changed data from user transaction. This data is periodically written to the Redo Log Files by the Log Writer (LGWR).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Large Pool</a:t>
            </a:r>
            <a:r>
              <a:rPr lang="en-US" dirty="0" smtClean="0"/>
              <a:t> is a work area given for backup and recovery operations.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Java Pool</a:t>
            </a:r>
            <a:r>
              <a:rPr lang="en-US" dirty="0" smtClean="0"/>
              <a:t> stores the machine-language and execution plans for Java commands used in application programs and database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PGA Memory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algn="just"/>
            <a:r>
              <a:rPr lang="en-US" dirty="0" smtClean="0"/>
              <a:t>Each server process has a PGA allocated that is a </a:t>
            </a:r>
            <a:r>
              <a:rPr lang="en-US" u="sng" dirty="0" smtClean="0"/>
              <a:t>private area</a:t>
            </a:r>
            <a:r>
              <a:rPr lang="en-US" dirty="0" smtClean="0"/>
              <a:t> for each </a:t>
            </a:r>
            <a:r>
              <a:rPr lang="en-US" dirty="0" smtClean="0"/>
              <a:t>server</a:t>
            </a:r>
          </a:p>
          <a:p>
            <a:pPr lvl="1" algn="just"/>
            <a:r>
              <a:rPr lang="en-US" dirty="0" smtClean="0"/>
              <a:t>This </a:t>
            </a:r>
            <a:r>
              <a:rPr lang="en-US" dirty="0" smtClean="0"/>
              <a:t>is the work area for each </a:t>
            </a:r>
            <a:r>
              <a:rPr lang="en-US" dirty="0" smtClean="0"/>
              <a:t>application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/>
              <a:t>application code, along with copies of the data, is located </a:t>
            </a:r>
            <a:r>
              <a:rPr lang="en-US" dirty="0" smtClean="0"/>
              <a:t>here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 smtClean="0"/>
              <a:t>are various background processes that support and monitor the server processes. These background processes also handle the data management and keep the database running smooth and efficiently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319</TotalTime>
  <Words>1015</Words>
  <Application>Microsoft Office PowerPoint</Application>
  <PresentationFormat>On-screen Show (4:3)</PresentationFormat>
  <Paragraphs>173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Oracle Database Architecture</vt:lpstr>
      <vt:lpstr>What is Oracle ?</vt:lpstr>
      <vt:lpstr>Oracle in Industry</vt:lpstr>
      <vt:lpstr>Database Architecture - Introduction</vt:lpstr>
      <vt:lpstr>Properties Of Database Instance</vt:lpstr>
      <vt:lpstr>Oracle Instance</vt:lpstr>
      <vt:lpstr>Memory Components and Background Processes</vt:lpstr>
      <vt:lpstr>SGA Memory Areas</vt:lpstr>
      <vt:lpstr>PGA Memory Areas</vt:lpstr>
      <vt:lpstr>Processes</vt:lpstr>
      <vt:lpstr>Processes</vt:lpstr>
      <vt:lpstr>File Structure- Three Basic Oracle Files</vt:lpstr>
      <vt:lpstr>Parameter File – the init.ora file</vt:lpstr>
      <vt:lpstr>Control Files</vt:lpstr>
      <vt:lpstr>Data Files</vt:lpstr>
      <vt:lpstr>Redo Log Files</vt:lpstr>
      <vt:lpstr>Data Structures</vt:lpstr>
      <vt:lpstr>TABLESPACE and SEGMENT</vt:lpstr>
      <vt:lpstr>EXTENTS and DATA BLOCKS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Architecture</dc:title>
  <dc:creator>Rushali</dc:creator>
  <cp:lastModifiedBy>Rushali</cp:lastModifiedBy>
  <cp:revision>23</cp:revision>
  <dcterms:created xsi:type="dcterms:W3CDTF">2020-11-24T13:13:48Z</dcterms:created>
  <dcterms:modified xsi:type="dcterms:W3CDTF">2020-11-24T18:33:25Z</dcterms:modified>
</cp:coreProperties>
</file>