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30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1" r:id="rId11"/>
    <p:sldId id="320" r:id="rId12"/>
    <p:sldId id="322" r:id="rId13"/>
    <p:sldId id="323" r:id="rId14"/>
    <p:sldId id="325" r:id="rId15"/>
    <p:sldId id="326" r:id="rId16"/>
    <p:sldId id="327" r:id="rId17"/>
    <p:sldId id="324" r:id="rId18"/>
    <p:sldId id="329" r:id="rId19"/>
    <p:sldId id="328" r:id="rId20"/>
    <p:sldId id="330" r:id="rId21"/>
    <p:sldId id="286" r:id="rId22"/>
    <p:sldId id="287" r:id="rId23"/>
    <p:sldId id="288" r:id="rId24"/>
    <p:sldId id="289" r:id="rId25"/>
    <p:sldId id="309" r:id="rId26"/>
    <p:sldId id="310" r:id="rId27"/>
    <p:sldId id="291" r:id="rId28"/>
    <p:sldId id="292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32" r:id="rId37"/>
    <p:sldId id="331" r:id="rId38"/>
    <p:sldId id="333" r:id="rId39"/>
    <p:sldId id="334" r:id="rId40"/>
    <p:sldId id="337" r:id="rId41"/>
    <p:sldId id="336" r:id="rId42"/>
    <p:sldId id="338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43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21D711-3306-4FB9-B401-B87D4E754FCE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30595-8748-4F43-B50D-8700A2DC9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D68E2-1470-4B3A-BCD7-17E92B40C75A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2BA16-0EC8-4C77-93B9-7EF28C4054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AEDDA5-E090-45EB-ABBA-8C0624A9315E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664E7-E21B-4C38-AAF7-4CAD6397D6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D5AC86-CB1D-4141-8BC2-444A81B3CC0C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59627-D737-4FD8-8E21-1B8ED25CDC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43B432-AE6E-4EA7-8078-9C88D35390B5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7706A-D9C2-49AE-BC7E-D9616C7ADC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253CEB-23E1-477E-8FED-3D203F5503ED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5F364-937E-4AFF-A626-3929855EF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817A16-C8B0-4C7A-A6E9-E22E3801275C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E8A7B-6EC1-46FD-94D8-1E972FE61A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D4722D-6293-4B3B-8E91-4DBE6EDC528F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F175A-B94A-4636-ACA3-6789B8829A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BA2349-8231-4B26-8BB9-0F995040F705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F402C-2006-4F63-AEC6-95BF1197F0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00AB08-D9BF-4ECF-9B6E-AD3BB3F2FF83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4AFE9-CCD4-4D54-B8E9-BB95B40DE9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28DABC-5425-473E-B9AC-C1CC40D90B19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D3EE2739-4416-4974-9B4D-4C716CDB5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6208635E-6357-459A-AC97-2FF77EE788AA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80BAFD7-027F-4508-B196-31A8B1DF94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PL/SQL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</a:t>
            </a:r>
            <a:r>
              <a:rPr lang="en-US" dirty="0" smtClean="0"/>
              <a:t>Case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2209800"/>
            <a:ext cx="6629400" cy="3200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CASE [ expression ]  </a:t>
            </a:r>
          </a:p>
          <a:p>
            <a:r>
              <a:rPr lang="en-US" b="1"/>
              <a:t>WHEN</a:t>
            </a:r>
            <a:r>
              <a:rPr lang="en-US"/>
              <a:t> condition_1 </a:t>
            </a:r>
            <a:r>
              <a:rPr lang="en-US" b="1"/>
              <a:t>THEN</a:t>
            </a:r>
            <a:r>
              <a:rPr lang="en-US"/>
              <a:t> result_1  </a:t>
            </a:r>
          </a:p>
          <a:p>
            <a:r>
              <a:rPr lang="en-US"/>
              <a:t>   </a:t>
            </a:r>
            <a:r>
              <a:rPr lang="en-US" b="1"/>
              <a:t>WHEN</a:t>
            </a:r>
            <a:r>
              <a:rPr lang="en-US"/>
              <a:t> condition_2 </a:t>
            </a:r>
            <a:r>
              <a:rPr lang="en-US" b="1"/>
              <a:t>THEN</a:t>
            </a:r>
            <a:r>
              <a:rPr lang="en-US"/>
              <a:t> result_2  </a:t>
            </a:r>
          </a:p>
          <a:p>
            <a:r>
              <a:rPr lang="en-US"/>
              <a:t>   ...  </a:t>
            </a:r>
          </a:p>
          <a:p>
            <a:r>
              <a:rPr lang="en-US"/>
              <a:t>   </a:t>
            </a:r>
            <a:r>
              <a:rPr lang="en-US" b="1"/>
              <a:t>WHEN</a:t>
            </a:r>
            <a:r>
              <a:rPr lang="en-US"/>
              <a:t> condition_n </a:t>
            </a:r>
            <a:r>
              <a:rPr lang="en-US" b="1"/>
              <a:t>THEN</a:t>
            </a:r>
            <a:r>
              <a:rPr lang="en-US"/>
              <a:t> result_n  </a:t>
            </a:r>
          </a:p>
          <a:p>
            <a:r>
              <a:rPr lang="en-US"/>
              <a:t> </a:t>
            </a:r>
            <a:r>
              <a:rPr lang="en-US" b="1"/>
              <a:t>ELSE</a:t>
            </a:r>
            <a:r>
              <a:rPr lang="en-US"/>
              <a:t> result  </a:t>
            </a:r>
          </a:p>
          <a:p>
            <a:r>
              <a:rPr lang="en-US" b="1"/>
              <a:t>END</a:t>
            </a:r>
            <a:r>
              <a:rPr lang="en-US"/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xmlns="" val="98452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</a:t>
            </a:r>
            <a:r>
              <a:rPr lang="en-US" dirty="0" smtClean="0"/>
              <a:t>Case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935480"/>
            <a:ext cx="7848600" cy="41605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DECLARE</a:t>
            </a:r>
            <a:r>
              <a:rPr lang="en-US" dirty="0"/>
              <a:t>  </a:t>
            </a:r>
          </a:p>
          <a:p>
            <a:r>
              <a:rPr lang="en-US" dirty="0"/>
              <a:t>   grade </a:t>
            </a:r>
            <a:r>
              <a:rPr lang="en-US" b="1" dirty="0"/>
              <a:t>char</a:t>
            </a:r>
            <a:r>
              <a:rPr lang="en-US" dirty="0"/>
              <a:t>(1) := 'A';  </a:t>
            </a:r>
          </a:p>
          <a:p>
            <a:r>
              <a:rPr lang="en-US" b="1" dirty="0"/>
              <a:t>BEGIN</a:t>
            </a:r>
            <a:r>
              <a:rPr lang="en-US" dirty="0"/>
              <a:t>  </a:t>
            </a:r>
          </a:p>
          <a:p>
            <a:r>
              <a:rPr lang="en-US" dirty="0"/>
              <a:t>   CASE grade  </a:t>
            </a:r>
          </a:p>
          <a:p>
            <a:r>
              <a:rPr lang="en-US" dirty="0"/>
              <a:t>      </a:t>
            </a:r>
            <a:r>
              <a:rPr lang="en-US" b="1" dirty="0"/>
              <a:t>when</a:t>
            </a:r>
            <a:r>
              <a:rPr lang="en-US" dirty="0"/>
              <a:t> 'A' </a:t>
            </a:r>
            <a:r>
              <a:rPr lang="en-US" b="1" dirty="0"/>
              <a:t>then</a:t>
            </a:r>
            <a:r>
              <a:rPr lang="en-US" dirty="0"/>
              <a:t> </a:t>
            </a:r>
            <a:r>
              <a:rPr lang="en-US" dirty="0" err="1"/>
              <a:t>dbms_output.put_line</a:t>
            </a:r>
            <a:r>
              <a:rPr lang="en-US" dirty="0"/>
              <a:t>('Excellent');  </a:t>
            </a:r>
          </a:p>
          <a:p>
            <a:r>
              <a:rPr lang="en-US" dirty="0"/>
              <a:t>      </a:t>
            </a:r>
            <a:r>
              <a:rPr lang="en-US" b="1" dirty="0"/>
              <a:t>when</a:t>
            </a:r>
            <a:r>
              <a:rPr lang="en-US" dirty="0"/>
              <a:t> 'B' </a:t>
            </a:r>
            <a:r>
              <a:rPr lang="en-US" b="1" dirty="0"/>
              <a:t>then</a:t>
            </a:r>
            <a:r>
              <a:rPr lang="en-US" dirty="0"/>
              <a:t> </a:t>
            </a:r>
            <a:r>
              <a:rPr lang="en-US" dirty="0" err="1"/>
              <a:t>dbms_output.put_line</a:t>
            </a:r>
            <a:r>
              <a:rPr lang="en-US" dirty="0"/>
              <a:t>('Very good');  </a:t>
            </a:r>
          </a:p>
          <a:p>
            <a:r>
              <a:rPr lang="en-US" dirty="0"/>
              <a:t>      </a:t>
            </a:r>
            <a:r>
              <a:rPr lang="en-US" b="1" dirty="0"/>
              <a:t>when</a:t>
            </a:r>
            <a:r>
              <a:rPr lang="en-US" dirty="0"/>
              <a:t> 'C' </a:t>
            </a:r>
            <a:r>
              <a:rPr lang="en-US" b="1" dirty="0"/>
              <a:t>then</a:t>
            </a:r>
            <a:r>
              <a:rPr lang="en-US" dirty="0"/>
              <a:t> </a:t>
            </a:r>
            <a:r>
              <a:rPr lang="en-US" dirty="0" err="1"/>
              <a:t>dbms_output.put_line</a:t>
            </a:r>
            <a:r>
              <a:rPr lang="en-US" dirty="0"/>
              <a:t>('Good');  </a:t>
            </a:r>
          </a:p>
          <a:p>
            <a:r>
              <a:rPr lang="en-US" dirty="0"/>
              <a:t>      </a:t>
            </a:r>
            <a:r>
              <a:rPr lang="en-US" b="1" dirty="0"/>
              <a:t>when</a:t>
            </a:r>
            <a:r>
              <a:rPr lang="en-US" dirty="0"/>
              <a:t> 'D' </a:t>
            </a:r>
            <a:r>
              <a:rPr lang="en-US" b="1" dirty="0"/>
              <a:t>then</a:t>
            </a:r>
            <a:r>
              <a:rPr lang="en-US" dirty="0"/>
              <a:t> </a:t>
            </a:r>
            <a:r>
              <a:rPr lang="en-US" dirty="0" err="1"/>
              <a:t>dbms_output.put_line</a:t>
            </a:r>
            <a:r>
              <a:rPr lang="en-US" dirty="0"/>
              <a:t>('Average');  </a:t>
            </a:r>
          </a:p>
          <a:p>
            <a:r>
              <a:rPr lang="en-US" dirty="0"/>
              <a:t>      </a:t>
            </a:r>
            <a:r>
              <a:rPr lang="en-US" b="1" dirty="0"/>
              <a:t>when</a:t>
            </a:r>
            <a:r>
              <a:rPr lang="en-US" dirty="0"/>
              <a:t> 'F' </a:t>
            </a:r>
            <a:r>
              <a:rPr lang="en-US" b="1" dirty="0"/>
              <a:t>then</a:t>
            </a:r>
            <a:r>
              <a:rPr lang="en-US" dirty="0"/>
              <a:t> </a:t>
            </a:r>
            <a:r>
              <a:rPr lang="en-US" dirty="0" err="1"/>
              <a:t>dbms_output.put_line</a:t>
            </a:r>
            <a:r>
              <a:rPr lang="en-US" dirty="0"/>
              <a:t>('Passed with Grace');  </a:t>
            </a:r>
          </a:p>
          <a:p>
            <a:r>
              <a:rPr lang="en-US" dirty="0"/>
              <a:t>     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en-US" dirty="0" err="1"/>
              <a:t>dbms_output.put_line</a:t>
            </a:r>
            <a:r>
              <a:rPr lang="en-US" dirty="0"/>
              <a:t>('Failed');  </a:t>
            </a:r>
          </a:p>
          <a:p>
            <a:r>
              <a:rPr lang="en-US" dirty="0"/>
              <a:t>   </a:t>
            </a:r>
            <a:r>
              <a:rPr lang="en-US" b="1" dirty="0"/>
              <a:t>END</a:t>
            </a:r>
            <a:r>
              <a:rPr lang="en-US" dirty="0"/>
              <a:t> CASE;  </a:t>
            </a:r>
          </a:p>
          <a:p>
            <a:r>
              <a:rPr lang="en-US" b="1" dirty="0"/>
              <a:t>END</a:t>
            </a:r>
            <a:r>
              <a:rPr lang="en-US" dirty="0"/>
              <a:t>;  </a:t>
            </a:r>
          </a:p>
        </p:txBody>
      </p:sp>
    </p:spTree>
    <p:extLst>
      <p:ext uri="{BB962C8B-B14F-4D97-AF65-F5344CB8AC3E}">
        <p14:creationId xmlns:p14="http://schemas.microsoft.com/office/powerpoint/2010/main" xmlns="" val="399062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PL/SQL loops are used to repeat the execution of one or more statements for specified number of </a:t>
            </a:r>
            <a:r>
              <a:rPr lang="en-US" dirty="0" smtClean="0"/>
              <a:t>times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are also known as iterative control </a:t>
            </a:r>
            <a:r>
              <a:rPr lang="en-US" dirty="0" smtClean="0"/>
              <a:t>statements</a:t>
            </a:r>
          </a:p>
          <a:p>
            <a:pPr algn="just"/>
            <a:r>
              <a:rPr lang="en-US" dirty="0" smtClean="0"/>
              <a:t>Syntax of basic loop: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3962400"/>
            <a:ext cx="32004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LOOP  </a:t>
            </a:r>
          </a:p>
          <a:p>
            <a:r>
              <a:rPr lang="en-US"/>
              <a:t>  </a:t>
            </a:r>
            <a:r>
              <a:rPr lang="en-US" b="1"/>
              <a:t>Sequence</a:t>
            </a:r>
            <a:r>
              <a:rPr lang="en-US"/>
              <a:t> </a:t>
            </a:r>
            <a:r>
              <a:rPr lang="en-US" b="1"/>
              <a:t>of</a:t>
            </a:r>
            <a:r>
              <a:rPr lang="en-US"/>
              <a:t> statements;  </a:t>
            </a:r>
          </a:p>
          <a:p>
            <a:r>
              <a:rPr lang="en-US" b="1"/>
              <a:t>END</a:t>
            </a:r>
            <a:r>
              <a:rPr lang="en-US"/>
              <a:t> LOOP;  </a:t>
            </a:r>
          </a:p>
        </p:txBody>
      </p:sp>
    </p:spTree>
    <p:extLst>
      <p:ext uri="{BB962C8B-B14F-4D97-AF65-F5344CB8AC3E}">
        <p14:creationId xmlns:p14="http://schemas.microsoft.com/office/powerpoint/2010/main" xmlns="" val="172871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PL/SQL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Loop / Exit Loop</a:t>
            </a:r>
          </a:p>
          <a:p>
            <a:r>
              <a:rPr lang="en-US" dirty="0"/>
              <a:t>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Cursor For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823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PL/SQL EXIT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pPr algn="just"/>
            <a:r>
              <a:rPr lang="en-US" dirty="0"/>
              <a:t>PL/SQL exit loop is used when a set of statements is to be executed at least once before the termination of the </a:t>
            </a:r>
            <a:r>
              <a:rPr lang="en-US" dirty="0" smtClean="0"/>
              <a:t>loop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must be an EXIT condition specified in the loop, otherwise the loop will get into an infinite number of </a:t>
            </a:r>
            <a:r>
              <a:rPr lang="en-US" dirty="0" smtClean="0"/>
              <a:t>iterations</a:t>
            </a:r>
          </a:p>
          <a:p>
            <a:pPr algn="just"/>
            <a:r>
              <a:rPr lang="en-US" dirty="0" smtClean="0"/>
              <a:t>After </a:t>
            </a:r>
            <a:r>
              <a:rPr lang="en-US" dirty="0"/>
              <a:t>the occurrence of EXIT condition, the process exits the loop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Syntax of exit loop: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4800600"/>
            <a:ext cx="464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LOOP   </a:t>
            </a:r>
          </a:p>
          <a:p>
            <a:r>
              <a:rPr lang="en-US" dirty="0"/>
              <a:t>   statements;   </a:t>
            </a:r>
          </a:p>
          <a:p>
            <a:r>
              <a:rPr lang="en-US" dirty="0"/>
              <a:t>   EXIT;   </a:t>
            </a:r>
          </a:p>
          <a:p>
            <a:r>
              <a:rPr lang="en-US" dirty="0"/>
              <a:t>   {or EXIT </a:t>
            </a:r>
            <a:r>
              <a:rPr lang="en-US" b="1" dirty="0"/>
              <a:t>WHEN</a:t>
            </a:r>
            <a:r>
              <a:rPr lang="en-US" dirty="0"/>
              <a:t> condition;}  </a:t>
            </a:r>
          </a:p>
          <a:p>
            <a:r>
              <a:rPr lang="en-US" b="1" dirty="0"/>
              <a:t>END</a:t>
            </a:r>
            <a:r>
              <a:rPr lang="en-US" dirty="0"/>
              <a:t> LOOP; </a:t>
            </a:r>
          </a:p>
        </p:txBody>
      </p:sp>
    </p:spTree>
    <p:extLst>
      <p:ext uri="{BB962C8B-B14F-4D97-AF65-F5344CB8AC3E}">
        <p14:creationId xmlns:p14="http://schemas.microsoft.com/office/powerpoint/2010/main" xmlns="" val="248475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PL/SQL EXIT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638300"/>
            <a:ext cx="7239000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declare</a:t>
            </a:r>
          </a:p>
          <a:p>
            <a:r>
              <a:rPr lang="en-US" sz="2400" dirty="0"/>
              <a:t>no1 integer:=1;</a:t>
            </a:r>
          </a:p>
          <a:p>
            <a:r>
              <a:rPr lang="en-US" sz="2400" b="1" dirty="0"/>
              <a:t>begin</a:t>
            </a:r>
          </a:p>
          <a:p>
            <a:r>
              <a:rPr lang="en-US" sz="2400" b="1" dirty="0"/>
              <a:t>loop</a:t>
            </a:r>
          </a:p>
          <a:p>
            <a:r>
              <a:rPr lang="en-US" sz="2400" dirty="0" err="1"/>
              <a:t>dbms_output.put_line</a:t>
            </a:r>
            <a:r>
              <a:rPr lang="en-US" sz="2400" dirty="0"/>
              <a:t>('hello ' || no1);</a:t>
            </a:r>
          </a:p>
          <a:p>
            <a:r>
              <a:rPr lang="en-US" sz="2400" dirty="0"/>
              <a:t>no1  := no1 +1;</a:t>
            </a:r>
          </a:p>
          <a:p>
            <a:r>
              <a:rPr lang="en-US" sz="2400" b="1" dirty="0" smtClean="0"/>
              <a:t>Exit when</a:t>
            </a:r>
            <a:r>
              <a:rPr lang="en-US" sz="2400" dirty="0" smtClean="0"/>
              <a:t> </a:t>
            </a:r>
            <a:r>
              <a:rPr lang="en-US" sz="2400" dirty="0"/>
              <a:t>no1=10;</a:t>
            </a:r>
          </a:p>
          <a:p>
            <a:r>
              <a:rPr lang="en-US" sz="2400" b="1" dirty="0"/>
              <a:t>end loop;</a:t>
            </a:r>
          </a:p>
          <a:p>
            <a:r>
              <a:rPr lang="en-US" sz="2400" b="1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xmlns="" val="26999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PL/SQL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pPr algn="just"/>
            <a:r>
              <a:rPr lang="en-US" dirty="0"/>
              <a:t>PL/SQL while loop is used when a set of statements has to be executed as long as a condition is true, the While loop is </a:t>
            </a:r>
            <a:r>
              <a:rPr lang="en-US" dirty="0" smtClean="0"/>
              <a:t>used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condition is decided at the beginning of each iteration and continues until the condition becomes false.</a:t>
            </a:r>
            <a:endParaRPr lang="en-US" dirty="0" smtClean="0"/>
          </a:p>
          <a:p>
            <a:pPr algn="just"/>
            <a:r>
              <a:rPr lang="en-US" dirty="0" smtClean="0"/>
              <a:t>Syntax of while loop: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4191000"/>
            <a:ext cx="464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WHILE &lt;condition&gt;   </a:t>
            </a:r>
          </a:p>
          <a:p>
            <a:r>
              <a:rPr lang="en-US" dirty="0"/>
              <a:t> LOOP statements;   </a:t>
            </a:r>
          </a:p>
          <a:p>
            <a:r>
              <a:rPr lang="en-US" b="1" dirty="0"/>
              <a:t>END</a:t>
            </a:r>
            <a:r>
              <a:rPr lang="en-US" dirty="0"/>
              <a:t> LOOP;  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89481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WHILE </a:t>
            </a:r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2286000"/>
            <a:ext cx="6324600" cy="30175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/>
              <a:t>DECLARE</a:t>
            </a:r>
            <a:r>
              <a:rPr lang="en-US"/>
              <a:t>  </a:t>
            </a:r>
          </a:p>
          <a:p>
            <a:r>
              <a:rPr lang="en-US"/>
              <a:t>i </a:t>
            </a:r>
            <a:r>
              <a:rPr lang="en-US" b="1"/>
              <a:t>INTEGER</a:t>
            </a:r>
            <a:r>
              <a:rPr lang="en-US"/>
              <a:t> := 1;  </a:t>
            </a:r>
          </a:p>
          <a:p>
            <a:r>
              <a:rPr lang="en-US" b="1"/>
              <a:t>BEGIN</a:t>
            </a:r>
            <a:r>
              <a:rPr lang="en-US"/>
              <a:t>  </a:t>
            </a:r>
          </a:p>
          <a:p>
            <a:r>
              <a:rPr lang="en-US"/>
              <a:t>WHILE i &lt;= 10 LOOP  </a:t>
            </a:r>
          </a:p>
          <a:p>
            <a:r>
              <a:rPr lang="en-US"/>
              <a:t>DBMS_OUTPUT.PUT_LINE(i);  </a:t>
            </a:r>
          </a:p>
          <a:p>
            <a:r>
              <a:rPr lang="en-US"/>
              <a:t>i := i+1;  </a:t>
            </a:r>
          </a:p>
          <a:p>
            <a:r>
              <a:rPr lang="en-US" b="1"/>
              <a:t>END</a:t>
            </a:r>
            <a:r>
              <a:rPr lang="en-US"/>
              <a:t> LOOP;  </a:t>
            </a:r>
          </a:p>
          <a:p>
            <a:r>
              <a:rPr lang="en-US" b="1"/>
              <a:t>END</a:t>
            </a:r>
            <a:r>
              <a:rPr lang="en-US"/>
              <a:t>;  </a:t>
            </a:r>
          </a:p>
        </p:txBody>
      </p:sp>
    </p:spTree>
    <p:extLst>
      <p:ext uri="{BB962C8B-B14F-4D97-AF65-F5344CB8AC3E}">
        <p14:creationId xmlns:p14="http://schemas.microsoft.com/office/powerpoint/2010/main" xmlns="" val="69040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FOR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458200" cy="4389120"/>
          </a:xfrm>
        </p:spPr>
        <p:txBody>
          <a:bodyPr/>
          <a:lstStyle/>
          <a:p>
            <a:pPr algn="just"/>
            <a:r>
              <a:rPr lang="en-US" dirty="0"/>
              <a:t>PL/SQL for loop is used </a:t>
            </a:r>
            <a:r>
              <a:rPr lang="en-US" dirty="0" smtClean="0"/>
              <a:t>when </a:t>
            </a:r>
            <a:r>
              <a:rPr lang="en-US" dirty="0"/>
              <a:t>you want to execute a set of statements </a:t>
            </a:r>
            <a:r>
              <a:rPr lang="en-US"/>
              <a:t>for </a:t>
            </a:r>
            <a:r>
              <a:rPr lang="en-US" smtClean="0"/>
              <a:t> a </a:t>
            </a:r>
            <a:r>
              <a:rPr lang="en-US" dirty="0"/>
              <a:t>predetermined number of </a:t>
            </a:r>
            <a:r>
              <a:rPr lang="en-US" dirty="0" smtClean="0"/>
              <a:t>times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loop is iterated between the start and end integer </a:t>
            </a:r>
            <a:r>
              <a:rPr lang="en-US" dirty="0" smtClean="0"/>
              <a:t>values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counter is always incremented by 1 and once the counter reaches the value of end integer, the loop </a:t>
            </a:r>
            <a:r>
              <a:rPr lang="en-US" dirty="0" smtClean="0"/>
              <a:t>ends</a:t>
            </a:r>
          </a:p>
          <a:p>
            <a:pPr algn="just"/>
            <a:r>
              <a:rPr lang="en-US" dirty="0" smtClean="0"/>
              <a:t>Syntax of For loop: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5105400"/>
            <a:ext cx="6781800" cy="106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FOR</a:t>
            </a:r>
            <a:r>
              <a:rPr lang="en-US" dirty="0"/>
              <a:t> counter IN </a:t>
            </a:r>
            <a:r>
              <a:rPr lang="en-US" dirty="0" err="1"/>
              <a:t>initial_value</a:t>
            </a:r>
            <a:r>
              <a:rPr lang="en-US" dirty="0"/>
              <a:t> .. </a:t>
            </a:r>
            <a:r>
              <a:rPr lang="en-US" dirty="0" err="1"/>
              <a:t>final_value</a:t>
            </a:r>
            <a:r>
              <a:rPr lang="en-US" dirty="0"/>
              <a:t> LOOP  </a:t>
            </a:r>
          </a:p>
          <a:p>
            <a:r>
              <a:rPr lang="en-US" dirty="0"/>
              <a:t>  LOOP statements;   </a:t>
            </a:r>
          </a:p>
          <a:p>
            <a:r>
              <a:rPr lang="en-US" b="1" dirty="0"/>
              <a:t>END</a:t>
            </a:r>
            <a:r>
              <a:rPr lang="en-US" dirty="0"/>
              <a:t> LOOP;  </a:t>
            </a:r>
          </a:p>
        </p:txBody>
      </p:sp>
    </p:spTree>
    <p:extLst>
      <p:ext uri="{BB962C8B-B14F-4D97-AF65-F5344CB8AC3E}">
        <p14:creationId xmlns:p14="http://schemas.microsoft.com/office/powerpoint/2010/main" xmlns="" val="2750349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FOR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2286000"/>
            <a:ext cx="6324600" cy="30175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BEGIN  </a:t>
            </a:r>
          </a:p>
          <a:p>
            <a:r>
              <a:rPr lang="en-US" b="1" dirty="0"/>
              <a:t>FOR k IN 1..10 LOOP  </a:t>
            </a:r>
          </a:p>
          <a:p>
            <a:r>
              <a:rPr lang="en-US" b="1" dirty="0"/>
              <a:t>-- note that k was not declared  </a:t>
            </a:r>
          </a:p>
          <a:p>
            <a:r>
              <a:rPr lang="en-US" b="1" dirty="0"/>
              <a:t>DBMS_OUTPUT.PUT_LINE(k);  </a:t>
            </a:r>
          </a:p>
          <a:p>
            <a:r>
              <a:rPr lang="en-US" b="1" dirty="0"/>
              <a:t>END LOOP;  </a:t>
            </a:r>
          </a:p>
          <a:p>
            <a:r>
              <a:rPr lang="en-US" b="1" dirty="0"/>
              <a:t>END;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56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35480"/>
            <a:ext cx="8839200" cy="4389120"/>
          </a:xfrm>
        </p:spPr>
        <p:txBody>
          <a:bodyPr/>
          <a:lstStyle/>
          <a:p>
            <a:r>
              <a:rPr lang="en-US" dirty="0" err="1"/>
              <a:t>variable_name</a:t>
            </a:r>
            <a:r>
              <a:rPr lang="en-US" dirty="0"/>
              <a:t> [CONSTANT] datatype [NOT NULL] [:= | </a:t>
            </a:r>
            <a:r>
              <a:rPr lang="en-US" b="1" dirty="0"/>
              <a:t>DEFAULT</a:t>
            </a:r>
            <a:r>
              <a:rPr lang="en-US" dirty="0"/>
              <a:t> </a:t>
            </a:r>
            <a:r>
              <a:rPr lang="en-US" dirty="0" err="1"/>
              <a:t>initial_value</a:t>
            </a:r>
            <a:r>
              <a:rPr lang="en-US" dirty="0"/>
              <a:t>] 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cnt</a:t>
            </a:r>
            <a:r>
              <a:rPr lang="en-US" dirty="0"/>
              <a:t> </a:t>
            </a:r>
            <a:r>
              <a:rPr lang="en-US" dirty="0" smtClean="0"/>
              <a:t>integer</a:t>
            </a:r>
            <a:r>
              <a:rPr lang="en-US" dirty="0"/>
              <a:t> := </a:t>
            </a:r>
            <a:r>
              <a:rPr lang="en-US" dirty="0" smtClean="0"/>
              <a:t>3;</a:t>
            </a:r>
            <a:r>
              <a:rPr lang="en-US" dirty="0"/>
              <a:t>  </a:t>
            </a:r>
          </a:p>
          <a:p>
            <a:pPr lvl="1"/>
            <a:r>
              <a:rPr lang="en-US" dirty="0" smtClean="0"/>
              <a:t>name</a:t>
            </a:r>
            <a:r>
              <a:rPr lang="en-US" dirty="0"/>
              <a:t> varchar2(20) </a:t>
            </a:r>
            <a:r>
              <a:rPr lang="en-US" b="1" dirty="0"/>
              <a:t>DEFAULT</a:t>
            </a:r>
            <a:r>
              <a:rPr lang="en-US" dirty="0"/>
              <a:t> </a:t>
            </a:r>
            <a:r>
              <a:rPr lang="en-US" dirty="0" smtClean="0"/>
              <a:t>‘Ram';</a:t>
            </a:r>
            <a:r>
              <a:rPr lang="en-US" dirty="0"/>
              <a:t>  </a:t>
            </a:r>
          </a:p>
          <a:p>
            <a:pPr marL="393192" lvl="1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028083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FOR LOOP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2286000"/>
            <a:ext cx="6324600" cy="30175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BEGIN  </a:t>
            </a:r>
          </a:p>
          <a:p>
            <a:r>
              <a:rPr lang="en-US" b="1" dirty="0"/>
              <a:t>FOR k IN </a:t>
            </a:r>
            <a:r>
              <a:rPr lang="en-US" b="1" dirty="0" smtClean="0"/>
              <a:t> REVERSE 1</a:t>
            </a:r>
            <a:r>
              <a:rPr lang="en-US" b="1" dirty="0"/>
              <a:t>..</a:t>
            </a:r>
            <a:r>
              <a:rPr lang="en-US" b="1" dirty="0" smtClean="0"/>
              <a:t>10</a:t>
            </a:r>
          </a:p>
          <a:p>
            <a:r>
              <a:rPr lang="en-US" b="1" dirty="0" smtClean="0"/>
              <a:t> </a:t>
            </a:r>
            <a:r>
              <a:rPr lang="en-US" b="1" dirty="0"/>
              <a:t>LOOP  </a:t>
            </a:r>
          </a:p>
          <a:p>
            <a:r>
              <a:rPr lang="en-US" b="1" dirty="0" smtClean="0"/>
              <a:t>DBMS_OUTPUT.PUT_LINE(k</a:t>
            </a:r>
            <a:r>
              <a:rPr lang="en-US" b="1" dirty="0"/>
              <a:t>);  </a:t>
            </a:r>
          </a:p>
          <a:p>
            <a:r>
              <a:rPr lang="en-US" b="1" dirty="0"/>
              <a:t>END LOOP;  </a:t>
            </a:r>
          </a:p>
          <a:p>
            <a:r>
              <a:rPr lang="en-US" b="1" dirty="0"/>
              <a:t>END;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560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Declaration in PL/ SQL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Variables are always declared in DECLARE section of the program.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Variable Name   &lt;Data Type&gt;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Various way to declare them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v_empno  Number;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V_ename varchar2;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v_job    Char(10);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Variable Declaration in PL/ SQL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Dynamic and preferred way  to declare a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Variable Name   </a:t>
            </a:r>
            <a:r>
              <a:rPr lang="en-US" sz="2000" dirty="0" err="1" smtClean="0"/>
              <a:t>TableName.ColName%Type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v_empno</a:t>
            </a:r>
            <a:r>
              <a:rPr lang="en-US" sz="2000" dirty="0" smtClean="0"/>
              <a:t>  </a:t>
            </a:r>
            <a:r>
              <a:rPr lang="en-US" sz="2000" dirty="0" err="1" smtClean="0"/>
              <a:t>Emp.Empno%Type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V_ename</a:t>
            </a:r>
            <a:r>
              <a:rPr lang="en-US" sz="2000" dirty="0" smtClean="0"/>
              <a:t> </a:t>
            </a:r>
            <a:r>
              <a:rPr lang="en-US" sz="2000" dirty="0" err="1" smtClean="0"/>
              <a:t>Emp.Ename%Type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v_deptno</a:t>
            </a:r>
            <a:r>
              <a:rPr lang="en-US" sz="2000" dirty="0" smtClean="0"/>
              <a:t>  </a:t>
            </a:r>
            <a:r>
              <a:rPr lang="en-US" sz="2000" dirty="0" err="1" smtClean="0"/>
              <a:t>Dept.Deptno%Type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 Advantages of declaring in above way.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Variable will always have same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as column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Any change in column will change the type of variable also, so we need not have to change and recompile the program to run.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4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 Declaration in PL /SQL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%RowType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Variable Name   TableName%RowType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v_emp  Emp%RowType;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    Advantages of declaring in above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Variable will  become like a structure variable in C (i.e. v_emp will have same structure like Emp Table) and you can refer to individual element as follows: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v_emp.empno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v_emp.ename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v_emp.sal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Variable Declaration in PL SQL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5029200"/>
          </a:xfrm>
        </p:spPr>
        <p:txBody>
          <a:bodyPr/>
          <a:lstStyle/>
          <a:p>
            <a:pPr eaLnBrk="1" hangingPunct="1"/>
            <a:r>
              <a:rPr lang="en-US" smtClean="0"/>
              <a:t>Type : </a:t>
            </a:r>
            <a:r>
              <a:rPr lang="en-US" sz="2000" smtClean="0"/>
              <a:t>You can also make your own type in program and use in the declare section to declare variable.</a:t>
            </a:r>
          </a:p>
          <a:p>
            <a:pPr eaLnBrk="1" hangingPunct="1"/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000" smtClean="0"/>
              <a:t>Type  t_name   is   Varchar2(50);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-- now you can make variable of this type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v_name 	 t_name;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v_name2 	 t_name;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 v_name and v_name2 both will become varchar2(50)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Accept a value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 num1 := &amp;Number1;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smtClean="0"/>
              <a:t>At run time this will prompt as follows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32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smtClean="0"/>
              <a:t>Whatever value user will enter here will be assign to variable num1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752600" y="3276600"/>
            <a:ext cx="4733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Enter a value for Number1: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 build="p"/>
      <p:bldP spid="450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Accept a value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 name := ‘&amp;Name’;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At run time this will prompt as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Follows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Whatever  value user will enter  here will be assign to variable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name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‘   ‘ is used in case if entered data is not numeric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362200" y="3200400"/>
            <a:ext cx="4160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Enter a value for Name: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 build="p"/>
      <p:bldP spid="481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Statements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b="1" smtClean="0"/>
              <a:t>IF … Then … ELSE</a:t>
            </a:r>
          </a:p>
          <a:p>
            <a:pPr eaLnBrk="1" hangingPunct="1">
              <a:lnSpc>
                <a:spcPct val="70000"/>
              </a:lnSpc>
            </a:pPr>
            <a:endParaRPr lang="en-US" sz="200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/>
              <a:t>		If &lt;condition1&gt;  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/>
              <a:t>			&lt;Code&gt;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/>
              <a:t>		ELSIF &lt;Condition2&gt; 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/>
              <a:t>			&lt;Code&gt;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/>
              <a:t>		ELSE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/>
              <a:t>			&lt;Code&gt;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/>
              <a:t>		END IF;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70000"/>
              </a:lnSpc>
            </a:pPr>
            <a:endParaRPr lang="en-US" sz="2000" smtClean="0"/>
          </a:p>
          <a:p>
            <a:pPr eaLnBrk="1" hangingPunct="1">
              <a:lnSpc>
                <a:spcPct val="70000"/>
              </a:lnSpc>
            </a:pPr>
            <a:r>
              <a:rPr lang="en-US" sz="2000" smtClean="0"/>
              <a:t>Note here that for one IF we only need one END IF;</a:t>
            </a:r>
          </a:p>
          <a:p>
            <a:pPr eaLnBrk="1" hangingPunct="1">
              <a:lnSpc>
                <a:spcPct val="70000"/>
              </a:lnSpc>
            </a:pPr>
            <a:r>
              <a:rPr lang="en-US" sz="2000" smtClean="0"/>
              <a:t>No END IF is required for ELSIF i.e for one set of IF condition only one END IF; is required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Statements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endParaRPr lang="en-US" sz="2400" smtClean="0"/>
          </a:p>
          <a:p>
            <a:pPr eaLnBrk="1" hangingPunct="1">
              <a:lnSpc>
                <a:spcPct val="70000"/>
              </a:lnSpc>
            </a:pPr>
            <a:r>
              <a:rPr lang="en-US" sz="2400" b="1" smtClean="0"/>
              <a:t>IF … Then … ELSE</a:t>
            </a:r>
          </a:p>
          <a:p>
            <a:pPr eaLnBrk="1" hangingPunct="1">
              <a:lnSpc>
                <a:spcPct val="70000"/>
              </a:lnSpc>
            </a:pPr>
            <a:endParaRPr lang="en-US" sz="240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/>
              <a:t>		If  v_deptno = 10  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/>
              <a:t>			</a:t>
            </a:r>
            <a:r>
              <a:rPr lang="en-US" sz="1800" smtClean="0"/>
              <a:t>DBMS_OUTPUT.PUT_LINE ('Accounting');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/>
              <a:t>		ELSIF v_deptno = 20 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/>
              <a:t>		 	</a:t>
            </a:r>
            <a:r>
              <a:rPr lang="en-US" sz="1800" smtClean="0"/>
              <a:t>DBMS_OUTPUT.PUT_LINE (‘ESG'); </a:t>
            </a:r>
            <a:r>
              <a:rPr lang="en-US" sz="2400" smtClean="0"/>
              <a:t>	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/>
              <a:t>		ELSE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/>
              <a:t>			 </a:t>
            </a:r>
            <a:r>
              <a:rPr lang="en-US" sz="1800" smtClean="0"/>
              <a:t>DBMS_OUTPUT.PUT_LINE (‘Invalid');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400" smtClean="0"/>
              <a:t>		END IF;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70000"/>
              </a:lnSpc>
            </a:pPr>
            <a:endParaRPr lang="en-US" sz="2400" smtClean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 OF LOOPS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smtClean="0"/>
              <a:t>Simple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&lt;Code&gt;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Exit When &lt;Condition&gt;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End Loop;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Exit when is required to give the condition to end the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It is post tested as condition is checked after the code is executed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P spid="768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Naming rules for PL/SQL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variable name </a:t>
            </a:r>
            <a:r>
              <a:rPr lang="en-US" dirty="0"/>
              <a:t>should not exceed 30 characters.</a:t>
            </a:r>
          </a:p>
          <a:p>
            <a:pPr algn="just"/>
            <a:r>
              <a:rPr lang="en-US" dirty="0"/>
              <a:t>The name of the variable must begin with ASCII letter. The PL/SQL is not case sensitive so it could be either lowercase or uppercase. For example: </a:t>
            </a:r>
            <a:r>
              <a:rPr lang="en-US" dirty="0" err="1"/>
              <a:t>v_data</a:t>
            </a:r>
            <a:r>
              <a:rPr lang="en-US" dirty="0"/>
              <a:t> and V_DATA refer to the same variables.</a:t>
            </a:r>
          </a:p>
          <a:p>
            <a:pPr algn="just"/>
            <a:r>
              <a:rPr lang="en-US" dirty="0"/>
              <a:t>You should make your variable easy to read and understand, after the first character, it may be any number, underscore (_) or dollar sign ($).</a:t>
            </a:r>
          </a:p>
          <a:p>
            <a:pPr algn="just"/>
            <a:r>
              <a:rPr lang="en-US" dirty="0"/>
              <a:t>NOT NULL is an optional specification on the variable.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3746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 OF LOOPS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Simple Loop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dbms_output.put_line (i);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</a:t>
            </a:r>
            <a:r>
              <a:rPr lang="en-US" sz="2400" smtClean="0">
                <a:solidFill>
                  <a:schemeClr val="hlink"/>
                </a:solidFill>
              </a:rPr>
              <a:t>Exit When i = 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End Loop;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--Post Tested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 OF LOOPS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b="1" smtClean="0"/>
              <a:t>While 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While &lt;Condition&gt;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&lt;Code&gt;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End Loop;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While is required for condition to end the Loop</a:t>
            </a:r>
          </a:p>
          <a:p>
            <a:pPr eaLnBrk="1" hangingPunct="1"/>
            <a:r>
              <a:rPr lang="en-US" sz="2400" smtClean="0"/>
              <a:t>This is also pre tested.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/>
      <p:bldP spid="757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 OF LOOPS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While 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hlink"/>
                </a:solidFill>
              </a:rPr>
              <a:t>While i &lt; 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dbms_output.put_line (i);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End Loop;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 OF LOOPS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 smtClean="0"/>
              <a:t>FOR Loop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FOR  &lt;Variable&gt; IN &lt;Min&gt; .. &lt;Max&gt;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Loop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	&lt;Code&gt;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	End Loop;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This Loop is used when we know the number of time the loop is to be executed.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This is also pre tested.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TYPES  OF LOOPS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FOR 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FOR  i IN 1 .. 100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&lt;Code&gt;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End Loop;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This Loop will execute the given code 100 times for i = 1 to 100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TYPES  OF LOOPS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b="1" smtClean="0"/>
              <a:t>FOR Loop Reverse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FOR  i IN Reverse 1 .. 100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Loop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	&lt;Code&gt;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End Loop;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This Loop will execute the given code 100 times for i = 100 to 1 </a:t>
            </a:r>
          </a:p>
          <a:p>
            <a:pPr eaLnBrk="1" hangingPunct="1"/>
            <a:r>
              <a:rPr lang="en-US" sz="2400" smtClean="0"/>
              <a:t>This is reverse i.e from last value to first value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/>
          <a:lstStyle/>
          <a:p>
            <a:pPr algn="just"/>
            <a:r>
              <a:rPr lang="en-US" dirty="0" smtClean="0"/>
              <a:t>The CONTINUE statement allows </a:t>
            </a:r>
          </a:p>
          <a:p>
            <a:pPr lvl="1" algn="just"/>
            <a:r>
              <a:rPr lang="en-US" dirty="0" smtClean="0"/>
              <a:t>to exit the current loop iteration and </a:t>
            </a:r>
          </a:p>
          <a:p>
            <a:pPr lvl="1" algn="just"/>
            <a:r>
              <a:rPr lang="en-US" dirty="0" smtClean="0"/>
              <a:t>immediately continue on to the next iteration of that loop</a:t>
            </a:r>
          </a:p>
          <a:p>
            <a:pPr algn="just"/>
            <a:r>
              <a:rPr lang="en-US" dirty="0" smtClean="0"/>
              <a:t>Syntax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4191000"/>
            <a:ext cx="4495800" cy="228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IF condition THEN </a:t>
            </a:r>
          </a:p>
          <a:p>
            <a:r>
              <a:rPr lang="en-US" sz="2400" dirty="0" smtClean="0"/>
              <a:t>CONTINUE; </a:t>
            </a:r>
          </a:p>
          <a:p>
            <a:r>
              <a:rPr lang="en-US" sz="2400" b="1" dirty="0" smtClean="0"/>
              <a:t>END</a:t>
            </a:r>
            <a:r>
              <a:rPr lang="en-US" sz="2400" dirty="0" smtClean="0"/>
              <a:t> </a:t>
            </a:r>
            <a:r>
              <a:rPr lang="en-US" sz="2400" b="1" dirty="0" smtClean="0"/>
              <a:t>IF</a:t>
            </a:r>
            <a:r>
              <a:rPr lang="en-US" sz="2400" dirty="0" smtClean="0"/>
              <a:t>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43000" y="2209800"/>
            <a:ext cx="6400800" cy="3962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begin</a:t>
            </a:r>
          </a:p>
          <a:p>
            <a:r>
              <a:rPr lang="en-US" sz="2000" dirty="0" smtClean="0"/>
              <a:t>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1..10</a:t>
            </a:r>
          </a:p>
          <a:p>
            <a:r>
              <a:rPr lang="en-US" sz="2000" dirty="0" smtClean="0"/>
              <a:t>loop</a:t>
            </a:r>
          </a:p>
          <a:p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 err="1" smtClean="0"/>
              <a:t>i</a:t>
            </a:r>
            <a:r>
              <a:rPr lang="en-US" sz="2000" dirty="0" smtClean="0"/>
              <a:t> &lt;3 then</a:t>
            </a:r>
          </a:p>
          <a:p>
            <a:r>
              <a:rPr lang="en-US" sz="2000" dirty="0" smtClean="0"/>
              <a:t>continue; </a:t>
            </a:r>
          </a:p>
          <a:p>
            <a:r>
              <a:rPr lang="en-US" sz="2000" dirty="0" smtClean="0"/>
              <a:t>end if;</a:t>
            </a:r>
          </a:p>
          <a:p>
            <a:r>
              <a:rPr lang="en-US" sz="2000" dirty="0" err="1" smtClean="0"/>
              <a:t>dbms_output.put_line</a:t>
            </a: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end loop;</a:t>
            </a:r>
          </a:p>
          <a:p>
            <a:endParaRPr lang="en-US" sz="2000" dirty="0" smtClean="0"/>
          </a:p>
          <a:p>
            <a:r>
              <a:rPr lang="en-US" sz="2000" dirty="0" smtClean="0"/>
              <a:t>end;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Variable Declaration (%TYPE)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Dynamic and preferred way  to declare a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Variable Name   </a:t>
            </a:r>
            <a:r>
              <a:rPr lang="en-US" sz="2000" dirty="0" err="1" smtClean="0"/>
              <a:t>TableName.ColName%Type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v_empno</a:t>
            </a:r>
            <a:r>
              <a:rPr lang="en-US" sz="2000" dirty="0" smtClean="0"/>
              <a:t>  </a:t>
            </a:r>
            <a:r>
              <a:rPr lang="en-US" sz="2000" dirty="0" err="1" smtClean="0"/>
              <a:t>Emp.Empno%Type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V_ename</a:t>
            </a:r>
            <a:r>
              <a:rPr lang="en-US" sz="2000" dirty="0" smtClean="0"/>
              <a:t> </a:t>
            </a:r>
            <a:r>
              <a:rPr lang="en-US" sz="2000" dirty="0" err="1" smtClean="0"/>
              <a:t>Emp.Ename%Type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v_deptno</a:t>
            </a:r>
            <a:r>
              <a:rPr lang="en-US" sz="2000" dirty="0" smtClean="0"/>
              <a:t>  </a:t>
            </a:r>
            <a:r>
              <a:rPr lang="en-US" sz="2000" dirty="0" err="1" smtClean="0"/>
              <a:t>Dept.Deptno%Type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 Advantages of declaring in above way.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Variable will always have same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as column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Any change in column will change the type of variable also, so we need not have to change and recompile the program to run.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Variable Declaration (%ROWTYPE)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%</a:t>
            </a:r>
            <a:r>
              <a:rPr lang="en-US" sz="2400" dirty="0" err="1" smtClean="0"/>
              <a:t>RowType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Variable Name   </a:t>
            </a:r>
            <a:r>
              <a:rPr lang="en-US" sz="2400" dirty="0" err="1" smtClean="0"/>
              <a:t>TableName%RowType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v_emp</a:t>
            </a:r>
            <a:r>
              <a:rPr lang="en-US" sz="2400" dirty="0" smtClean="0"/>
              <a:t>  </a:t>
            </a:r>
            <a:r>
              <a:rPr lang="en-US" sz="2400" dirty="0" err="1" smtClean="0"/>
              <a:t>Emp%RowType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    Advantages of declaring in above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Variable will  become like a structure variable in C (i.e. </a:t>
            </a:r>
            <a:r>
              <a:rPr lang="en-US" sz="2000" dirty="0" err="1" smtClean="0"/>
              <a:t>v_emp</a:t>
            </a:r>
            <a:r>
              <a:rPr lang="en-US" sz="2000" dirty="0" smtClean="0"/>
              <a:t> will have same structure like </a:t>
            </a:r>
            <a:r>
              <a:rPr lang="en-US" sz="2000" dirty="0" err="1" smtClean="0"/>
              <a:t>Emp</a:t>
            </a:r>
            <a:r>
              <a:rPr lang="en-US" sz="2000" dirty="0" smtClean="0"/>
              <a:t> Table) and you can refer to individual element as follows: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v_emp.empno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v_emp.ename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v_emp.sal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Variables in PLSQL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 algn="just"/>
            <a:r>
              <a:rPr lang="en-US" dirty="0"/>
              <a:t>PL/SQL allows nesting of blocks. A program block can contain another inner block. If you declare a variable within an inner block, it is not accessible to an outer block.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two types of variable scope:</a:t>
            </a:r>
          </a:p>
          <a:p>
            <a:pPr lvl="1" algn="just"/>
            <a:r>
              <a:rPr lang="en-US" dirty="0"/>
              <a:t>Local Variable: Local variables are the inner block variables which are not accessible to outer blocks.</a:t>
            </a:r>
          </a:p>
          <a:p>
            <a:pPr lvl="1" algn="just"/>
            <a:r>
              <a:rPr lang="en-US" dirty="0"/>
              <a:t>Global Variable: Global variables are declared in outermost block.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6484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209800"/>
            <a:ext cx="7010400" cy="3962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declare </a:t>
            </a:r>
          </a:p>
          <a:p>
            <a:r>
              <a:rPr lang="en-US" sz="2000" dirty="0" smtClean="0"/>
              <a:t>n1  emp1.n%type;</a:t>
            </a:r>
          </a:p>
          <a:p>
            <a:r>
              <a:rPr lang="en-US" sz="2000" smtClean="0"/>
              <a:t>name emp1.name%type;</a:t>
            </a:r>
            <a:endParaRPr lang="en-US" sz="2000" dirty="0" smtClean="0"/>
          </a:p>
          <a:p>
            <a:r>
              <a:rPr lang="en-US" sz="2000" dirty="0" smtClean="0"/>
              <a:t>begin</a:t>
            </a:r>
          </a:p>
          <a:p>
            <a:r>
              <a:rPr lang="en-US" sz="2000" dirty="0" smtClean="0"/>
              <a:t>select * into n1, name from emp1 where name='Ram';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dbms_output.put_line</a:t>
            </a:r>
            <a:r>
              <a:rPr lang="en-US" sz="2000" dirty="0" smtClean="0"/>
              <a:t>('N ' || n1 || 'Name ' || name);</a:t>
            </a:r>
          </a:p>
          <a:p>
            <a:r>
              <a:rPr lang="en-US" sz="2000" dirty="0" smtClean="0"/>
              <a:t>end;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209800"/>
            <a:ext cx="7010400" cy="3962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declare </a:t>
            </a:r>
          </a:p>
          <a:p>
            <a:r>
              <a:rPr lang="en-US" sz="2000" dirty="0" smtClean="0"/>
              <a:t>e emp1%rowtype;</a:t>
            </a:r>
          </a:p>
          <a:p>
            <a:r>
              <a:rPr lang="en-US" sz="2000" dirty="0" smtClean="0"/>
              <a:t>begin</a:t>
            </a:r>
          </a:p>
          <a:p>
            <a:r>
              <a:rPr lang="en-US" sz="2000" dirty="0" smtClean="0"/>
              <a:t>select * into e from emp1 where name='Ram';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dbms_output.put_line</a:t>
            </a:r>
            <a:r>
              <a:rPr lang="en-US" sz="2000" dirty="0" smtClean="0"/>
              <a:t>('N ' || </a:t>
            </a:r>
            <a:r>
              <a:rPr lang="en-US" sz="2000" dirty="0" err="1" smtClean="0"/>
              <a:t>e.n</a:t>
            </a:r>
            <a:r>
              <a:rPr lang="en-US" sz="2000" dirty="0" smtClean="0"/>
              <a:t> || 'Name ' || e.name);</a:t>
            </a:r>
          </a:p>
          <a:p>
            <a:r>
              <a:rPr lang="en-US" sz="2000" dirty="0" smtClean="0"/>
              <a:t>end;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Save , Edit and Execute program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Type your program in SQL *  plus</a:t>
            </a: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To save :   </a:t>
            </a:r>
            <a:r>
              <a:rPr lang="en-US" sz="1800" b="1" smtClean="0"/>
              <a:t>Save &lt;File Name&gt;</a:t>
            </a:r>
            <a:r>
              <a:rPr lang="en-US" sz="18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Program is saved in the bin directory to save in other folder give complete path.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Eg:  </a:t>
            </a:r>
            <a:r>
              <a:rPr lang="en-US" sz="1800" b="1" smtClean="0"/>
              <a:t>Save ‘C:\ESG\FirstPrg.sql’</a:t>
            </a:r>
          </a:p>
          <a:p>
            <a:pPr eaLnBrk="1" hangingPunct="1">
              <a:lnSpc>
                <a:spcPct val="80000"/>
              </a:lnSpc>
            </a:pP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To make changes: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b="1" smtClean="0"/>
              <a:t>Edit &lt;File Name&gt;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To edit program saved in folder other then bin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b="1" smtClean="0"/>
              <a:t>Edit ‘C:\ESG\FirstPrg.Sql’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To Execute: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b="1" smtClean="0"/>
              <a:t>@ File Name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To execute program saved in folder other then bin.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b="1" smtClean="0"/>
              <a:t>@ ‘C:\ESG\FirstPrg.Sql’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DECLARE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-- Global variables   </a:t>
            </a:r>
          </a:p>
          <a:p>
            <a:pPr marL="0" indent="0">
              <a:buNone/>
            </a:pPr>
            <a:r>
              <a:rPr lang="en-US" dirty="0"/>
              <a:t>   num1 number := 95;   </a:t>
            </a:r>
          </a:p>
          <a:p>
            <a:pPr marL="0" indent="0">
              <a:buNone/>
            </a:pPr>
            <a:r>
              <a:rPr lang="en-US" dirty="0"/>
              <a:t>   num2 number := 85;   </a:t>
            </a:r>
          </a:p>
          <a:p>
            <a:pPr marL="0" indent="0">
              <a:buNone/>
            </a:pPr>
            <a:r>
              <a:rPr lang="en-US" b="1" dirty="0"/>
              <a:t>BEGIN</a:t>
            </a: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dbms_output.put_line</a:t>
            </a:r>
            <a:r>
              <a:rPr lang="en-US" dirty="0"/>
              <a:t>('Outer Variable num1: ' || num1);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dbms_output.put_line</a:t>
            </a:r>
            <a:r>
              <a:rPr lang="en-US" dirty="0"/>
              <a:t>('Outer Variable num2: ' || num2);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DECLARE</a:t>
            </a: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     -- Local variables  </a:t>
            </a:r>
          </a:p>
          <a:p>
            <a:pPr marL="0" indent="0">
              <a:buNone/>
            </a:pPr>
            <a:r>
              <a:rPr lang="en-US" dirty="0"/>
              <a:t>      num1 number := 195;   </a:t>
            </a:r>
          </a:p>
          <a:p>
            <a:pPr marL="0" indent="0">
              <a:buNone/>
            </a:pPr>
            <a:r>
              <a:rPr lang="en-US" dirty="0"/>
              <a:t>      num2 number := 185; 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BEGIN</a:t>
            </a: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('Inner Variable num1: ' || num1);  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('Inner Variable num2: ' || num2);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END</a:t>
            </a:r>
            <a:r>
              <a:rPr lang="en-US" dirty="0"/>
              <a:t>;   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/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664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constant is a value used in a PL/SQL block that remains unchanged throughout the </a:t>
            </a:r>
            <a:r>
              <a:rPr lang="en-US" dirty="0" smtClean="0"/>
              <a:t>program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user-defined literal </a:t>
            </a:r>
            <a:r>
              <a:rPr lang="en-US" dirty="0" smtClean="0"/>
              <a:t>value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be declared and used instead of actual </a:t>
            </a:r>
            <a:r>
              <a:rPr lang="en-US" dirty="0" smtClean="0"/>
              <a:t>values</a:t>
            </a:r>
          </a:p>
          <a:p>
            <a:pPr algn="just"/>
            <a:r>
              <a:rPr lang="en-US" dirty="0" smtClean="0"/>
              <a:t>Declaration:</a:t>
            </a:r>
          </a:p>
          <a:p>
            <a:pPr lvl="1" algn="just"/>
            <a:r>
              <a:rPr lang="en-US" dirty="0" err="1" smtClean="0"/>
              <a:t>constant_name</a:t>
            </a:r>
            <a:r>
              <a:rPr lang="en-US" dirty="0"/>
              <a:t> CONSTANT datatype := VALUE;  </a:t>
            </a:r>
          </a:p>
        </p:txBody>
      </p:sp>
    </p:spTree>
    <p:extLst>
      <p:ext uri="{BB962C8B-B14F-4D97-AF65-F5344CB8AC3E}">
        <p14:creationId xmlns:p14="http://schemas.microsoft.com/office/powerpoint/2010/main" xmlns="" val="27607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IF-THEN </a:t>
            </a:r>
            <a:r>
              <a:rPr lang="en-US" dirty="0" smtClean="0"/>
              <a:t>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IF-THEN-ELSE statement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2438400"/>
            <a:ext cx="4876800" cy="167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 condition   </a:t>
            </a:r>
          </a:p>
          <a:p>
            <a:r>
              <a:rPr lang="en-US" b="1" dirty="0"/>
              <a:t>THEN</a:t>
            </a:r>
            <a:r>
              <a:rPr lang="en-US" dirty="0"/>
              <a:t>   </a:t>
            </a:r>
          </a:p>
          <a:p>
            <a:r>
              <a:rPr lang="en-US" dirty="0"/>
              <a:t>Statement: {It </a:t>
            </a:r>
            <a:r>
              <a:rPr lang="en-US" b="1" dirty="0"/>
              <a:t>is</a:t>
            </a:r>
            <a:r>
              <a:rPr lang="en-US" dirty="0"/>
              <a:t> executed </a:t>
            </a:r>
            <a:r>
              <a:rPr lang="en-US" b="1" dirty="0"/>
              <a:t>when</a:t>
            </a:r>
            <a:r>
              <a:rPr lang="en-US" dirty="0"/>
              <a:t> condition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}  </a:t>
            </a:r>
          </a:p>
          <a:p>
            <a:r>
              <a:rPr lang="en-US" b="1" dirty="0"/>
              <a:t>END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4914900"/>
            <a:ext cx="6400800" cy="19126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 condition   </a:t>
            </a:r>
          </a:p>
          <a:p>
            <a:r>
              <a:rPr lang="en-US" b="1" dirty="0"/>
              <a:t>THEN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condition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...}  </a:t>
            </a:r>
          </a:p>
          <a:p>
            <a:r>
              <a:rPr lang="en-US" b="1" dirty="0"/>
              <a:t>ELSE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condition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FALSE</a:t>
            </a:r>
            <a:r>
              <a:rPr lang="en-US" dirty="0"/>
              <a:t>...}  </a:t>
            </a:r>
          </a:p>
          <a:p>
            <a:r>
              <a:rPr lang="en-US" b="1" dirty="0"/>
              <a:t>END</a:t>
            </a:r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;   </a:t>
            </a:r>
          </a:p>
        </p:txBody>
      </p:sp>
    </p:spTree>
    <p:extLst>
      <p:ext uri="{BB962C8B-B14F-4D97-AF65-F5344CB8AC3E}">
        <p14:creationId xmlns:p14="http://schemas.microsoft.com/office/powerpoint/2010/main" xmlns="" val="26125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867400"/>
          </a:xfrm>
        </p:spPr>
        <p:txBody>
          <a:bodyPr/>
          <a:lstStyle/>
          <a:p>
            <a:r>
              <a:rPr lang="en-US" dirty="0"/>
              <a:t>IF-THEN-ELSIF </a:t>
            </a:r>
            <a:r>
              <a:rPr lang="en-US" dirty="0" smtClean="0"/>
              <a:t>statement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IF-THEN-ELSIF-ELSE </a:t>
            </a:r>
            <a:r>
              <a:rPr lang="en-US" dirty="0"/>
              <a:t>statement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76300" y="1828800"/>
            <a:ext cx="7391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 condition1   </a:t>
            </a:r>
          </a:p>
          <a:p>
            <a:r>
              <a:rPr lang="en-US" b="1" dirty="0"/>
              <a:t>THEN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condition1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...}  </a:t>
            </a:r>
          </a:p>
          <a:p>
            <a:r>
              <a:rPr lang="en-US" b="1" dirty="0">
                <a:solidFill>
                  <a:srgbClr val="0070C0"/>
                </a:solidFill>
              </a:rPr>
              <a:t>ELSIF </a:t>
            </a:r>
            <a:r>
              <a:rPr lang="en-US" dirty="0"/>
              <a:t>condition2   </a:t>
            </a:r>
          </a:p>
          <a:p>
            <a:r>
              <a:rPr lang="en-US" b="1" dirty="0"/>
              <a:t>THEN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condition2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...}  </a:t>
            </a:r>
          </a:p>
          <a:p>
            <a:r>
              <a:rPr lang="en-US" b="1" dirty="0"/>
              <a:t>END</a:t>
            </a:r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; 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4114800"/>
            <a:ext cx="8382000" cy="2895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 condition1   </a:t>
            </a:r>
          </a:p>
          <a:p>
            <a:r>
              <a:rPr lang="en-US" b="1" dirty="0"/>
              <a:t>THEN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condition1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...}  </a:t>
            </a:r>
          </a:p>
          <a:p>
            <a:r>
              <a:rPr lang="en-US" b="1" dirty="0">
                <a:solidFill>
                  <a:srgbClr val="0070C0"/>
                </a:solidFill>
              </a:rPr>
              <a:t>ELSIF</a:t>
            </a:r>
            <a:r>
              <a:rPr lang="en-US" dirty="0"/>
              <a:t> condition2   </a:t>
            </a:r>
          </a:p>
          <a:p>
            <a:r>
              <a:rPr lang="en-US" b="1" dirty="0"/>
              <a:t>THEN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condition2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...}  </a:t>
            </a:r>
          </a:p>
          <a:p>
            <a:r>
              <a:rPr lang="en-US" b="1" dirty="0"/>
              <a:t>ELSE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both condition1 and condition2 are </a:t>
            </a:r>
            <a:r>
              <a:rPr lang="en-US" b="1" dirty="0"/>
              <a:t>FALSE</a:t>
            </a:r>
            <a:r>
              <a:rPr lang="en-US" dirty="0"/>
              <a:t>...}  </a:t>
            </a:r>
          </a:p>
          <a:p>
            <a:r>
              <a:rPr lang="en-US" b="1" dirty="0"/>
              <a:t>END</a:t>
            </a:r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;  </a:t>
            </a:r>
          </a:p>
        </p:txBody>
      </p:sp>
    </p:spTree>
    <p:extLst>
      <p:ext uri="{BB962C8B-B14F-4D97-AF65-F5344CB8AC3E}">
        <p14:creationId xmlns:p14="http://schemas.microsoft.com/office/powerpoint/2010/main" xmlns="" val="12205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PL/SQL CASE statement facilitates you to execute a sequence of </a:t>
            </a:r>
            <a:r>
              <a:rPr lang="en-US" dirty="0" err="1"/>
              <a:t>satatements</a:t>
            </a:r>
            <a:r>
              <a:rPr lang="en-US" dirty="0"/>
              <a:t> based on a </a:t>
            </a:r>
            <a:r>
              <a:rPr lang="en-US" dirty="0" smtClean="0"/>
              <a:t>selector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selector can be anything such as variable, function or an expression that the CASE statement checks to a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value</a:t>
            </a:r>
          </a:p>
          <a:p>
            <a:pPr algn="just"/>
            <a:r>
              <a:rPr lang="en-US" dirty="0" smtClean="0"/>
              <a:t>The CASE statement works like the IF statement, only using the keyword WHEN</a:t>
            </a:r>
          </a:p>
          <a:p>
            <a:pPr algn="just"/>
            <a:r>
              <a:rPr lang="en-US" dirty="0" smtClean="0"/>
              <a:t>A CASE statement is evaluated from top to bottom</a:t>
            </a:r>
          </a:p>
          <a:p>
            <a:pPr algn="just"/>
            <a:r>
              <a:rPr lang="en-US" dirty="0" smtClean="0"/>
              <a:t> If it get the condition TRUE, then the corresponding THEN </a:t>
            </a:r>
            <a:r>
              <a:rPr lang="en-US" dirty="0" err="1" smtClean="0"/>
              <a:t>calause</a:t>
            </a:r>
            <a:r>
              <a:rPr lang="en-US" dirty="0" smtClean="0"/>
              <a:t> is executed and the execution goes to the END CASE clause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1896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480</TotalTime>
  <Words>1003</Words>
  <Application>Microsoft Office PowerPoint</Application>
  <PresentationFormat>On-screen Show (4:3)</PresentationFormat>
  <Paragraphs>419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Flow</vt:lpstr>
      <vt:lpstr>PL/SQL</vt:lpstr>
      <vt:lpstr>Variable Declaration</vt:lpstr>
      <vt:lpstr>Naming rules for PL/SQL variables</vt:lpstr>
      <vt:lpstr>Variables in PLSQL</vt:lpstr>
      <vt:lpstr>Example of Local and Global variables</vt:lpstr>
      <vt:lpstr>Constant</vt:lpstr>
      <vt:lpstr>Conditional Statement</vt:lpstr>
      <vt:lpstr>Conditional Statement</vt:lpstr>
      <vt:lpstr>PL/SQL Case</vt:lpstr>
      <vt:lpstr>PL/SQL Case Syntax</vt:lpstr>
      <vt:lpstr>PL/SQL Case Example</vt:lpstr>
      <vt:lpstr>PL/SQL LOOP</vt:lpstr>
      <vt:lpstr>Types of PL/SQL Loops</vt:lpstr>
      <vt:lpstr>PL/SQL EXIT LOOP</vt:lpstr>
      <vt:lpstr>PL/SQL EXIT LOOP Example</vt:lpstr>
      <vt:lpstr>PL/SQL WHILE LOOP</vt:lpstr>
      <vt:lpstr>PL/SQL WHILE LOOP Example</vt:lpstr>
      <vt:lpstr>PL/SQL FOR LOOP </vt:lpstr>
      <vt:lpstr>PL/SQL FOR LOOP Example</vt:lpstr>
      <vt:lpstr>PL/SQL FOR LOOP REVERSE</vt:lpstr>
      <vt:lpstr>Variable Declaration in PL/ SQL</vt:lpstr>
      <vt:lpstr>Variable Declaration in PL/ SQL</vt:lpstr>
      <vt:lpstr>Variable Declaration in PL /SQL</vt:lpstr>
      <vt:lpstr>Variable Declaration in PL SQL</vt:lpstr>
      <vt:lpstr>Accept a value</vt:lpstr>
      <vt:lpstr>Accept a value</vt:lpstr>
      <vt:lpstr>Conditional Statements</vt:lpstr>
      <vt:lpstr>Conditional Statements</vt:lpstr>
      <vt:lpstr>TYPES  OF LOOPS</vt:lpstr>
      <vt:lpstr>TYPES  OF LOOPS</vt:lpstr>
      <vt:lpstr>TYPES  OF LOOPS</vt:lpstr>
      <vt:lpstr>TYPES  OF LOOPS</vt:lpstr>
      <vt:lpstr>TYPES  OF LOOPS</vt:lpstr>
      <vt:lpstr>TYPES  OF LOOPS</vt:lpstr>
      <vt:lpstr>TYPES  OF LOOPS</vt:lpstr>
      <vt:lpstr>Continue in PL/SQL</vt:lpstr>
      <vt:lpstr>Continue in PL/SQL</vt:lpstr>
      <vt:lpstr>Variable Declaration (%TYPE)</vt:lpstr>
      <vt:lpstr>Variable Declaration (%ROWTYPE)</vt:lpstr>
      <vt:lpstr>Example</vt:lpstr>
      <vt:lpstr>Example</vt:lpstr>
      <vt:lpstr>Save , Edit and Execute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Rushali</dc:creator>
  <cp:lastModifiedBy>Rushali</cp:lastModifiedBy>
  <cp:revision>67</cp:revision>
  <dcterms:created xsi:type="dcterms:W3CDTF">2006-08-16T00:00:00Z</dcterms:created>
  <dcterms:modified xsi:type="dcterms:W3CDTF">2021-08-26T04:29:09Z</dcterms:modified>
</cp:coreProperties>
</file>