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306" r:id="rId2"/>
    <p:sldId id="30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312" r:id="rId17"/>
    <p:sldId id="313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1D711-3306-4FB9-B401-B87D4E754FCE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30595-8748-4F43-B50D-8700A2DC9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D68E2-1470-4B3A-BCD7-17E92B40C75A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2BA16-0EC8-4C77-93B9-7EF28C405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AEDDA5-E090-45EB-ABBA-8C0624A9315E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664E7-E21B-4C38-AAF7-4CAD6397D6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1209A6-51B1-421C-84D1-F32629BDB5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AC86-CB1D-4141-8BC2-444A81B3CC0C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59627-D737-4FD8-8E21-1B8ED25CDC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3B432-AE6E-4EA7-8078-9C88D35390B5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7706A-D9C2-49AE-BC7E-D9616C7ADC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253CEB-23E1-477E-8FED-3D203F5503ED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5F364-937E-4AFF-A626-3929855EF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17A16-C8B0-4C7A-A6E9-E22E3801275C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E8A7B-6EC1-46FD-94D8-1E972FE61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D4722D-6293-4B3B-8E91-4DBE6EDC528F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F175A-B94A-4636-ACA3-6789B8829A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A2349-8231-4B26-8BB9-0F995040F705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F402C-2006-4F63-AEC6-95BF1197F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0AB08-D9BF-4ECF-9B6E-AD3BB3F2FF83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4AFE9-CCD4-4D54-B8E9-BB95B40DE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8DABC-5425-473E-B9AC-C1CC40D90B19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3EE2739-4416-4974-9B4D-4C716CDB5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208635E-6357-459A-AC97-2FF77EE788AA}" type="datetimeFigureOut">
              <a:rPr lang="en-US" smtClean="0"/>
              <a:pPr>
                <a:defRPr/>
              </a:pPr>
              <a:t>8/24/2021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80BAFD7-027F-4508-B196-31A8B1DF9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ex.oracle.com/" TargetMode="External"/><Relationship Id="rId2" Type="http://schemas.openxmlformats.org/officeDocument/2006/relationships/hyperlink" Target="https://www.thecrazyprogrammer.com/2017/09/plsql-online-compile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228600"/>
            <a:ext cx="7239000" cy="1219200"/>
          </a:xfrm>
        </p:spPr>
        <p:txBody>
          <a:bodyPr/>
          <a:lstStyle/>
          <a:p>
            <a:pPr eaLnBrk="1" hangingPunct="1"/>
            <a:r>
              <a:rPr lang="en-US" smtClean="0"/>
              <a:t>PL /SQL program- Sample I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96200" cy="44958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4000" smtClean="0"/>
              <a:t>BEGIN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Insert into Dept values(70,’HR’,’Pune’);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Insert into Dept values(80,’PSD’,’Mumbai’);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smtClean="0"/>
              <a:t>Insert into Dept values(90,’ESG’,’Pune’);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4000" smtClean="0"/>
              <a:t>END;</a:t>
            </a:r>
          </a:p>
          <a:p>
            <a:pPr eaLnBrk="1" hangingPunct="1">
              <a:buFont typeface="Wingdings" pitchFamily="2" charset="2"/>
              <a:buNone/>
            </a:pPr>
            <a:endParaRPr lang="en-US" sz="1400" smtClean="0"/>
          </a:p>
          <a:p>
            <a:pPr eaLnBrk="1" hangingPunct="1"/>
            <a:r>
              <a:rPr lang="en-US" sz="2000" u="sng" smtClean="0"/>
              <a:t>Note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600" smtClean="0"/>
              <a:t>--This program will insert three records at the same time in the table dept.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6400800" cy="1219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PL SQL program- Sample II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-- This program displays the sum of two numbers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v_num1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v_num2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v_sum</a:t>
            </a:r>
            <a:r>
              <a:rPr lang="en-US" sz="1800" dirty="0" smtClean="0"/>
              <a:t>  Number;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v_num1 := 10;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v_num2 := 20;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v_sum</a:t>
            </a:r>
            <a:r>
              <a:rPr lang="en-US" sz="1800" dirty="0" smtClean="0"/>
              <a:t> := v_num1 + v_num2 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err="1" smtClean="0"/>
              <a:t>dbms_Output.Put_Line</a:t>
            </a:r>
            <a:r>
              <a:rPr lang="en-US" sz="1800" dirty="0" smtClean="0"/>
              <a:t> (‘The Sum of number is :’ || </a:t>
            </a:r>
            <a:r>
              <a:rPr lang="en-US" sz="1800" dirty="0" err="1" smtClean="0"/>
              <a:t>v_sum</a:t>
            </a:r>
            <a:r>
              <a:rPr lang="en-US" sz="1800" dirty="0" smtClean="0"/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END;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6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Keywords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Following are the keywords in PL-SQL , should not be used as a variable name.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DECLARE 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BEGIN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END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EXCEPTION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LOOP , END LOOP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IF , ELSE , ELSIF , END 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CURSOR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PROCEDURE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FUNCTION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Important Keywords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Keywords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PACKAGE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TRIGGER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GRANT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REVOKE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FOR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WHILE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CASE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Operators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Important operators in PL SQL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 Airthmetic : 			( + , - , * , /)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Logical:                                  (AND , OR , NOT)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Comparison:  			(&lt;=, &lt;, &gt;, =)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Comments (Two hyphens):   	 --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Assignment operator: In PL /SQL assignment operator is   :=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				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So to assign values we need to write :=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Examples: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z  :=  x + y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z := x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z := 100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name := ‘MBT’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Operators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534400" cy="5715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Important operators in PL SQL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Line ends with  operator</a:t>
            </a:r>
            <a:r>
              <a:rPr lang="en-US" sz="1800" smtClean="0"/>
              <a:t>:      	</a:t>
            </a:r>
            <a:r>
              <a:rPr lang="en-US" sz="2400" b="1" smtClean="0"/>
              <a:t>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join two strings:        	 	||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To accept value:	     		&amp;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Power 				**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 2**3 means 2 raise to power 3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In loop we use                 		</a:t>
            </a:r>
            <a:r>
              <a:rPr lang="en-US" sz="2400" b="1" smtClean="0"/>
              <a:t>..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For X in 1..5 means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1 to 5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Non numeric data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(string or date)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   is written in single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quote:				‘ 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3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3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43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430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n-US" sz="3200"/>
              <a:t>COMMON PL/SQL STRING FUNCTIONS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CHR(asciivalue) </a:t>
            </a:r>
          </a:p>
          <a:p>
            <a:r>
              <a:rPr lang="en-US" sz="2000"/>
              <a:t>ASCII(string)</a:t>
            </a:r>
          </a:p>
          <a:p>
            <a:r>
              <a:rPr lang="en-US" sz="2000"/>
              <a:t>LOWER(string)</a:t>
            </a:r>
          </a:p>
          <a:p>
            <a:r>
              <a:rPr lang="en-US" sz="2000"/>
              <a:t>SUBSTR(string,start,substrlength)</a:t>
            </a:r>
          </a:p>
          <a:p>
            <a:r>
              <a:rPr lang="en-US" sz="2000"/>
              <a:t>LTRIM(string)</a:t>
            </a:r>
          </a:p>
          <a:p>
            <a:r>
              <a:rPr lang="en-US" sz="2000"/>
              <a:t>RTRIM(string)</a:t>
            </a:r>
          </a:p>
          <a:p>
            <a:r>
              <a:rPr lang="en-US" sz="2000"/>
              <a:t>LPAD(string_to_be_padded, spaces_to_pad, |string_to_pad_with|)</a:t>
            </a:r>
          </a:p>
          <a:p>
            <a:r>
              <a:rPr lang="en-US" sz="2000"/>
              <a:t>RPAD(string_to_be_padded, spaces_to_pad, |string_to_pad_with|)</a:t>
            </a:r>
          </a:p>
          <a:p>
            <a:r>
              <a:rPr lang="en-US" sz="2000"/>
              <a:t>REPLACE(string, searchstring, replacestring)</a:t>
            </a:r>
          </a:p>
          <a:p>
            <a:r>
              <a:rPr lang="en-US" sz="2000"/>
              <a:t>UPPER(string)</a:t>
            </a:r>
          </a:p>
          <a:p>
            <a:r>
              <a:rPr lang="en-US" sz="2000"/>
              <a:t>INITCAP(string)</a:t>
            </a:r>
          </a:p>
          <a:p>
            <a:r>
              <a:rPr lang="en-US" sz="2000"/>
              <a:t>LENGTH(string)</a:t>
            </a:r>
          </a:p>
          <a:p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762000"/>
          </a:xfrm>
        </p:spPr>
        <p:txBody>
          <a:bodyPr/>
          <a:lstStyle/>
          <a:p>
            <a:r>
              <a:rPr lang="en-US" sz="3200"/>
              <a:t>COMMON  PL/SQL NUMERIC FUNCTIONS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en-US" sz="2400"/>
              <a:t>ABS(value) </a:t>
            </a:r>
          </a:p>
          <a:p>
            <a:r>
              <a:rPr lang="en-US" sz="2400"/>
              <a:t>ROUND(value, precision)</a:t>
            </a:r>
          </a:p>
          <a:p>
            <a:r>
              <a:rPr lang="en-US" sz="2400"/>
              <a:t>MOD(value,divisor)</a:t>
            </a:r>
          </a:p>
          <a:p>
            <a:r>
              <a:rPr lang="en-US" sz="2400"/>
              <a:t>SQRT(value)</a:t>
            </a:r>
          </a:p>
          <a:p>
            <a:r>
              <a:rPr lang="en-US" sz="2400"/>
              <a:t>TRUNC(value,|precision|)</a:t>
            </a:r>
          </a:p>
          <a:p>
            <a:r>
              <a:rPr lang="en-US" sz="2400"/>
              <a:t>LEAST(exp1, exp2…)</a:t>
            </a:r>
          </a:p>
          <a:p>
            <a:r>
              <a:rPr lang="en-US" sz="2400"/>
              <a:t>GREATEST(exp1, exp2…)</a:t>
            </a:r>
          </a:p>
          <a:p>
            <a:pPr>
              <a:buFontTx/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 value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display on same line: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dbms_output.put()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To display on new line.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Here </a:t>
            </a:r>
            <a:r>
              <a:rPr lang="en-US" sz="2400" dirty="0" err="1" smtClean="0"/>
              <a:t>dbms_output</a:t>
            </a:r>
            <a:r>
              <a:rPr lang="en-US" sz="2400" dirty="0" smtClean="0"/>
              <a:t> is a Oracle package its like header file or library in C language.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.Put and .</a:t>
            </a:r>
            <a:r>
              <a:rPr lang="en-US" sz="2400" dirty="0" err="1" smtClean="0"/>
              <a:t>Put_Line</a:t>
            </a:r>
            <a:r>
              <a:rPr lang="en-US" sz="2400" dirty="0" smtClean="0"/>
              <a:t> are functions like </a:t>
            </a:r>
            <a:r>
              <a:rPr lang="en-US" sz="2400" dirty="0" err="1" smtClean="0"/>
              <a:t>printf</a:t>
            </a:r>
            <a:r>
              <a:rPr lang="en-US" sz="2400" dirty="0" smtClean="0"/>
              <a:t> in ‘C’ language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/>
      <p:bldP spid="491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 value : Examples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dbms_output.put (‘Mahindra’);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dbms_output.put (‘British’);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dbms_output.put (‘Telecom’);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(‘ ‘);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It will display </a:t>
            </a:r>
            <a:r>
              <a:rPr lang="en-US" sz="2000" b="1" dirty="0" smtClean="0">
                <a:solidFill>
                  <a:srgbClr val="0070C0"/>
                </a:solidFill>
              </a:rPr>
              <a:t>Mahindra British Telecom</a:t>
            </a:r>
            <a:r>
              <a:rPr lang="en-US" sz="2000" dirty="0" smtClean="0"/>
              <a:t> on same line.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1800" dirty="0" smtClean="0"/>
              <a:t>Note :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 smtClean="0"/>
              <a:t>On SQL prompt after Login you need to set one command to see displayed values.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b="1" dirty="0" smtClean="0">
                <a:solidFill>
                  <a:srgbClr val="0070C0"/>
                </a:solidFill>
              </a:rPr>
              <a:t>SET SERVEROUTPUT ON   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 startAt="2"/>
            </a:pPr>
            <a:r>
              <a:rPr lang="en-US" sz="1600" dirty="0" smtClean="0"/>
              <a:t>It is important that at least once you write .put_line after any number of .put functions else values are not displayed.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sz="1800" b="1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en-US" sz="1800" b="1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/>
      <p:bldP spid="5017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Overview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Why PL-SQL ?</a:t>
            </a:r>
          </a:p>
          <a:p>
            <a:pPr eaLnBrk="1" hangingPunct="1"/>
            <a:r>
              <a:rPr lang="en-US" smtClean="0"/>
              <a:t>Language  features</a:t>
            </a:r>
          </a:p>
          <a:p>
            <a:pPr eaLnBrk="1" hangingPunct="1"/>
            <a:r>
              <a:rPr lang="en-US" smtClean="0"/>
              <a:t>Basic Structure of PL/SQL program</a:t>
            </a:r>
          </a:p>
          <a:p>
            <a:pPr eaLnBrk="1" hangingPunct="1"/>
            <a:r>
              <a:rPr lang="en-US" smtClean="0"/>
              <a:t>Data Types</a:t>
            </a:r>
          </a:p>
          <a:p>
            <a:pPr eaLnBrk="1" hangingPunct="1"/>
            <a:r>
              <a:rPr lang="en-US" smtClean="0"/>
              <a:t>Control Flow in PL-SQL</a:t>
            </a:r>
          </a:p>
          <a:p>
            <a:pPr eaLnBrk="1" hangingPunct="1"/>
            <a:r>
              <a:rPr lang="en-US" smtClean="0"/>
              <a:t>Loops in PL-SQL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Display value : Examples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err="1" smtClean="0"/>
              <a:t>Dbms_output.put_line</a:t>
            </a:r>
            <a:r>
              <a:rPr lang="en-US" sz="2400" dirty="0" smtClean="0"/>
              <a:t> (‘Mahindra’);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 (‘British’);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 (‘Telecom’);	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000" dirty="0" smtClean="0"/>
              <a:t>It will display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hlink"/>
                </a:solidFill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Mahindra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British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0070C0"/>
                </a:solidFill>
              </a:rPr>
              <a:t>	Telecom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on different lines.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1800" dirty="0" smtClean="0"/>
              <a:t>Note :</a:t>
            </a:r>
          </a:p>
          <a:p>
            <a:pPr marL="914400" lvl="1" indent="-4572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rabicPeriod"/>
            </a:pPr>
            <a:r>
              <a:rPr lang="en-US" sz="1600" dirty="0" smtClean="0"/>
              <a:t>On SQL prompt after Login you need to set one command to see displayed values.</a:t>
            </a:r>
          </a:p>
          <a:p>
            <a:pPr marL="533400" indent="-533400" eaLnBrk="1" hangingPunct="1">
              <a:lnSpc>
                <a:spcPct val="8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1800" dirty="0" smtClean="0"/>
              <a:t>		</a:t>
            </a:r>
            <a:r>
              <a:rPr lang="en-US" sz="1800" b="1" dirty="0" smtClean="0">
                <a:solidFill>
                  <a:srgbClr val="0070C0"/>
                </a:solidFill>
              </a:rPr>
              <a:t>SET SERVEROUTPUT ON   </a:t>
            </a:r>
          </a:p>
          <a:p>
            <a:pPr marL="533400" indent="-533400" eaLnBrk="1" hangingPunct="1">
              <a:lnSpc>
                <a:spcPct val="80000"/>
              </a:lnSpc>
            </a:pPr>
            <a:endParaRPr lang="en-US" sz="1800" b="1" dirty="0" smtClean="0">
              <a:solidFill>
                <a:schemeClr val="hlink"/>
              </a:solidFill>
            </a:endParaRPr>
          </a:p>
          <a:p>
            <a:pPr marL="533400" indent="-533400" eaLnBrk="1" hangingPunct="1">
              <a:lnSpc>
                <a:spcPct val="8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12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/>
      <p:bldP spid="5120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DML operations in Pl-SQL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All DML operations (Insert/Update/Delete /Select) are to be written in Begin part of the block.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No change in the Syntax of Insert , Update and Delete , it is same as SQL.</a:t>
            </a:r>
          </a:p>
          <a:p>
            <a:pPr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Select syntax is different than SQL , it contains INTO clause.</a:t>
            </a:r>
          </a:p>
          <a:p>
            <a:pPr eaLnBrk="1" hangingPunct="1">
              <a:lnSpc>
                <a:spcPct val="70000"/>
              </a:lnSpc>
            </a:pPr>
            <a:endParaRPr lang="en-US" sz="2400" dirty="0" smtClean="0"/>
          </a:p>
          <a:p>
            <a:pPr eaLnBrk="1" hangingPunct="1">
              <a:lnSpc>
                <a:spcPct val="70000"/>
              </a:lnSpc>
            </a:pPr>
            <a:r>
              <a:rPr lang="en-US" sz="2400" dirty="0" smtClean="0"/>
              <a:t>If Select query can return more then one rows then you should always use cursors 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Select Syntax for a Single Row Query.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8534400" cy="48768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r>
              <a:rPr lang="en-US" sz="2400" b="1" dirty="0" smtClean="0"/>
              <a:t>Select</a:t>
            </a:r>
            <a:r>
              <a:rPr lang="en-US" sz="2400" dirty="0" smtClean="0"/>
              <a:t> column1, column2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 smtClean="0">
                <a:solidFill>
                  <a:schemeClr val="hlink"/>
                </a:solidFill>
              </a:rPr>
              <a:t>           </a:t>
            </a:r>
            <a:r>
              <a:rPr lang="en-US" sz="2400" dirty="0" smtClean="0">
                <a:solidFill>
                  <a:srgbClr val="0070C0"/>
                </a:solidFill>
              </a:rPr>
              <a:t>INTO Variable1,Variable2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From</a:t>
            </a:r>
            <a:r>
              <a:rPr lang="en-US" sz="2400" dirty="0" smtClean="0"/>
              <a:t> Table Name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b="1" dirty="0" smtClean="0"/>
              <a:t>Where</a:t>
            </a:r>
            <a:r>
              <a:rPr lang="en-US" sz="2400" dirty="0" smtClean="0"/>
              <a:t> condition …..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The only change is as many columns you want to get from the </a:t>
            </a:r>
          </a:p>
          <a:p>
            <a:pPr eaLnBrk="1" hangingPunct="1">
              <a:lnSpc>
                <a:spcPct val="60000"/>
              </a:lnSpc>
              <a:buFont typeface="Arial" charset="0"/>
              <a:buNone/>
            </a:pPr>
            <a:r>
              <a:rPr lang="en-US" sz="2400" dirty="0" smtClean="0"/>
              <a:t>     query you need to declare that many variables and use INTO </a:t>
            </a:r>
          </a:p>
          <a:p>
            <a:pPr eaLnBrk="1" hangingPunct="1">
              <a:lnSpc>
                <a:spcPct val="60000"/>
              </a:lnSpc>
              <a:buFont typeface="Arial" charset="0"/>
              <a:buNone/>
            </a:pPr>
            <a:r>
              <a:rPr lang="en-US" sz="2400" dirty="0" smtClean="0"/>
              <a:t>      clause.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All other parts of query are unchanged</a:t>
            </a:r>
          </a:p>
          <a:p>
            <a:pPr eaLnBrk="1" hangingPunct="1">
              <a:lnSpc>
                <a:spcPct val="60000"/>
              </a:lnSpc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</a:pPr>
            <a:r>
              <a:rPr lang="en-US" sz="2400" dirty="0" smtClean="0"/>
              <a:t>If Where condition here is such that query will return multiple </a:t>
            </a:r>
            <a:r>
              <a:rPr lang="en-US" sz="2400" dirty="0" smtClean="0"/>
              <a:t>records </a:t>
            </a:r>
            <a:r>
              <a:rPr lang="en-US" sz="2400" dirty="0" smtClean="0"/>
              <a:t>then CURSOR should be used. Without that it will </a:t>
            </a:r>
            <a:r>
              <a:rPr lang="en-US" sz="2400" smtClean="0"/>
              <a:t>give </a:t>
            </a:r>
            <a:r>
              <a:rPr lang="en-US" sz="2400" smtClean="0"/>
              <a:t>error</a:t>
            </a:r>
            <a:r>
              <a:rPr lang="en-US" sz="2400" dirty="0" smtClean="0"/>
              <a:t>.</a:t>
            </a:r>
          </a:p>
          <a:p>
            <a:pPr eaLnBrk="1" hangingPunct="1">
              <a:lnSpc>
                <a:spcPct val="60000"/>
              </a:lnSpc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53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PL/ SQL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458200" cy="44958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z="2000" smtClean="0"/>
          </a:p>
          <a:p>
            <a:pPr eaLnBrk="1" hangingPunct="1">
              <a:lnSpc>
                <a:spcPct val="60000"/>
              </a:lnSpc>
            </a:pPr>
            <a:r>
              <a:rPr lang="en-US" sz="2000" smtClean="0"/>
              <a:t>Scalar 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Char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 		</a:t>
            </a:r>
            <a:r>
              <a:rPr lang="en-US" sz="1600" smtClean="0"/>
              <a:t>CHAR datatype to store fixed-length character data.</a:t>
            </a:r>
            <a:r>
              <a:rPr lang="en-US" sz="2400" smtClean="0"/>
              <a:t> 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        </a:t>
            </a:r>
            <a:r>
              <a:rPr lang="en-US" sz="1600" smtClean="0"/>
              <a:t>Maximum size = 32,767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Varchar2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sz="1600" smtClean="0"/>
              <a:t>	VARCHAR2 datatype to store variable-length character</a:t>
            </a:r>
            <a:r>
              <a:rPr lang="en-US" sz="2400" smtClean="0"/>
              <a:t> . </a:t>
            </a:r>
            <a:r>
              <a:rPr lang="en-US" sz="1600" smtClean="0"/>
              <a:t>Maximum size = 32,767 </a:t>
            </a:r>
            <a:r>
              <a:rPr lang="en-US" sz="1800" smtClean="0"/>
              <a:t>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b="1" smtClean="0"/>
              <a:t>Number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1600" smtClean="0"/>
              <a:t>Number types let you store numeric data (integers, real numbers, and floating-point numbers), represent quantities, and do calculations.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60000"/>
              </a:lnSpc>
            </a:pPr>
            <a:endParaRPr lang="en-US" sz="1800" smtClean="0"/>
          </a:p>
          <a:p>
            <a:pPr eaLnBrk="1" hangingPunct="1">
              <a:lnSpc>
                <a:spcPct val="60000"/>
              </a:lnSpc>
            </a:pPr>
            <a:endParaRPr lang="en-US" sz="2000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/>
      <p:bldP spid="5529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Data Types in PL SQL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95400"/>
            <a:ext cx="8610600" cy="49530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</a:pPr>
            <a:r>
              <a:rPr lang="en-US" dirty="0" smtClean="0"/>
              <a:t>Scalar 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err="1" smtClean="0"/>
              <a:t>Binary_Integer</a:t>
            </a:r>
            <a:endParaRPr lang="en-US" sz="2000" b="1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The BINARY_INTEGER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to store signed integers  (-2**31 to  2**31)</a:t>
            </a:r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Date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200" dirty="0" smtClean="0"/>
              <a:t>	</a:t>
            </a:r>
            <a:r>
              <a:rPr lang="en-US" sz="1800" dirty="0" smtClean="0"/>
              <a:t>DATE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to store fixed-length </a:t>
            </a:r>
            <a:r>
              <a:rPr lang="en-US" sz="1800" dirty="0" err="1" smtClean="0"/>
              <a:t>datetimes</a:t>
            </a:r>
            <a:r>
              <a:rPr lang="en-US" sz="1200" dirty="0" smtClean="0"/>
              <a:t> 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2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b="1" dirty="0" smtClean="0"/>
              <a:t>Long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1800" dirty="0" smtClean="0"/>
              <a:t>The LONG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to store variable-length character strings. The LONG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 is like the VARCHAR2 </a:t>
            </a:r>
            <a:r>
              <a:rPr lang="en-US" sz="1800" dirty="0" err="1" smtClean="0"/>
              <a:t>datatype</a:t>
            </a:r>
            <a:r>
              <a:rPr lang="en-US" sz="1800" dirty="0" smtClean="0"/>
              <a:t>, except that the maximum size of a LONG value is 32760 bytes. 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60000"/>
              </a:lnSpc>
            </a:pPr>
            <a:endParaRPr lang="en-US" sz="2000" dirty="0" smtClean="0"/>
          </a:p>
          <a:p>
            <a:pPr eaLnBrk="1" hangingPunct="1">
              <a:lnSpc>
                <a:spcPct val="60000"/>
              </a:lnSpc>
            </a:pPr>
            <a:endParaRPr lang="en-US" sz="2400" dirty="0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PL SQL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52600"/>
            <a:ext cx="8686800" cy="48768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</a:pPr>
            <a:r>
              <a:rPr lang="en-US" smtClean="0"/>
              <a:t>Scalar  Types</a:t>
            </a:r>
          </a:p>
          <a:p>
            <a:pPr lvl="1" eaLnBrk="1" hangingPunct="1">
              <a:lnSpc>
                <a:spcPct val="70000"/>
              </a:lnSpc>
            </a:pPr>
            <a:r>
              <a:rPr lang="en-US" sz="2000" b="1" smtClean="0"/>
              <a:t>NChar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1800" smtClean="0"/>
              <a:t>To store multi byte fixed length character data. Its same as Char only difference is it is used to store characters of different language like Japenese , chinese  etc.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/>
              <a:t>	Number of characters it can store depend on language.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70000"/>
              </a:lnSpc>
            </a:pPr>
            <a:r>
              <a:rPr lang="en-US" sz="2000" b="1" smtClean="0"/>
              <a:t>NVarchar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mtClean="0"/>
              <a:t>	</a:t>
            </a:r>
            <a:r>
              <a:rPr lang="en-US" sz="1800" smtClean="0"/>
              <a:t>To store multi byte variable length character data. Its same as Varchar2 only difference is it is used to store characters of different language like Japenese , chinese  etc.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/>
              <a:t>	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1800" smtClean="0"/>
              <a:t>	Number of characters it can store depend on language.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7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PL SQL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458200" cy="47244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z="2400" smtClean="0"/>
          </a:p>
          <a:p>
            <a:pPr eaLnBrk="1" hangingPunct="1">
              <a:lnSpc>
                <a:spcPct val="60000"/>
              </a:lnSpc>
            </a:pPr>
            <a:r>
              <a:rPr lang="en-US" smtClean="0"/>
              <a:t>Composite Types</a:t>
            </a:r>
          </a:p>
          <a:p>
            <a:pPr lvl="1" eaLnBrk="1" hangingPunct="1">
              <a:lnSpc>
                <a:spcPct val="60000"/>
              </a:lnSpc>
            </a:pPr>
            <a:r>
              <a:rPr lang="en-US" sz="2000" b="1" smtClean="0"/>
              <a:t>Record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smtClean="0"/>
              <a:t>	Its like structure in C Language. 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</a:pPr>
            <a:r>
              <a:rPr lang="en-US" sz="2000" b="1" smtClean="0"/>
              <a:t>Table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Its like Array in C Language. </a:t>
            </a:r>
          </a:p>
          <a:p>
            <a:pPr lvl="1" eaLnBrk="1" hangingPunct="1">
              <a:lnSpc>
                <a:spcPct val="70000"/>
              </a:lnSpc>
              <a:buFont typeface="Wingdings" pitchFamily="2" charset="2"/>
              <a:buNone/>
            </a:pPr>
            <a:r>
              <a:rPr lang="en-US" sz="2000" smtClean="0"/>
              <a:t>	This Array type is un-constrained array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</a:pPr>
            <a:r>
              <a:rPr lang="en-US" sz="2000" b="1" smtClean="0"/>
              <a:t>VArray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smtClean="0"/>
              <a:t>	Its like Array in C Language. 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000" smtClean="0"/>
              <a:t>	This Array type is constrained array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</a:pPr>
            <a:endParaRPr lang="en-US" sz="2000" smtClean="0"/>
          </a:p>
          <a:p>
            <a:pPr eaLnBrk="1" hangingPunct="1">
              <a:lnSpc>
                <a:spcPct val="60000"/>
              </a:lnSpc>
            </a:pPr>
            <a:endParaRPr lang="en-US" sz="2400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PL SQL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458200" cy="46482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</a:pPr>
            <a:r>
              <a:rPr lang="en-US" sz="4000" smtClean="0"/>
              <a:t>Reference Types</a:t>
            </a:r>
          </a:p>
          <a:p>
            <a:pPr lvl="1" eaLnBrk="1" hangingPunct="1">
              <a:lnSpc>
                <a:spcPct val="60000"/>
              </a:lnSpc>
            </a:pPr>
            <a:r>
              <a:rPr lang="en-US" b="1" smtClean="0"/>
              <a:t>Ref Cursor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smtClean="0"/>
              <a:t>	</a:t>
            </a:r>
            <a:r>
              <a:rPr lang="en-US" sz="2000" smtClean="0"/>
              <a:t>Its used for dynamic cursor.</a:t>
            </a:r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20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800" smtClean="0"/>
          </a:p>
          <a:p>
            <a:pPr lvl="1" eaLnBrk="1" hangingPunct="1">
              <a:lnSpc>
                <a:spcPct val="6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</a:pPr>
            <a:endParaRPr lang="en-US" smtClean="0"/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 in PL SQL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0"/>
            <a:ext cx="8610600" cy="4724400"/>
          </a:xfrm>
        </p:spPr>
        <p:txBody>
          <a:bodyPr/>
          <a:lstStyle/>
          <a:p>
            <a:pPr eaLnBrk="1" hangingPunct="1">
              <a:lnSpc>
                <a:spcPct val="60000"/>
              </a:lnSpc>
            </a:pPr>
            <a:endParaRPr lang="en-US" sz="2800" smtClean="0"/>
          </a:p>
          <a:p>
            <a:pPr eaLnBrk="1" hangingPunct="1">
              <a:lnSpc>
                <a:spcPct val="60000"/>
              </a:lnSpc>
            </a:pPr>
            <a:r>
              <a:rPr lang="en-US" sz="3600" b="1" smtClean="0"/>
              <a:t>LOB</a:t>
            </a:r>
          </a:p>
          <a:p>
            <a:pPr lvl="1" eaLnBrk="1" hangingPunct="1">
              <a:lnSpc>
                <a:spcPct val="60000"/>
              </a:lnSpc>
            </a:pPr>
            <a:r>
              <a:rPr lang="en-US" sz="2400" b="1" smtClean="0"/>
              <a:t>BLOB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1600" smtClean="0"/>
              <a:t>Binary Large Object  A column or variable of type BLOB can store up to 4GB of binary data in each record.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60000"/>
              </a:lnSpc>
            </a:pPr>
            <a:r>
              <a:rPr lang="en-US" sz="2400" b="1" smtClean="0"/>
              <a:t>CLOB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smtClean="0"/>
              <a:t>	</a:t>
            </a:r>
            <a:r>
              <a:rPr lang="en-US" sz="1600" smtClean="0"/>
              <a:t>Character Large Object  A column or variable of type CLOB can store up to 4GB of character  data in each record.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/>
          </a:p>
          <a:p>
            <a:pPr lvl="1" eaLnBrk="1" hangingPunct="1">
              <a:lnSpc>
                <a:spcPct val="60000"/>
              </a:lnSpc>
            </a:pPr>
            <a:r>
              <a:rPr lang="en-US" sz="2400" b="1" smtClean="0"/>
              <a:t>BFILE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2400" b="1" smtClean="0"/>
              <a:t>	    </a:t>
            </a:r>
            <a:r>
              <a:rPr lang="en-US" sz="1600" smtClean="0"/>
              <a:t>It can store a file of size 4GB externally outside database for  each record  and can refer to that  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r>
              <a:rPr lang="en-US" sz="1600" smtClean="0"/>
              <a:t>              from inside the database.</a:t>
            </a:r>
          </a:p>
          <a:p>
            <a:pPr eaLnBrk="1" hangingPunct="1">
              <a:lnSpc>
                <a:spcPct val="60000"/>
              </a:lnSpc>
              <a:buFont typeface="Wingdings" pitchFamily="2" charset="2"/>
              <a:buNone/>
            </a:pPr>
            <a:endParaRPr lang="en-US" sz="16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Online Practice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https://www.thecrazyprogrammer.com/2017/09/plsql-online-compiler.html</a:t>
            </a:r>
            <a:endParaRPr lang="en-US" dirty="0" smtClean="0"/>
          </a:p>
          <a:p>
            <a:r>
              <a:rPr lang="en-US" dirty="0" smtClean="0"/>
              <a:t> </a:t>
            </a:r>
            <a:r>
              <a:rPr lang="en-US" b="1" dirty="0" smtClean="0">
                <a:hlinkClick r:id="rId3"/>
              </a:rPr>
              <a:t>https://apex.oracle.com/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Why PL SQL ?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229600" cy="4648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PL/SQL stands for </a:t>
            </a:r>
            <a:r>
              <a:rPr lang="en-US" sz="2800" b="1" dirty="0" smtClean="0">
                <a:solidFill>
                  <a:srgbClr val="0070C0"/>
                </a:solidFill>
              </a:rPr>
              <a:t>Procedural Language/SQL</a:t>
            </a:r>
          </a:p>
          <a:p>
            <a:pPr algn="just">
              <a:lnSpc>
                <a:spcPct val="90000"/>
              </a:lnSpc>
            </a:pPr>
            <a:r>
              <a:rPr lang="en-US" sz="2800" dirty="0" smtClean="0"/>
              <a:t>It was developed by Oracle Corporation in the early 90's to enhance the capabilities of SQL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PL/SQL extends SQL by adding constructs found in procedural languages like procedures, loops, variables, objects etc.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/>
              <a:t>Resulting a structural language that is more powerful than SQL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/>
      <p:bldP spid="286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PL SQL, Is there any Advantage 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81600"/>
            <a:ext cx="8534400" cy="1447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smtClean="0"/>
              <a:t>In case of SQL to send 3 queries we will need three network trips between client and server.</a:t>
            </a:r>
          </a:p>
          <a:p>
            <a:pPr eaLnBrk="1" hangingPunct="1">
              <a:lnSpc>
                <a:spcPct val="80000"/>
              </a:lnSpc>
            </a:pPr>
            <a:endParaRPr lang="en-US" sz="2000" smtClean="0"/>
          </a:p>
          <a:p>
            <a:pPr eaLnBrk="1" hangingPunct="1">
              <a:lnSpc>
                <a:spcPct val="80000"/>
              </a:lnSpc>
            </a:pPr>
            <a:r>
              <a:rPr lang="en-US" sz="2000" smtClean="0"/>
              <a:t>In PL-SQL we bundle any number of queries in a block and in single network trip task is done.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590800" y="25146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Query1</a:t>
            </a:r>
          </a:p>
        </p:txBody>
      </p:sp>
      <p:sp>
        <p:nvSpPr>
          <p:cNvPr id="5125" name="Rectangle 10"/>
          <p:cNvSpPr>
            <a:spLocks noChangeArrowheads="1"/>
          </p:cNvSpPr>
          <p:nvPr/>
        </p:nvSpPr>
        <p:spPr bwMode="auto">
          <a:xfrm>
            <a:off x="3505200" y="25146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Query2</a:t>
            </a:r>
          </a:p>
        </p:txBody>
      </p:sp>
      <p:sp>
        <p:nvSpPr>
          <p:cNvPr id="5126" name="Rectangle 11"/>
          <p:cNvSpPr>
            <a:spLocks noChangeArrowheads="1"/>
          </p:cNvSpPr>
          <p:nvPr/>
        </p:nvSpPr>
        <p:spPr bwMode="auto">
          <a:xfrm>
            <a:off x="4419600" y="2514600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Query3</a:t>
            </a:r>
          </a:p>
        </p:txBody>
      </p:sp>
      <p:sp>
        <p:nvSpPr>
          <p:cNvPr id="5127" name="Rectangle 12"/>
          <p:cNvSpPr>
            <a:spLocks noChangeArrowheads="1"/>
          </p:cNvSpPr>
          <p:nvPr/>
        </p:nvSpPr>
        <p:spPr bwMode="auto">
          <a:xfrm>
            <a:off x="2895600" y="36576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Client</a:t>
            </a:r>
          </a:p>
        </p:txBody>
      </p:sp>
      <p:sp>
        <p:nvSpPr>
          <p:cNvPr id="5128" name="Rectangle 14"/>
          <p:cNvSpPr>
            <a:spLocks noChangeArrowheads="1"/>
          </p:cNvSpPr>
          <p:nvPr/>
        </p:nvSpPr>
        <p:spPr bwMode="auto">
          <a:xfrm>
            <a:off x="2743200" y="16764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Server</a:t>
            </a:r>
          </a:p>
        </p:txBody>
      </p:sp>
      <p:sp>
        <p:nvSpPr>
          <p:cNvPr id="5129" name="Line 16"/>
          <p:cNvSpPr>
            <a:spLocks noChangeShapeType="1"/>
          </p:cNvSpPr>
          <p:nvPr/>
        </p:nvSpPr>
        <p:spPr bwMode="auto">
          <a:xfrm>
            <a:off x="28956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0" name="Line 17"/>
          <p:cNvSpPr>
            <a:spLocks noChangeShapeType="1"/>
          </p:cNvSpPr>
          <p:nvPr/>
        </p:nvSpPr>
        <p:spPr bwMode="auto">
          <a:xfrm>
            <a:off x="3962400" y="2133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1" name="Line 18"/>
          <p:cNvSpPr>
            <a:spLocks noChangeShapeType="1"/>
          </p:cNvSpPr>
          <p:nvPr/>
        </p:nvSpPr>
        <p:spPr bwMode="auto">
          <a:xfrm>
            <a:off x="4724400" y="22098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2" name="Rectangle 19"/>
          <p:cNvSpPr>
            <a:spLocks noChangeArrowheads="1"/>
          </p:cNvSpPr>
          <p:nvPr/>
        </p:nvSpPr>
        <p:spPr bwMode="auto">
          <a:xfrm>
            <a:off x="5715000" y="2671763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Query1</a:t>
            </a:r>
          </a:p>
        </p:txBody>
      </p:sp>
      <p:sp>
        <p:nvSpPr>
          <p:cNvPr id="5133" name="Rectangle 20"/>
          <p:cNvSpPr>
            <a:spLocks noChangeArrowheads="1"/>
          </p:cNvSpPr>
          <p:nvPr/>
        </p:nvSpPr>
        <p:spPr bwMode="auto">
          <a:xfrm>
            <a:off x="6629400" y="2671763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Query2</a:t>
            </a:r>
          </a:p>
        </p:txBody>
      </p:sp>
      <p:sp>
        <p:nvSpPr>
          <p:cNvPr id="5134" name="Rectangle 21"/>
          <p:cNvSpPr>
            <a:spLocks noChangeArrowheads="1"/>
          </p:cNvSpPr>
          <p:nvPr/>
        </p:nvSpPr>
        <p:spPr bwMode="auto">
          <a:xfrm>
            <a:off x="7543800" y="2671763"/>
            <a:ext cx="7620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SQL </a:t>
            </a:r>
          </a:p>
          <a:p>
            <a:pPr algn="ctr"/>
            <a:r>
              <a:rPr lang="en-US">
                <a:latin typeface="Calibri" pitchFamily="34" charset="0"/>
              </a:rPr>
              <a:t>Query3</a:t>
            </a:r>
          </a:p>
        </p:txBody>
      </p:sp>
      <p:sp>
        <p:nvSpPr>
          <p:cNvPr id="5135" name="Rectangle 22"/>
          <p:cNvSpPr>
            <a:spLocks noChangeArrowheads="1"/>
          </p:cNvSpPr>
          <p:nvPr/>
        </p:nvSpPr>
        <p:spPr bwMode="auto">
          <a:xfrm>
            <a:off x="5791200" y="4267200"/>
            <a:ext cx="2133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Client</a:t>
            </a:r>
          </a:p>
        </p:txBody>
      </p:sp>
      <p:sp>
        <p:nvSpPr>
          <p:cNvPr id="5136" name="Rectangle 23"/>
          <p:cNvSpPr>
            <a:spLocks noChangeArrowheads="1"/>
          </p:cNvSpPr>
          <p:nvPr/>
        </p:nvSpPr>
        <p:spPr bwMode="auto">
          <a:xfrm>
            <a:off x="5867400" y="1676400"/>
            <a:ext cx="24384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 pitchFamily="34" charset="0"/>
              </a:rPr>
              <a:t>Server</a:t>
            </a:r>
          </a:p>
        </p:txBody>
      </p:sp>
      <p:sp>
        <p:nvSpPr>
          <p:cNvPr id="5137" name="Rectangle 24"/>
          <p:cNvSpPr>
            <a:spLocks noChangeArrowheads="1"/>
          </p:cNvSpPr>
          <p:nvPr/>
        </p:nvSpPr>
        <p:spPr bwMode="auto">
          <a:xfrm>
            <a:off x="5486400" y="2519363"/>
            <a:ext cx="31242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5138" name="Text Box 25"/>
          <p:cNvSpPr txBox="1">
            <a:spLocks noChangeArrowheads="1"/>
          </p:cNvSpPr>
          <p:nvPr/>
        </p:nvSpPr>
        <p:spPr bwMode="auto">
          <a:xfrm>
            <a:off x="6400800" y="3509963"/>
            <a:ext cx="1619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Calibri" pitchFamily="34" charset="0"/>
              </a:rPr>
              <a:t>PL-SQL Block</a:t>
            </a:r>
          </a:p>
        </p:txBody>
      </p:sp>
      <p:sp>
        <p:nvSpPr>
          <p:cNvPr id="5139" name="Line 27"/>
          <p:cNvSpPr>
            <a:spLocks noChangeShapeType="1"/>
          </p:cNvSpPr>
          <p:nvPr/>
        </p:nvSpPr>
        <p:spPr bwMode="auto">
          <a:xfrm>
            <a:off x="6858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0" name="Line 28"/>
          <p:cNvSpPr>
            <a:spLocks noChangeShapeType="1"/>
          </p:cNvSpPr>
          <p:nvPr/>
        </p:nvSpPr>
        <p:spPr bwMode="auto">
          <a:xfrm>
            <a:off x="6934200" y="220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Language features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Supports constructs like any other programming language: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Variables and Data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Loops and Control statements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Procedures and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Packages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Triggers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Records (Its like structure in C language)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/>
      <p:bldP spid="4403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PL/ SQL  program structure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&lt;All Variables, cursors, exception etc  are declared here&gt;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&lt;All programming logic , queries , program statements are written here&gt;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&lt;All Error Handling code is written here&gt;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End;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--It ends the program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PL /SQL  nested block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&lt;&lt;Outer Block&gt;&gt;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/>
              <a:t>	</a:t>
            </a:r>
            <a:r>
              <a:rPr lang="en-US" sz="1800" b="1" dirty="0" smtClean="0">
                <a:solidFill>
                  <a:srgbClr val="0066FF"/>
                </a:solidFill>
              </a:rPr>
              <a:t>&lt;&lt;Inner Block&gt;&gt;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	Declare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	Begin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	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0066FF"/>
                </a:solidFill>
              </a:rPr>
              <a:t>	End;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0066FF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Exception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End;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229600" cy="1219200"/>
          </a:xfrm>
        </p:spPr>
        <p:txBody>
          <a:bodyPr/>
          <a:lstStyle/>
          <a:p>
            <a:pPr eaLnBrk="1" hangingPunct="1"/>
            <a:r>
              <a:rPr lang="en-US" smtClean="0"/>
              <a:t>PL/ SQL Block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b="1" dirty="0" smtClean="0"/>
              <a:t>Remember : 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/>
              <a:t>Declare is optional and only required when variables need to be declared.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/>
              <a:t>Exception is optional and required when Error/Exception handling is done.</a:t>
            </a:r>
          </a:p>
          <a:p>
            <a:pPr lvl="1" algn="just">
              <a:lnSpc>
                <a:spcPct val="80000"/>
              </a:lnSpc>
              <a:buFont typeface="Wingdings" pitchFamily="2" charset="2"/>
              <a:buChar char="§"/>
            </a:pPr>
            <a:r>
              <a:rPr lang="en-US" sz="2800" dirty="0" smtClean="0"/>
              <a:t>Begin and End are  mandatory as all logic and queries are written inside it.</a:t>
            </a:r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algn="just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</TotalTime>
  <Words>686</Words>
  <Application>Microsoft Office PowerPoint</Application>
  <PresentationFormat>On-screen Show (4:3)</PresentationFormat>
  <Paragraphs>332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Flow</vt:lpstr>
      <vt:lpstr>PL/SQL</vt:lpstr>
      <vt:lpstr>Overview</vt:lpstr>
      <vt:lpstr>PL/SQL Online Practice tool</vt:lpstr>
      <vt:lpstr>Why PL SQL ?</vt:lpstr>
      <vt:lpstr>PL SQL, Is there any Advantage ?</vt:lpstr>
      <vt:lpstr>Language features</vt:lpstr>
      <vt:lpstr>PL/ SQL  program structure</vt:lpstr>
      <vt:lpstr>PL /SQL  nested block</vt:lpstr>
      <vt:lpstr>PL/ SQL Block</vt:lpstr>
      <vt:lpstr>PL /SQL program- Sample I</vt:lpstr>
      <vt:lpstr>PL SQL program- Sample II</vt:lpstr>
      <vt:lpstr>Important Keywords</vt:lpstr>
      <vt:lpstr>Important Keywords</vt:lpstr>
      <vt:lpstr>Operators</vt:lpstr>
      <vt:lpstr>Operators</vt:lpstr>
      <vt:lpstr>COMMON PL/SQL STRING FUNCTIONS</vt:lpstr>
      <vt:lpstr>COMMON  PL/SQL NUMERIC FUNCTIONS</vt:lpstr>
      <vt:lpstr>Display value</vt:lpstr>
      <vt:lpstr>Display value : Examples</vt:lpstr>
      <vt:lpstr>Display value : Examples</vt:lpstr>
      <vt:lpstr>DML operations in Pl-SQL</vt:lpstr>
      <vt:lpstr>Select Syntax for a Single Row Query.</vt:lpstr>
      <vt:lpstr>Data Types in PL/ SQL</vt:lpstr>
      <vt:lpstr>Data Types in PL SQL</vt:lpstr>
      <vt:lpstr>Data Types in PL SQL</vt:lpstr>
      <vt:lpstr>Data Types in PL SQL</vt:lpstr>
      <vt:lpstr>Data Types in PL SQL</vt:lpstr>
      <vt:lpstr>Data Types in PL SQL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Rushali</dc:creator>
  <cp:lastModifiedBy>Rushali</cp:lastModifiedBy>
  <cp:revision>39</cp:revision>
  <dcterms:created xsi:type="dcterms:W3CDTF">2006-08-16T00:00:00Z</dcterms:created>
  <dcterms:modified xsi:type="dcterms:W3CDTF">2021-08-24T04:03:42Z</dcterms:modified>
</cp:coreProperties>
</file>