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62" r:id="rId4"/>
    <p:sldId id="266" r:id="rId5"/>
    <p:sldId id="279" r:id="rId6"/>
    <p:sldId id="276" r:id="rId7"/>
    <p:sldId id="278" r:id="rId8"/>
    <p:sldId id="280" r:id="rId9"/>
    <p:sldId id="281" r:id="rId10"/>
    <p:sldId id="28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7F3448-EC65-4901-9E58-6279EECE0A03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Parameterized Cursors in PL/SQL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Rushali Patil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parameterized cursor to fetch employee information from ‘Admin’ department.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Cursors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5181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It is an extension of the numeric </a:t>
            </a:r>
            <a:r>
              <a:rPr lang="en-US" b="1" dirty="0" smtClean="0"/>
              <a:t>FOR LOOP</a:t>
            </a:r>
            <a:r>
              <a:rPr lang="en-US" dirty="0" smtClean="0"/>
              <a:t> statement</a:t>
            </a:r>
          </a:p>
          <a:p>
            <a:pPr algn="just"/>
            <a:r>
              <a:rPr lang="en-US" dirty="0" smtClean="0"/>
              <a:t>Executes the body of the loop once for each row returned by the query associated with the cursor</a:t>
            </a:r>
          </a:p>
          <a:p>
            <a:pPr algn="just"/>
            <a:r>
              <a:rPr lang="en-US" dirty="0" smtClean="0"/>
              <a:t>it allows you to fetch every row from a cursor without manually managing the execution cycle i.e.,  </a:t>
            </a:r>
            <a:r>
              <a:rPr lang="en-US" b="1" dirty="0" smtClean="0"/>
              <a:t>OPEN, FETCH</a:t>
            </a:r>
            <a:r>
              <a:rPr lang="en-US" dirty="0" smtClean="0"/>
              <a:t>, and </a:t>
            </a:r>
            <a:r>
              <a:rPr lang="en-US" b="1" dirty="0" smtClean="0"/>
              <a:t>CLOSE</a:t>
            </a:r>
          </a:p>
          <a:p>
            <a:pPr algn="just"/>
            <a:r>
              <a:rPr lang="en-US" dirty="0" smtClean="0"/>
              <a:t>The cursor FOR LOOP implicitly </a:t>
            </a:r>
          </a:p>
          <a:p>
            <a:pPr lvl="1" algn="just"/>
            <a:r>
              <a:rPr lang="en-US" dirty="0" smtClean="0"/>
              <a:t>creates its loop index as a record variable with the row type in which the cursor returns </a:t>
            </a:r>
          </a:p>
          <a:p>
            <a:pPr lvl="1" algn="just"/>
            <a:r>
              <a:rPr lang="en-US" dirty="0" smtClean="0"/>
              <a:t>then opens the cursor</a:t>
            </a:r>
          </a:p>
          <a:p>
            <a:pPr lvl="1" algn="just"/>
            <a:r>
              <a:rPr lang="en-US" dirty="0" smtClean="0"/>
              <a:t>fetches a row from the result set into its loop index</a:t>
            </a:r>
          </a:p>
          <a:p>
            <a:pPr lvl="1" algn="just"/>
            <a:r>
              <a:rPr lang="en-US" dirty="0" smtClean="0"/>
              <a:t>If there is no row to fetch, closes the cursor</a:t>
            </a:r>
          </a:p>
          <a:p>
            <a:pPr lvl="1" algn="just"/>
            <a:r>
              <a:rPr lang="en-US" dirty="0" smtClean="0"/>
              <a:t>The cursor is also closed if a statement inside the loop transfers control outside the loop, e.g., EXIT and GOTO, or raises an exception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1524000"/>
            <a:ext cx="8001000" cy="495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/>
              <a:t>DECLARE </a:t>
            </a:r>
          </a:p>
          <a:p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-- id </a:t>
            </a:r>
            <a:r>
              <a:rPr lang="en-US" sz="2000" dirty="0" err="1" smtClean="0">
                <a:solidFill>
                  <a:srgbClr val="FF0000"/>
                </a:solidFill>
              </a:rPr>
              <a:t>test.tno%type</a:t>
            </a:r>
            <a:r>
              <a:rPr lang="en-US" sz="2000" dirty="0" smtClean="0">
                <a:solidFill>
                  <a:srgbClr val="FF0000"/>
                </a:solidFill>
              </a:rPr>
              <a:t>;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--  </a:t>
            </a:r>
            <a:r>
              <a:rPr lang="en-US" sz="2000" dirty="0" err="1" smtClean="0">
                <a:solidFill>
                  <a:srgbClr val="FF0000"/>
                </a:solidFill>
              </a:rPr>
              <a:t>c_name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test.name%type</a:t>
            </a:r>
            <a:r>
              <a:rPr lang="en-US" sz="2000" dirty="0" smtClean="0">
                <a:solidFill>
                  <a:srgbClr val="FF0000"/>
                </a:solidFill>
              </a:rPr>
              <a:t>; </a:t>
            </a:r>
          </a:p>
          <a:p>
            <a:r>
              <a:rPr lang="en-US" sz="2000" dirty="0" smtClean="0"/>
              <a:t>   </a:t>
            </a:r>
            <a:r>
              <a:rPr lang="en-US" sz="2000" b="1" dirty="0" smtClean="0"/>
              <a:t>CURSOR</a:t>
            </a:r>
            <a:r>
              <a:rPr lang="en-US" sz="2000" dirty="0" smtClean="0"/>
              <a:t> </a:t>
            </a:r>
            <a:r>
              <a:rPr lang="en-US" sz="2000" dirty="0" err="1" smtClean="0"/>
              <a:t>c_test</a:t>
            </a:r>
            <a:r>
              <a:rPr lang="en-US" sz="2000" dirty="0" smtClean="0"/>
              <a:t> is </a:t>
            </a:r>
          </a:p>
          <a:p>
            <a:r>
              <a:rPr lang="en-US" sz="2000" dirty="0" smtClean="0"/>
              <a:t>      </a:t>
            </a:r>
            <a:r>
              <a:rPr lang="en-US" sz="2000" b="1" dirty="0" smtClean="0"/>
              <a:t>SELECT</a:t>
            </a:r>
            <a:r>
              <a:rPr lang="en-US" sz="2000" dirty="0" smtClean="0"/>
              <a:t> </a:t>
            </a:r>
            <a:r>
              <a:rPr lang="en-US" sz="2000" dirty="0" err="1" smtClean="0"/>
              <a:t>tno</a:t>
            </a:r>
            <a:r>
              <a:rPr lang="en-US" sz="2000" dirty="0" smtClean="0"/>
              <a:t>, name </a:t>
            </a:r>
            <a:r>
              <a:rPr lang="en-US" sz="2000" b="1" dirty="0" smtClean="0"/>
              <a:t>FROM</a:t>
            </a:r>
            <a:r>
              <a:rPr lang="en-US" sz="2000" dirty="0" smtClean="0"/>
              <a:t> test; </a:t>
            </a:r>
          </a:p>
          <a:p>
            <a:r>
              <a:rPr lang="en-US" sz="2000" b="1" dirty="0" smtClean="0"/>
              <a:t>BEGIN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--OPEN </a:t>
            </a:r>
            <a:r>
              <a:rPr lang="en-US" sz="2000" dirty="0" err="1" smtClean="0">
                <a:solidFill>
                  <a:srgbClr val="FF0000"/>
                </a:solidFill>
              </a:rPr>
              <a:t>c_test</a:t>
            </a:r>
            <a:r>
              <a:rPr lang="en-US" sz="2000" dirty="0" smtClean="0">
                <a:solidFill>
                  <a:srgbClr val="FF0000"/>
                </a:solidFill>
              </a:rPr>
              <a:t>; </a:t>
            </a:r>
          </a:p>
          <a:p>
            <a:r>
              <a:rPr lang="en-US" sz="2000" dirty="0" smtClean="0"/>
              <a:t>   </a:t>
            </a:r>
            <a:r>
              <a:rPr lang="en-US" sz="2000" b="1" dirty="0" smtClean="0"/>
              <a:t>FOR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b="1" dirty="0" smtClean="0"/>
              <a:t>IN</a:t>
            </a:r>
            <a:r>
              <a:rPr lang="en-US" sz="2000" dirty="0" smtClean="0"/>
              <a:t> </a:t>
            </a:r>
            <a:r>
              <a:rPr lang="en-US" sz="2000" dirty="0" err="1" smtClean="0"/>
              <a:t>c_test</a:t>
            </a:r>
            <a:r>
              <a:rPr lang="en-US" sz="2000" dirty="0" smtClean="0"/>
              <a:t> 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--FETCH </a:t>
            </a:r>
            <a:r>
              <a:rPr lang="en-US" sz="2000" dirty="0" err="1" smtClean="0">
                <a:solidFill>
                  <a:srgbClr val="FF0000"/>
                </a:solidFill>
              </a:rPr>
              <a:t>c_test</a:t>
            </a:r>
            <a:r>
              <a:rPr lang="en-US" sz="2000" dirty="0" smtClean="0">
                <a:solidFill>
                  <a:srgbClr val="FF0000"/>
                </a:solidFill>
              </a:rPr>
              <a:t> into id, </a:t>
            </a:r>
            <a:r>
              <a:rPr lang="en-US" sz="2000" dirty="0" err="1" smtClean="0">
                <a:solidFill>
                  <a:srgbClr val="FF0000"/>
                </a:solidFill>
              </a:rPr>
              <a:t>c_name</a:t>
            </a:r>
            <a:r>
              <a:rPr lang="en-US" sz="2000" dirty="0" smtClean="0">
                <a:solidFill>
                  <a:srgbClr val="FF0000"/>
                </a:solidFill>
              </a:rPr>
              <a:t>; </a:t>
            </a:r>
          </a:p>
          <a:p>
            <a:r>
              <a:rPr lang="en-US" sz="2000" dirty="0" smtClean="0"/>
              <a:t>   </a:t>
            </a:r>
            <a:r>
              <a:rPr lang="en-US" sz="2000" b="1" dirty="0" smtClean="0"/>
              <a:t>LOOP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--EXIT WHEN </a:t>
            </a:r>
            <a:r>
              <a:rPr lang="en-US" sz="2000" dirty="0" err="1" smtClean="0">
                <a:solidFill>
                  <a:srgbClr val="FF0000"/>
                </a:solidFill>
              </a:rPr>
              <a:t>c_test%notfound</a:t>
            </a:r>
            <a:r>
              <a:rPr lang="en-US" sz="2000" dirty="0" smtClean="0">
                <a:solidFill>
                  <a:srgbClr val="FF0000"/>
                </a:solidFill>
              </a:rPr>
              <a:t>; 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dbms_output.put_line</a:t>
            </a:r>
            <a:r>
              <a:rPr lang="en-US" sz="2000" dirty="0" smtClean="0"/>
              <a:t>(i.tno || ' ' || i.name ); </a:t>
            </a:r>
          </a:p>
          <a:p>
            <a:r>
              <a:rPr lang="en-US" sz="2000" b="1" dirty="0" smtClean="0"/>
              <a:t>   END LOOP; </a:t>
            </a:r>
          </a:p>
          <a:p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FF0000"/>
                </a:solidFill>
              </a:rPr>
              <a:t>--CLOSE </a:t>
            </a:r>
            <a:r>
              <a:rPr lang="en-US" sz="2000" dirty="0" err="1" smtClean="0">
                <a:solidFill>
                  <a:srgbClr val="FF0000"/>
                </a:solidFill>
              </a:rPr>
              <a:t>c_test</a:t>
            </a:r>
            <a:r>
              <a:rPr lang="en-US" sz="2000" dirty="0" smtClean="0">
                <a:solidFill>
                  <a:srgbClr val="FF0000"/>
                </a:solidFill>
              </a:rPr>
              <a:t>; </a:t>
            </a:r>
          </a:p>
          <a:p>
            <a:r>
              <a:rPr lang="en-US" sz="2000" b="1" dirty="0" smtClean="0"/>
              <a:t>END;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Parameterized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686800" cy="4343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parameterized cursor is a cursor with arguments and it allows us to create dynamic SQL queries</a:t>
            </a:r>
          </a:p>
          <a:p>
            <a:pPr algn="just"/>
            <a:r>
              <a:rPr lang="en-US" dirty="0" smtClean="0"/>
              <a:t>It fetch data based on parameters</a:t>
            </a:r>
          </a:p>
          <a:p>
            <a:pPr algn="just"/>
            <a:r>
              <a:rPr lang="en-US" dirty="0" smtClean="0"/>
              <a:t>An explicit cursor may accept a list of parameters</a:t>
            </a:r>
          </a:p>
          <a:p>
            <a:pPr algn="just"/>
            <a:r>
              <a:rPr lang="en-US" dirty="0" smtClean="0"/>
              <a:t>Each time you open the cursor, you can pass different arguments to the cursor, which results in different result sets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Syntax For Parameterized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dirty="0" smtClean="0"/>
              <a:t>Declare the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Open the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Fetch the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Close the cursor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71600" y="1600200"/>
            <a:ext cx="60198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CURSOR</a:t>
            </a:r>
            <a:r>
              <a:rPr lang="en-US" dirty="0" smtClean="0"/>
              <a:t> </a:t>
            </a:r>
            <a:r>
              <a:rPr lang="en-US" b="1" dirty="0" smtClean="0"/>
              <a:t>name(</a:t>
            </a:r>
            <a:r>
              <a:rPr lang="en-US" b="1" dirty="0" err="1" smtClean="0"/>
              <a:t>Parameter_list</a:t>
            </a:r>
            <a:r>
              <a:rPr lang="en-US" b="1" dirty="0" smtClean="0"/>
              <a:t>)</a:t>
            </a:r>
            <a:r>
              <a:rPr lang="en-US" dirty="0" smtClean="0"/>
              <a:t> </a:t>
            </a:r>
            <a:r>
              <a:rPr lang="en-US" b="1" dirty="0" smtClean="0"/>
              <a:t>IS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</a:t>
            </a:r>
            <a:r>
              <a:rPr lang="en-US" b="1" dirty="0" smtClean="0"/>
              <a:t>SELECT</a:t>
            </a:r>
            <a:r>
              <a:rPr lang="en-US" dirty="0" smtClean="0"/>
              <a:t> statement;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71600" y="3124200"/>
            <a:ext cx="6019800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OPEN</a:t>
            </a:r>
            <a:r>
              <a:rPr lang="en-US" dirty="0" smtClean="0"/>
              <a:t> </a:t>
            </a:r>
            <a:r>
              <a:rPr lang="en-US" dirty="0" err="1" smtClean="0"/>
              <a:t>cursor_name</a:t>
            </a:r>
            <a:r>
              <a:rPr lang="en-US" dirty="0" smtClean="0"/>
              <a:t>(value/variable/expression);  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71600" y="4419600"/>
            <a:ext cx="60198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FETCH</a:t>
            </a:r>
            <a:r>
              <a:rPr lang="en-US" dirty="0" smtClean="0"/>
              <a:t> </a:t>
            </a:r>
            <a:r>
              <a:rPr lang="en-US" dirty="0" err="1" smtClean="0"/>
              <a:t>cursor_name</a:t>
            </a:r>
            <a:r>
              <a:rPr lang="en-US" dirty="0" smtClean="0"/>
              <a:t> </a:t>
            </a:r>
            <a:r>
              <a:rPr lang="en-US" b="1" dirty="0" smtClean="0"/>
              <a:t>INTO</a:t>
            </a:r>
            <a:r>
              <a:rPr lang="en-US" dirty="0" smtClean="0"/>
              <a:t> </a:t>
            </a:r>
            <a:r>
              <a:rPr lang="en-US" dirty="0" err="1" smtClean="0"/>
              <a:t>variable_list</a:t>
            </a:r>
            <a:r>
              <a:rPr lang="en-US" dirty="0" smtClean="0"/>
              <a:t>;  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447800" y="5867400"/>
            <a:ext cx="60198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Close</a:t>
            </a:r>
            <a:r>
              <a:rPr lang="en-US" dirty="0" smtClean="0"/>
              <a:t> </a:t>
            </a:r>
            <a:r>
              <a:rPr lang="en-US" dirty="0" err="1" smtClean="0"/>
              <a:t>cursor_name</a:t>
            </a:r>
            <a:r>
              <a:rPr lang="en-US" dirty="0" smtClean="0"/>
              <a:t>;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1295400"/>
            <a:ext cx="8001000" cy="5562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/>
              <a:t>DECLARE </a:t>
            </a:r>
          </a:p>
          <a:p>
            <a:r>
              <a:rPr lang="en-US" sz="2000" dirty="0" smtClean="0"/>
              <a:t>   id </a:t>
            </a:r>
            <a:r>
              <a:rPr lang="en-US" sz="2000" dirty="0" err="1" smtClean="0"/>
              <a:t>test.tno%type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c_name</a:t>
            </a:r>
            <a:r>
              <a:rPr lang="en-US" sz="2000" dirty="0" smtClean="0"/>
              <a:t> </a:t>
            </a:r>
            <a:r>
              <a:rPr lang="en-US" sz="2000" dirty="0" err="1" smtClean="0"/>
              <a:t>test.name%type</a:t>
            </a:r>
            <a:r>
              <a:rPr lang="en-US" sz="2000" dirty="0" smtClean="0"/>
              <a:t>; 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  CURSOR </a:t>
            </a:r>
            <a:r>
              <a:rPr lang="en-US" sz="2000" b="1" dirty="0" err="1" smtClean="0">
                <a:solidFill>
                  <a:srgbClr val="FF0000"/>
                </a:solidFill>
              </a:rPr>
              <a:t>c_test</a:t>
            </a:r>
            <a:r>
              <a:rPr lang="en-US" sz="2000" b="1" dirty="0" smtClean="0">
                <a:solidFill>
                  <a:srgbClr val="FF0000"/>
                </a:solidFill>
              </a:rPr>
              <a:t> is 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     SELECT </a:t>
            </a:r>
            <a:r>
              <a:rPr lang="en-US" sz="2000" b="1" dirty="0" err="1" smtClean="0">
                <a:solidFill>
                  <a:srgbClr val="FF0000"/>
                </a:solidFill>
              </a:rPr>
              <a:t>tno</a:t>
            </a:r>
            <a:r>
              <a:rPr lang="en-US" sz="2000" b="1" dirty="0" smtClean="0">
                <a:solidFill>
                  <a:srgbClr val="FF0000"/>
                </a:solidFill>
              </a:rPr>
              <a:t>, name FROM test; </a:t>
            </a:r>
          </a:p>
          <a:p>
            <a:r>
              <a:rPr lang="en-US" sz="2000" b="1" dirty="0" smtClean="0"/>
              <a:t>BEGIN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   </a:t>
            </a:r>
            <a:r>
              <a:rPr lang="en-US" sz="2000" b="1" dirty="0" smtClean="0"/>
              <a:t>OPEN</a:t>
            </a:r>
            <a:r>
              <a:rPr lang="en-US" sz="2000" dirty="0" smtClean="0"/>
              <a:t> </a:t>
            </a:r>
            <a:r>
              <a:rPr lang="en-US" sz="2000" dirty="0" err="1" smtClean="0"/>
              <a:t>c_test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   </a:t>
            </a:r>
            <a:r>
              <a:rPr lang="en-US" sz="2000" b="1" dirty="0" smtClean="0"/>
              <a:t>LOOP</a:t>
            </a:r>
            <a:r>
              <a:rPr lang="en-US" sz="2000" dirty="0" smtClean="0"/>
              <a:t> </a:t>
            </a:r>
          </a:p>
          <a:p>
            <a:r>
              <a:rPr lang="en-US" sz="2000" b="1" dirty="0" smtClean="0"/>
              <a:t>   FETCH </a:t>
            </a:r>
            <a:r>
              <a:rPr lang="en-US" sz="2000" dirty="0" err="1" smtClean="0"/>
              <a:t>c_test</a:t>
            </a:r>
            <a:r>
              <a:rPr lang="en-US" sz="2000" dirty="0" smtClean="0"/>
              <a:t> into id, </a:t>
            </a:r>
            <a:r>
              <a:rPr lang="en-US" sz="2000" dirty="0" err="1" smtClean="0"/>
              <a:t>c_name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      </a:t>
            </a:r>
            <a:r>
              <a:rPr lang="en-US" sz="2000" b="1" dirty="0" smtClean="0"/>
              <a:t>EXIT WHEN </a:t>
            </a:r>
            <a:r>
              <a:rPr lang="en-US" sz="2000" dirty="0" err="1" smtClean="0"/>
              <a:t>c_test%notfound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dbms_output.put_line</a:t>
            </a:r>
            <a:r>
              <a:rPr lang="en-US" sz="2000" dirty="0" smtClean="0"/>
              <a:t>(id || ' ' || </a:t>
            </a:r>
            <a:r>
              <a:rPr lang="en-US" sz="2000" dirty="0" err="1" smtClean="0"/>
              <a:t>c_name</a:t>
            </a:r>
            <a:r>
              <a:rPr lang="en-US" sz="2000" dirty="0" smtClean="0"/>
              <a:t> ); </a:t>
            </a:r>
          </a:p>
          <a:p>
            <a:r>
              <a:rPr lang="en-US" sz="2000" dirty="0" smtClean="0"/>
              <a:t>   </a:t>
            </a:r>
            <a:r>
              <a:rPr lang="en-US" sz="2000" b="1" dirty="0" smtClean="0"/>
              <a:t>END LOOP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   </a:t>
            </a:r>
            <a:r>
              <a:rPr lang="en-US" sz="2000" b="1" dirty="0" smtClean="0"/>
              <a:t>CLOSE</a:t>
            </a:r>
            <a:r>
              <a:rPr lang="en-US" sz="2000" dirty="0" smtClean="0"/>
              <a:t> </a:t>
            </a:r>
            <a:r>
              <a:rPr lang="en-US" sz="2000" dirty="0" err="1" smtClean="0"/>
              <a:t>c_test</a:t>
            </a:r>
            <a:r>
              <a:rPr lang="en-US" sz="2000" dirty="0" smtClean="0"/>
              <a:t>; </a:t>
            </a:r>
          </a:p>
          <a:p>
            <a:r>
              <a:rPr lang="en-US" sz="2000" b="1" dirty="0" smtClean="0"/>
              <a:t>END;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4953000" y="1752600"/>
            <a:ext cx="3429000" cy="243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TNO     NAME</a:t>
            </a:r>
          </a:p>
          <a:p>
            <a:pPr marL="342900" indent="-342900" algn="ctr">
              <a:buAutoNum type="arabicPlain"/>
            </a:pPr>
            <a:r>
              <a:rPr lang="en-US" dirty="0" smtClean="0"/>
              <a:t>Ram</a:t>
            </a:r>
          </a:p>
          <a:p>
            <a:pPr marL="342900" indent="-342900" algn="ctr">
              <a:buAutoNum type="arabicPlain"/>
            </a:pPr>
            <a:r>
              <a:rPr lang="en-US" dirty="0" smtClean="0"/>
              <a:t>Sham</a:t>
            </a:r>
          </a:p>
          <a:p>
            <a:pPr marL="342900" indent="-342900" algn="ctr">
              <a:buAutoNum type="arabicPlain"/>
            </a:pPr>
            <a:r>
              <a:rPr lang="en-US" dirty="0" err="1" smtClean="0"/>
              <a:t>Gita</a:t>
            </a:r>
            <a:endParaRPr lang="en-US" dirty="0" smtClean="0"/>
          </a:p>
          <a:p>
            <a:pPr marL="342900" indent="-342900" algn="ctr">
              <a:buAutoNum type="arabicPlain"/>
            </a:pP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57800" y="3503612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1447800"/>
            <a:ext cx="8001000" cy="5334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/>
              <a:t>DECLARE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   id </a:t>
            </a:r>
            <a:r>
              <a:rPr lang="en-US" sz="2000" dirty="0" err="1" smtClean="0"/>
              <a:t>test.tno%type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c_name</a:t>
            </a:r>
            <a:r>
              <a:rPr lang="en-US" sz="2000" dirty="0" smtClean="0"/>
              <a:t> </a:t>
            </a:r>
            <a:r>
              <a:rPr lang="en-US" sz="2000" dirty="0" err="1" smtClean="0"/>
              <a:t>test.name%type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   </a:t>
            </a:r>
            <a:r>
              <a:rPr lang="en-US" sz="2000" b="1" dirty="0" smtClean="0">
                <a:solidFill>
                  <a:srgbClr val="FF0000"/>
                </a:solidFill>
              </a:rPr>
              <a:t>CURSOR </a:t>
            </a:r>
            <a:r>
              <a:rPr lang="en-US" sz="2000" b="1" dirty="0" err="1" smtClean="0">
                <a:solidFill>
                  <a:srgbClr val="FF0000"/>
                </a:solidFill>
              </a:rPr>
              <a:t>c_test</a:t>
            </a:r>
            <a:r>
              <a:rPr lang="en-US" sz="2000" b="1" dirty="0" smtClean="0">
                <a:solidFill>
                  <a:srgbClr val="FF0000"/>
                </a:solidFill>
              </a:rPr>
              <a:t>(n integer) is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  SELECT </a:t>
            </a:r>
            <a:r>
              <a:rPr lang="en-US" sz="2000" dirty="0" err="1" smtClean="0">
                <a:solidFill>
                  <a:schemeClr val="tx1"/>
                </a:solidFill>
              </a:rPr>
              <a:t>tno</a:t>
            </a:r>
            <a:r>
              <a:rPr lang="en-US" sz="2000" dirty="0" smtClean="0">
                <a:solidFill>
                  <a:schemeClr val="tx1"/>
                </a:solidFill>
              </a:rPr>
              <a:t>, name </a:t>
            </a:r>
            <a:r>
              <a:rPr lang="en-US" sz="2000" b="1" dirty="0" smtClean="0">
                <a:solidFill>
                  <a:schemeClr val="tx1"/>
                </a:solidFill>
              </a:rPr>
              <a:t>FROM</a:t>
            </a:r>
            <a:r>
              <a:rPr lang="en-US" sz="2000" dirty="0" smtClean="0">
                <a:solidFill>
                  <a:schemeClr val="tx1"/>
                </a:solidFill>
              </a:rPr>
              <a:t> test where </a:t>
            </a:r>
            <a:r>
              <a:rPr lang="en-US" sz="2000" dirty="0" err="1" smtClean="0">
                <a:solidFill>
                  <a:schemeClr val="tx1"/>
                </a:solidFill>
              </a:rPr>
              <a:t>tno</a:t>
            </a:r>
            <a:r>
              <a:rPr lang="en-US" sz="2000" dirty="0" smtClean="0">
                <a:solidFill>
                  <a:schemeClr val="tx1"/>
                </a:solidFill>
              </a:rPr>
              <a:t> = </a:t>
            </a:r>
            <a:r>
              <a:rPr lang="en-US" sz="2000" b="1" dirty="0" smtClean="0">
                <a:solidFill>
                  <a:srgbClr val="FF0000"/>
                </a:solidFill>
              </a:rPr>
              <a:t>n; </a:t>
            </a:r>
          </a:p>
          <a:p>
            <a:r>
              <a:rPr lang="en-US" sz="2000" b="1" dirty="0" smtClean="0"/>
              <a:t>BEGIN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   </a:t>
            </a:r>
            <a:r>
              <a:rPr lang="en-US" sz="2000" b="1" dirty="0" smtClean="0">
                <a:solidFill>
                  <a:srgbClr val="FF0000"/>
                </a:solidFill>
              </a:rPr>
              <a:t>OPEN </a:t>
            </a:r>
            <a:r>
              <a:rPr lang="en-US" sz="2000" b="1" dirty="0" err="1" smtClean="0">
                <a:solidFill>
                  <a:srgbClr val="FF0000"/>
                </a:solidFill>
              </a:rPr>
              <a:t>c_test</a:t>
            </a:r>
            <a:r>
              <a:rPr lang="en-US" sz="2000" b="1" dirty="0" smtClean="0">
                <a:solidFill>
                  <a:srgbClr val="FF0000"/>
                </a:solidFill>
              </a:rPr>
              <a:t>(23); </a:t>
            </a:r>
          </a:p>
          <a:p>
            <a:r>
              <a:rPr lang="en-US" sz="2000" dirty="0" smtClean="0"/>
              <a:t>   </a:t>
            </a:r>
            <a:r>
              <a:rPr lang="en-US" sz="2000" b="1" dirty="0" smtClean="0"/>
              <a:t>LOOP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   </a:t>
            </a:r>
            <a:r>
              <a:rPr lang="en-US" sz="2000" b="1" dirty="0" smtClean="0"/>
              <a:t>FETCH</a:t>
            </a:r>
            <a:r>
              <a:rPr lang="en-US" sz="2000" dirty="0" smtClean="0"/>
              <a:t> </a:t>
            </a:r>
            <a:r>
              <a:rPr lang="en-US" sz="2000" dirty="0" err="1" smtClean="0"/>
              <a:t>c_test</a:t>
            </a:r>
            <a:r>
              <a:rPr lang="en-US" sz="2000" dirty="0" smtClean="0"/>
              <a:t> </a:t>
            </a:r>
            <a:r>
              <a:rPr lang="en-US" sz="2000" b="1" dirty="0" smtClean="0"/>
              <a:t>into</a:t>
            </a:r>
            <a:r>
              <a:rPr lang="en-US" sz="2000" dirty="0" smtClean="0"/>
              <a:t> id, </a:t>
            </a:r>
            <a:r>
              <a:rPr lang="en-US" sz="2000" dirty="0" err="1" smtClean="0"/>
              <a:t>c_name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      </a:t>
            </a:r>
            <a:r>
              <a:rPr lang="en-US" sz="2000" b="1" dirty="0" smtClean="0"/>
              <a:t>EXIT WHEN </a:t>
            </a:r>
            <a:r>
              <a:rPr lang="en-US" sz="2000" dirty="0" err="1" smtClean="0"/>
              <a:t>c_test%notfound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dbms_output.put_line</a:t>
            </a:r>
            <a:r>
              <a:rPr lang="en-US" sz="2000" dirty="0" smtClean="0"/>
              <a:t>(id || ' ' || </a:t>
            </a:r>
            <a:r>
              <a:rPr lang="en-US" sz="2000" dirty="0" err="1" smtClean="0"/>
              <a:t>c_name</a:t>
            </a:r>
            <a:r>
              <a:rPr lang="en-US" sz="2000" dirty="0" smtClean="0"/>
              <a:t> ); </a:t>
            </a:r>
          </a:p>
          <a:p>
            <a:r>
              <a:rPr lang="en-US" sz="2000" b="1" dirty="0" smtClean="0"/>
              <a:t>   END LOOP; </a:t>
            </a:r>
          </a:p>
          <a:p>
            <a:r>
              <a:rPr lang="en-US" sz="2000" b="1" dirty="0" smtClean="0"/>
              <a:t>   CLOSE</a:t>
            </a:r>
            <a:r>
              <a:rPr lang="en-US" sz="2000" dirty="0" smtClean="0"/>
              <a:t> </a:t>
            </a:r>
            <a:r>
              <a:rPr lang="en-US" sz="2000" dirty="0" err="1" smtClean="0"/>
              <a:t>c_test</a:t>
            </a:r>
            <a:r>
              <a:rPr lang="en-US" sz="2000" dirty="0" smtClean="0"/>
              <a:t>; </a:t>
            </a:r>
          </a:p>
          <a:p>
            <a:r>
              <a:rPr lang="en-US" sz="2000" b="1" dirty="0" smtClean="0"/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Parameterized Cursor With Default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66800" y="2286000"/>
            <a:ext cx="6172200" cy="3505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/>
              <a:t>CURSOR</a:t>
            </a:r>
            <a:r>
              <a:rPr lang="en-US" sz="2000" dirty="0" smtClean="0"/>
              <a:t> </a:t>
            </a:r>
            <a:r>
              <a:rPr lang="en-US" sz="2000" dirty="0" err="1" smtClean="0"/>
              <a:t>cursor_name</a:t>
            </a:r>
            <a:r>
              <a:rPr lang="en-US" sz="2000" b="1" dirty="0" smtClean="0"/>
              <a:t> (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parameter_name</a:t>
            </a:r>
            <a:r>
              <a:rPr lang="en-US" sz="2000" dirty="0" smtClean="0"/>
              <a:t> </a:t>
            </a:r>
            <a:r>
              <a:rPr lang="en-US" sz="2000" dirty="0" err="1" smtClean="0"/>
              <a:t>datatype</a:t>
            </a:r>
            <a:r>
              <a:rPr lang="en-US" sz="2000" dirty="0" smtClean="0"/>
              <a:t> := </a:t>
            </a:r>
            <a:r>
              <a:rPr lang="en-US" sz="2000" dirty="0" err="1" smtClean="0"/>
              <a:t>default_value</a:t>
            </a:r>
            <a:r>
              <a:rPr lang="en-US" sz="2000" dirty="0" smtClean="0"/>
              <a:t>, </a:t>
            </a:r>
            <a:r>
              <a:rPr lang="en-US" sz="2000" dirty="0" err="1" smtClean="0"/>
              <a:t>parameter_name</a:t>
            </a:r>
            <a:r>
              <a:rPr lang="en-US" sz="2000" dirty="0" smtClean="0"/>
              <a:t> </a:t>
            </a:r>
            <a:r>
              <a:rPr lang="en-US" sz="2000" dirty="0" err="1" smtClean="0"/>
              <a:t>datatype</a:t>
            </a:r>
            <a:r>
              <a:rPr lang="en-US" sz="2000" dirty="0" smtClean="0"/>
              <a:t> := </a:t>
            </a:r>
            <a:r>
              <a:rPr lang="en-US" sz="2000" dirty="0" err="1" smtClean="0"/>
              <a:t>default_value</a:t>
            </a:r>
            <a:r>
              <a:rPr lang="en-US" sz="2000" dirty="0" smtClean="0"/>
              <a:t>, ... </a:t>
            </a:r>
          </a:p>
          <a:p>
            <a:r>
              <a:rPr lang="en-US" sz="2000" b="1" dirty="0" smtClean="0"/>
              <a:t>) </a:t>
            </a:r>
          </a:p>
          <a:p>
            <a:r>
              <a:rPr lang="en-US" sz="2000" b="1" dirty="0" smtClean="0"/>
              <a:t>IS </a:t>
            </a:r>
          </a:p>
          <a:p>
            <a:r>
              <a:rPr lang="en-US" sz="2000" dirty="0" err="1" smtClean="0"/>
              <a:t>cursor_query</a:t>
            </a:r>
            <a:r>
              <a:rPr lang="en-US" sz="2000" dirty="0" smtClean="0"/>
              <a:t>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1447800"/>
            <a:ext cx="8001000" cy="5334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/>
              <a:t>DECLARE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   id </a:t>
            </a:r>
            <a:r>
              <a:rPr lang="en-US" sz="2000" dirty="0" err="1" smtClean="0"/>
              <a:t>test.tno%type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c_name</a:t>
            </a:r>
            <a:r>
              <a:rPr lang="en-US" sz="2000" dirty="0" smtClean="0"/>
              <a:t> </a:t>
            </a:r>
            <a:r>
              <a:rPr lang="en-US" sz="2000" dirty="0" err="1" smtClean="0"/>
              <a:t>test.name%type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   --dept </a:t>
            </a:r>
            <a:r>
              <a:rPr lang="en-US" sz="2000" dirty="0" err="1" smtClean="0"/>
              <a:t>test.dept%type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</a:t>
            </a:r>
            <a:r>
              <a:rPr lang="en-US" sz="2000" b="1" dirty="0" smtClean="0">
                <a:solidFill>
                  <a:srgbClr val="FF0000"/>
                </a:solidFill>
              </a:rPr>
              <a:t>CURSOR </a:t>
            </a:r>
            <a:r>
              <a:rPr lang="en-US" sz="2000" b="1" dirty="0" err="1" smtClean="0">
                <a:solidFill>
                  <a:srgbClr val="FF0000"/>
                </a:solidFill>
              </a:rPr>
              <a:t>c_test</a:t>
            </a:r>
            <a:r>
              <a:rPr lang="en-US" sz="2000" b="1" dirty="0" smtClean="0">
                <a:solidFill>
                  <a:srgbClr val="FF0000"/>
                </a:solidFill>
              </a:rPr>
              <a:t>(d  </a:t>
            </a:r>
            <a:r>
              <a:rPr lang="en-US" sz="2000" b="1" dirty="0" err="1" smtClean="0">
                <a:solidFill>
                  <a:srgbClr val="FF0000"/>
                </a:solidFill>
              </a:rPr>
              <a:t>varchar</a:t>
            </a:r>
            <a:r>
              <a:rPr lang="en-US" sz="2000" b="1" dirty="0" smtClean="0">
                <a:solidFill>
                  <a:srgbClr val="FF0000"/>
                </a:solidFill>
              </a:rPr>
              <a:t> := ‘COMP’) is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  SELECT </a:t>
            </a:r>
            <a:r>
              <a:rPr lang="en-US" sz="2000" dirty="0" err="1" smtClean="0">
                <a:solidFill>
                  <a:schemeClr val="tx1"/>
                </a:solidFill>
              </a:rPr>
              <a:t>tno</a:t>
            </a:r>
            <a:r>
              <a:rPr lang="en-US" sz="2000" dirty="0" smtClean="0">
                <a:solidFill>
                  <a:schemeClr val="tx1"/>
                </a:solidFill>
              </a:rPr>
              <a:t>, name </a:t>
            </a:r>
            <a:r>
              <a:rPr lang="en-US" sz="2000" b="1" dirty="0" smtClean="0">
                <a:solidFill>
                  <a:schemeClr val="tx1"/>
                </a:solidFill>
              </a:rPr>
              <a:t>FROM</a:t>
            </a:r>
            <a:r>
              <a:rPr lang="en-US" sz="2000" dirty="0" smtClean="0">
                <a:solidFill>
                  <a:schemeClr val="tx1"/>
                </a:solidFill>
              </a:rPr>
              <a:t> test where dept = </a:t>
            </a:r>
            <a:r>
              <a:rPr lang="en-US" sz="2000" b="1" dirty="0" smtClean="0">
                <a:solidFill>
                  <a:srgbClr val="FF0000"/>
                </a:solidFill>
              </a:rPr>
              <a:t>d; </a:t>
            </a:r>
          </a:p>
          <a:p>
            <a:r>
              <a:rPr lang="en-US" sz="2000" b="1" dirty="0" smtClean="0"/>
              <a:t>BEGIN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   </a:t>
            </a:r>
            <a:r>
              <a:rPr lang="en-US" sz="2000" b="1" dirty="0" smtClean="0">
                <a:solidFill>
                  <a:srgbClr val="FF0000"/>
                </a:solidFill>
              </a:rPr>
              <a:t>OPEN </a:t>
            </a:r>
            <a:r>
              <a:rPr lang="en-US" sz="2000" b="1" dirty="0" err="1" smtClean="0">
                <a:solidFill>
                  <a:srgbClr val="FF0000"/>
                </a:solidFill>
              </a:rPr>
              <a:t>c_test</a:t>
            </a:r>
            <a:r>
              <a:rPr lang="en-US" sz="2000" b="1" dirty="0" smtClean="0">
                <a:solidFill>
                  <a:srgbClr val="FF0000"/>
                </a:solidFill>
              </a:rPr>
              <a:t>; 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   </a:t>
            </a:r>
            <a:r>
              <a:rPr lang="en-US" sz="2000" b="1" dirty="0" smtClean="0"/>
              <a:t>LOOP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   </a:t>
            </a:r>
            <a:r>
              <a:rPr lang="en-US" sz="2000" b="1" dirty="0" smtClean="0"/>
              <a:t>FETCH</a:t>
            </a:r>
            <a:r>
              <a:rPr lang="en-US" sz="2000" dirty="0" smtClean="0"/>
              <a:t> </a:t>
            </a:r>
            <a:r>
              <a:rPr lang="en-US" sz="2000" dirty="0" err="1" smtClean="0"/>
              <a:t>c_test</a:t>
            </a:r>
            <a:r>
              <a:rPr lang="en-US" sz="2000" dirty="0" smtClean="0"/>
              <a:t> </a:t>
            </a:r>
            <a:r>
              <a:rPr lang="en-US" sz="2000" b="1" dirty="0" smtClean="0"/>
              <a:t>into</a:t>
            </a:r>
            <a:r>
              <a:rPr lang="en-US" sz="2000" dirty="0" smtClean="0"/>
              <a:t> id, </a:t>
            </a:r>
            <a:r>
              <a:rPr lang="en-US" sz="2000" dirty="0" err="1" smtClean="0"/>
              <a:t>c_name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      </a:t>
            </a:r>
            <a:r>
              <a:rPr lang="en-US" sz="2000" b="1" dirty="0" smtClean="0"/>
              <a:t>EXIT WHEN </a:t>
            </a:r>
            <a:r>
              <a:rPr lang="en-US" sz="2000" dirty="0" err="1" smtClean="0"/>
              <a:t>c_test%notfound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dbms_output.put_line</a:t>
            </a:r>
            <a:r>
              <a:rPr lang="en-US" sz="2000" dirty="0" smtClean="0"/>
              <a:t>(id || ' ' || </a:t>
            </a:r>
            <a:r>
              <a:rPr lang="en-US" sz="2000" dirty="0" err="1" smtClean="0"/>
              <a:t>c_name</a:t>
            </a:r>
            <a:r>
              <a:rPr lang="en-US" sz="2000" dirty="0" smtClean="0"/>
              <a:t> ); </a:t>
            </a:r>
          </a:p>
          <a:p>
            <a:r>
              <a:rPr lang="en-US" sz="2000" b="1" dirty="0" smtClean="0"/>
              <a:t>   END LOOP; </a:t>
            </a:r>
          </a:p>
          <a:p>
            <a:r>
              <a:rPr lang="en-US" sz="2000" b="1" dirty="0" smtClean="0"/>
              <a:t>   CLOSE</a:t>
            </a:r>
            <a:r>
              <a:rPr lang="en-US" sz="2000" dirty="0" smtClean="0"/>
              <a:t> </a:t>
            </a:r>
            <a:r>
              <a:rPr lang="en-US" sz="2000" dirty="0" err="1" smtClean="0"/>
              <a:t>c_test</a:t>
            </a:r>
            <a:r>
              <a:rPr lang="en-US" sz="2000" dirty="0" smtClean="0"/>
              <a:t>; </a:t>
            </a:r>
          </a:p>
          <a:p>
            <a:r>
              <a:rPr lang="en-US" sz="2000" b="1" dirty="0" smtClean="0"/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1192</TotalTime>
  <Words>376</Words>
  <Application>Microsoft Office PowerPoint</Application>
  <PresentationFormat>On-screen Show (4:3)</PresentationFormat>
  <Paragraphs>107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Parameterized Cursors in PL/SQL</vt:lpstr>
      <vt:lpstr>Cursors For Loop</vt:lpstr>
      <vt:lpstr>Example</vt:lpstr>
      <vt:lpstr>Parameterized Cursor</vt:lpstr>
      <vt:lpstr>Syntax For Parameterized Cursor</vt:lpstr>
      <vt:lpstr>Example</vt:lpstr>
      <vt:lpstr>Example</vt:lpstr>
      <vt:lpstr>Parameterized Cursor With Default Values</vt:lpstr>
      <vt:lpstr>Example</vt:lpstr>
      <vt:lpstr>Example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Procedures in PL/SQL</dc:title>
  <dc:creator>Rushali</dc:creator>
  <cp:lastModifiedBy>Rushali</cp:lastModifiedBy>
  <cp:revision>51</cp:revision>
  <dcterms:created xsi:type="dcterms:W3CDTF">2020-08-30T17:26:08Z</dcterms:created>
  <dcterms:modified xsi:type="dcterms:W3CDTF">2020-09-09T05:25:10Z</dcterms:modified>
</cp:coreProperties>
</file>