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0" r:id="rId4"/>
    <p:sldId id="262" r:id="rId5"/>
    <p:sldId id="259" r:id="rId6"/>
    <p:sldId id="257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7F3448-EC65-4901-9E58-6279EECE0A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Procedures in PL/SQL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Rushali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are subprograms that do </a:t>
            </a:r>
            <a:r>
              <a:rPr lang="en-US" dirty="0" smtClean="0"/>
              <a:t>not return a value </a:t>
            </a:r>
            <a:r>
              <a:rPr lang="en-US" dirty="0" smtClean="0"/>
              <a:t>directly </a:t>
            </a:r>
          </a:p>
          <a:p>
            <a:r>
              <a:rPr lang="en-US" dirty="0" smtClean="0"/>
              <a:t>It is </a:t>
            </a:r>
            <a:r>
              <a:rPr lang="en-US" dirty="0" smtClean="0"/>
              <a:t>used to perform an </a:t>
            </a:r>
            <a:r>
              <a:rPr lang="en-US" dirty="0" smtClean="0"/>
              <a:t>action</a:t>
            </a:r>
          </a:p>
          <a:p>
            <a:r>
              <a:rPr lang="en-US" dirty="0" smtClean="0"/>
              <a:t>It consists of following part:</a:t>
            </a:r>
          </a:p>
          <a:p>
            <a:pPr lvl="1"/>
            <a:r>
              <a:rPr lang="en-US" dirty="0" smtClean="0"/>
              <a:t>Declarative</a:t>
            </a:r>
          </a:p>
          <a:p>
            <a:pPr lvl="1"/>
            <a:r>
              <a:rPr lang="en-US" dirty="0" smtClean="0"/>
              <a:t>Executable</a:t>
            </a:r>
          </a:p>
          <a:p>
            <a:pPr lvl="1"/>
            <a:r>
              <a:rPr lang="en-US" dirty="0" smtClean="0"/>
              <a:t>Exception-handling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438400"/>
            <a:ext cx="7543800" cy="3733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CREATE</a:t>
            </a:r>
            <a:r>
              <a:rPr lang="en-US" sz="2000" dirty="0"/>
              <a:t> [OR REPLACE] </a:t>
            </a:r>
            <a:r>
              <a:rPr lang="en-US" sz="2000" b="1" dirty="0"/>
              <a:t>PROCEDURE</a:t>
            </a:r>
            <a:r>
              <a:rPr lang="en-US" sz="2000" dirty="0"/>
              <a:t> </a:t>
            </a:r>
            <a:r>
              <a:rPr lang="en-US" sz="2000" dirty="0" err="1"/>
              <a:t>procedure_name</a:t>
            </a:r>
            <a:r>
              <a:rPr lang="en-US" sz="2000" dirty="0"/>
              <a:t>  </a:t>
            </a:r>
          </a:p>
          <a:p>
            <a:r>
              <a:rPr lang="en-US" sz="2000" dirty="0"/>
              <a:t>    [ (parameter </a:t>
            </a:r>
            <a:r>
              <a:rPr lang="en-US" sz="2000" dirty="0" smtClean="0"/>
              <a:t> </a:t>
            </a:r>
            <a:r>
              <a:rPr lang="en-US" sz="2000" dirty="0"/>
              <a:t>[IN | OUT | IN OUT] </a:t>
            </a:r>
            <a:r>
              <a:rPr lang="en-US" sz="2000" dirty="0" smtClean="0"/>
              <a:t>type [,</a:t>
            </a:r>
            <a:r>
              <a:rPr lang="en-US" sz="2000" dirty="0"/>
              <a:t>parameter]) ]  </a:t>
            </a:r>
          </a:p>
          <a:p>
            <a:r>
              <a:rPr lang="en-US" sz="2000" b="1" dirty="0"/>
              <a:t>IS</a:t>
            </a:r>
            <a:r>
              <a:rPr lang="en-US" sz="2000" dirty="0"/>
              <a:t>  </a:t>
            </a:r>
          </a:p>
          <a:p>
            <a:r>
              <a:rPr lang="en-US" sz="2000" dirty="0"/>
              <a:t>    [</a:t>
            </a:r>
            <a:r>
              <a:rPr lang="en-US" sz="2000" dirty="0" err="1"/>
              <a:t>declaration_section</a:t>
            </a:r>
            <a:r>
              <a:rPr lang="en-US" sz="2000" dirty="0"/>
              <a:t>]  </a:t>
            </a:r>
          </a:p>
          <a:p>
            <a:r>
              <a:rPr lang="en-US" sz="2000" b="1" dirty="0"/>
              <a:t>BEGIN</a:t>
            </a:r>
            <a:r>
              <a:rPr lang="en-US" sz="2000" dirty="0"/>
              <a:t>  </a:t>
            </a:r>
          </a:p>
          <a:p>
            <a:r>
              <a:rPr lang="en-US" sz="2000" dirty="0"/>
              <a:t>    </a:t>
            </a:r>
            <a:r>
              <a:rPr lang="en-US" sz="2000" dirty="0" err="1"/>
              <a:t>executable_section</a:t>
            </a:r>
            <a:r>
              <a:rPr lang="en-US" sz="2000" dirty="0"/>
              <a:t>  </a:t>
            </a:r>
          </a:p>
          <a:p>
            <a:r>
              <a:rPr lang="en-US" sz="2000" dirty="0"/>
              <a:t>[EXCEPTION  </a:t>
            </a:r>
          </a:p>
          <a:p>
            <a:r>
              <a:rPr lang="en-US" sz="2000" dirty="0"/>
              <a:t>    </a:t>
            </a:r>
            <a:r>
              <a:rPr lang="en-US" sz="2000" dirty="0" err="1"/>
              <a:t>exception_section</a:t>
            </a:r>
            <a:r>
              <a:rPr lang="en-US" sz="2000" dirty="0"/>
              <a:t>]  </a:t>
            </a:r>
          </a:p>
          <a:p>
            <a:r>
              <a:rPr lang="en-US" sz="2000" b="1" dirty="0"/>
              <a:t>END</a:t>
            </a:r>
            <a:r>
              <a:rPr lang="en-US" sz="2000" dirty="0"/>
              <a:t> [</a:t>
            </a:r>
            <a:r>
              <a:rPr lang="en-US" sz="2000" dirty="0" err="1"/>
              <a:t>procedure_name</a:t>
            </a:r>
            <a:r>
              <a:rPr lang="en-US" sz="2000" dirty="0"/>
              <a:t>];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438400"/>
            <a:ext cx="7543800" cy="3733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CREATE OR REPLACE PROCEDURE </a:t>
            </a:r>
            <a:r>
              <a:rPr lang="en-US" sz="2000" dirty="0" smtClean="0"/>
              <a:t>hello</a:t>
            </a:r>
          </a:p>
          <a:p>
            <a:r>
              <a:rPr lang="en-US" sz="2000" dirty="0" smtClean="0"/>
              <a:t>AS </a:t>
            </a:r>
          </a:p>
          <a:p>
            <a:r>
              <a:rPr lang="en-US" sz="2000" dirty="0" smtClean="0"/>
              <a:t>BEGIN </a:t>
            </a:r>
          </a:p>
          <a:p>
            <a:r>
              <a:rPr lang="en-US" sz="2000" dirty="0" err="1" smtClean="0"/>
              <a:t>dbms_output.put_line</a:t>
            </a:r>
            <a:r>
              <a:rPr lang="en-US" sz="2000" dirty="0"/>
              <a:t>('Hello World!'); </a:t>
            </a:r>
            <a:endParaRPr lang="en-US" sz="2000" dirty="0" smtClean="0"/>
          </a:p>
          <a:p>
            <a:r>
              <a:rPr lang="en-US" sz="2000" dirty="0" smtClean="0"/>
              <a:t>END;</a:t>
            </a:r>
          </a:p>
          <a:p>
            <a:endParaRPr lang="en-US" sz="2000" dirty="0"/>
          </a:p>
          <a:p>
            <a:r>
              <a:rPr lang="en-US" sz="2000" dirty="0"/>
              <a:t>BEGIN </a:t>
            </a:r>
            <a:r>
              <a:rPr lang="en-US" sz="2000" dirty="0" smtClean="0"/>
              <a:t>hello;</a:t>
            </a:r>
          </a:p>
          <a:p>
            <a:r>
              <a:rPr lang="en-US" sz="2000" dirty="0" smtClean="0"/>
              <a:t>END</a:t>
            </a:r>
            <a:r>
              <a:rPr lang="en-US" sz="20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Parameter Modes </a:t>
            </a:r>
            <a:r>
              <a:rPr lang="en-US" dirty="0" smtClean="0"/>
              <a:t>in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IN parameters: </a:t>
            </a:r>
            <a:endParaRPr lang="en-US" b="1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 smtClean="0"/>
              <a:t>IN parameter can be referenced by the procedure or function.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 smtClean="0"/>
              <a:t>value of the parameter cannot be overwritten by the procedure or the function.</a:t>
            </a:r>
          </a:p>
          <a:p>
            <a:pPr algn="just"/>
            <a:r>
              <a:rPr lang="en-US" b="1" dirty="0" smtClean="0"/>
              <a:t>OUT parameters: </a:t>
            </a:r>
            <a:endParaRPr lang="en-US" b="1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 smtClean="0"/>
              <a:t>OUT parameter cannot be referenced by the procedure or function, </a:t>
            </a:r>
            <a:endParaRPr lang="en-US" dirty="0" smtClean="0"/>
          </a:p>
          <a:p>
            <a:pPr lvl="1" algn="just"/>
            <a:r>
              <a:rPr lang="en-US" dirty="0" smtClean="0"/>
              <a:t>But </a:t>
            </a:r>
            <a:r>
              <a:rPr lang="en-US" dirty="0" smtClean="0"/>
              <a:t>value of the parameter can be overwritten by the procedure or function.</a:t>
            </a:r>
          </a:p>
          <a:p>
            <a:pPr algn="just"/>
            <a:r>
              <a:rPr lang="en-US" b="1" dirty="0" smtClean="0"/>
              <a:t>INOUT parameters: </a:t>
            </a:r>
            <a:endParaRPr lang="en-US" b="1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 smtClean="0"/>
              <a:t>INOUT parameter can be referenced by the procedure or function and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 smtClean="0"/>
              <a:t>value of the parameter can be overwritten by the procedure or function.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" y="1752600"/>
            <a:ext cx="8229600" cy="4876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 smtClean="0"/>
          </a:p>
          <a:p>
            <a:r>
              <a:rPr lang="en-US" sz="2000" dirty="0" smtClean="0"/>
              <a:t>create or replace procedure add1(n1 IN integer, n2 IN integer, s OUT integer)</a:t>
            </a:r>
          </a:p>
          <a:p>
            <a:r>
              <a:rPr lang="en-US" sz="2000" dirty="0" smtClean="0"/>
              <a:t>as</a:t>
            </a:r>
          </a:p>
          <a:p>
            <a:r>
              <a:rPr lang="en-US" sz="2000" dirty="0" smtClean="0"/>
              <a:t>begin</a:t>
            </a:r>
          </a:p>
          <a:p>
            <a:r>
              <a:rPr lang="en-US" sz="2000" dirty="0" smtClean="0"/>
              <a:t>s:=n1+n2;</a:t>
            </a:r>
          </a:p>
          <a:p>
            <a:r>
              <a:rPr lang="en-US" sz="2000" dirty="0" smtClean="0"/>
              <a:t>end;</a:t>
            </a:r>
          </a:p>
          <a:p>
            <a:endParaRPr lang="en-US" sz="2000" dirty="0"/>
          </a:p>
          <a:p>
            <a:r>
              <a:rPr lang="en-US" sz="2000" dirty="0" smtClean="0"/>
              <a:t>declare</a:t>
            </a:r>
          </a:p>
          <a:p>
            <a:r>
              <a:rPr lang="en-US" sz="2000" dirty="0" smtClean="0"/>
              <a:t>sum1 integer;</a:t>
            </a:r>
          </a:p>
          <a:p>
            <a:r>
              <a:rPr lang="en-US" sz="2000" dirty="0" smtClean="0"/>
              <a:t>a integer:=2;</a:t>
            </a:r>
          </a:p>
          <a:p>
            <a:r>
              <a:rPr lang="en-US" sz="2000" dirty="0" smtClean="0"/>
              <a:t>b integer:=5;</a:t>
            </a:r>
          </a:p>
          <a:p>
            <a:r>
              <a:rPr lang="en-US" sz="2000" dirty="0" smtClean="0"/>
              <a:t>begin</a:t>
            </a:r>
          </a:p>
          <a:p>
            <a:r>
              <a:rPr lang="en-US" sz="2000" dirty="0" smtClean="0"/>
              <a:t>add1(a,b,sum1);</a:t>
            </a:r>
          </a:p>
          <a:p>
            <a:r>
              <a:rPr lang="en-US" sz="2000" dirty="0" err="1" smtClean="0"/>
              <a:t>dbms_output.put_line</a:t>
            </a:r>
            <a:r>
              <a:rPr lang="en-US" sz="2000" dirty="0" smtClean="0"/>
              <a:t>('Sum=' || sum1);</a:t>
            </a:r>
          </a:p>
          <a:p>
            <a:r>
              <a:rPr lang="en-US" sz="2000" dirty="0" smtClean="0"/>
              <a:t>end;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PL/SQL Function is very similar to PL/SQL Procedure.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main difference between procedure and a </a:t>
            </a:r>
            <a:r>
              <a:rPr lang="en-US" dirty="0" smtClean="0"/>
              <a:t>function is, 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 smtClean="0"/>
              <a:t>function must always return a value, and </a:t>
            </a:r>
            <a:endParaRPr lang="en-US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 smtClean="0"/>
              <a:t>procedure may or may not return a value.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438400"/>
            <a:ext cx="7543800" cy="3733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CREATE</a:t>
            </a:r>
            <a:r>
              <a:rPr lang="en-US" sz="2000" dirty="0"/>
              <a:t> [OR REPLACE] </a:t>
            </a:r>
            <a:r>
              <a:rPr lang="en-US" sz="2000" b="1" dirty="0"/>
              <a:t>FUNCTION</a:t>
            </a:r>
            <a:r>
              <a:rPr lang="en-US" sz="2000" dirty="0"/>
              <a:t> </a:t>
            </a:r>
            <a:r>
              <a:rPr lang="en-US" sz="2000" dirty="0" err="1"/>
              <a:t>function_name</a:t>
            </a:r>
            <a:r>
              <a:rPr lang="en-US" sz="2000" dirty="0"/>
              <a:t> [parameters]  </a:t>
            </a:r>
          </a:p>
          <a:p>
            <a:r>
              <a:rPr lang="en-US" sz="2000" dirty="0"/>
              <a:t>[(</a:t>
            </a:r>
            <a:r>
              <a:rPr lang="en-US" sz="2000" dirty="0" err="1"/>
              <a:t>parameter_name</a:t>
            </a:r>
            <a:r>
              <a:rPr lang="en-US" sz="2000" dirty="0"/>
              <a:t> [IN | </a:t>
            </a:r>
            <a:r>
              <a:rPr lang="en-US" sz="2000" b="1" dirty="0"/>
              <a:t>OUT</a:t>
            </a:r>
            <a:r>
              <a:rPr lang="en-US" sz="2000" dirty="0"/>
              <a:t> | IN </a:t>
            </a:r>
            <a:r>
              <a:rPr lang="en-US" sz="2000" b="1" dirty="0"/>
              <a:t>OUT</a:t>
            </a:r>
            <a:r>
              <a:rPr lang="en-US" sz="2000" dirty="0"/>
              <a:t>] type [, ...])]  </a:t>
            </a:r>
          </a:p>
          <a:p>
            <a:r>
              <a:rPr lang="en-US" sz="2000" b="1" dirty="0"/>
              <a:t>RETURN</a:t>
            </a:r>
            <a:r>
              <a:rPr lang="en-US" sz="2000" dirty="0"/>
              <a:t> </a:t>
            </a:r>
            <a:r>
              <a:rPr lang="en-US" sz="2000" dirty="0" err="1"/>
              <a:t>return_datatype</a:t>
            </a:r>
            <a:r>
              <a:rPr lang="en-US" sz="2000" dirty="0"/>
              <a:t>  </a:t>
            </a:r>
          </a:p>
          <a:p>
            <a:r>
              <a:rPr lang="en-US" sz="2000" dirty="0"/>
              <a:t>{</a:t>
            </a:r>
            <a:r>
              <a:rPr lang="en-US" sz="2000" b="1" dirty="0"/>
              <a:t>IS</a:t>
            </a:r>
            <a:r>
              <a:rPr lang="en-US" sz="2000" dirty="0"/>
              <a:t> | </a:t>
            </a:r>
            <a:r>
              <a:rPr lang="en-US" sz="2000" b="1" dirty="0"/>
              <a:t>AS</a:t>
            </a:r>
            <a:r>
              <a:rPr lang="en-US" sz="2000" dirty="0"/>
              <a:t>}  </a:t>
            </a:r>
          </a:p>
          <a:p>
            <a:r>
              <a:rPr lang="en-US" sz="2000" b="1" dirty="0"/>
              <a:t>BEGIN</a:t>
            </a:r>
            <a:r>
              <a:rPr lang="en-US" sz="2000" dirty="0"/>
              <a:t>  </a:t>
            </a:r>
          </a:p>
          <a:p>
            <a:r>
              <a:rPr lang="en-US" sz="2000" dirty="0"/>
              <a:t>   &lt; </a:t>
            </a:r>
            <a:r>
              <a:rPr lang="en-US" sz="2000" dirty="0" err="1"/>
              <a:t>function_body</a:t>
            </a:r>
            <a:r>
              <a:rPr lang="en-US" sz="2000" dirty="0"/>
              <a:t> &gt;  </a:t>
            </a:r>
          </a:p>
          <a:p>
            <a:r>
              <a:rPr lang="en-US" sz="2000" b="1" dirty="0"/>
              <a:t>END</a:t>
            </a:r>
            <a:r>
              <a:rPr lang="en-US" sz="2000" dirty="0"/>
              <a:t> [</a:t>
            </a:r>
            <a:r>
              <a:rPr lang="en-US" sz="2000" dirty="0" err="1"/>
              <a:t>function_name</a:t>
            </a:r>
            <a:r>
              <a:rPr lang="en-US" sz="2000" dirty="0"/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" y="1524000"/>
            <a:ext cx="8229600" cy="533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 smtClean="0"/>
          </a:p>
          <a:p>
            <a:r>
              <a:rPr lang="en-US" sz="2000" dirty="0" smtClean="0"/>
              <a:t>create or replace function add2(n1 IN integer, n2 IN integer) </a:t>
            </a:r>
          </a:p>
          <a:p>
            <a:r>
              <a:rPr lang="en-US" sz="2000" dirty="0" smtClean="0"/>
              <a:t>return integer </a:t>
            </a:r>
          </a:p>
          <a:p>
            <a:r>
              <a:rPr lang="en-US" sz="2000" dirty="0" smtClean="0"/>
              <a:t>as</a:t>
            </a:r>
          </a:p>
          <a:p>
            <a:r>
              <a:rPr lang="en-US" sz="2000" dirty="0" smtClean="0"/>
              <a:t>s  integer:=0;</a:t>
            </a:r>
          </a:p>
          <a:p>
            <a:r>
              <a:rPr lang="en-US" sz="2000" dirty="0" smtClean="0"/>
              <a:t>begin</a:t>
            </a:r>
          </a:p>
          <a:p>
            <a:r>
              <a:rPr lang="en-US" sz="2000" dirty="0" smtClean="0"/>
              <a:t>s:=n1+n2;</a:t>
            </a:r>
          </a:p>
          <a:p>
            <a:r>
              <a:rPr lang="en-US" sz="2000" dirty="0" smtClean="0"/>
              <a:t>return s;</a:t>
            </a:r>
          </a:p>
          <a:p>
            <a:r>
              <a:rPr lang="en-US" sz="2000" dirty="0" smtClean="0"/>
              <a:t>end;</a:t>
            </a:r>
          </a:p>
          <a:p>
            <a:endParaRPr lang="en-US" sz="2000" dirty="0"/>
          </a:p>
          <a:p>
            <a:r>
              <a:rPr lang="en-US" sz="2000" dirty="0" smtClean="0"/>
              <a:t>declare</a:t>
            </a:r>
          </a:p>
          <a:p>
            <a:r>
              <a:rPr lang="en-US" sz="2000" dirty="0" smtClean="0"/>
              <a:t>sum1 integer;</a:t>
            </a:r>
          </a:p>
          <a:p>
            <a:r>
              <a:rPr lang="en-US" sz="2000" dirty="0" smtClean="0"/>
              <a:t>a integer:=2;</a:t>
            </a:r>
          </a:p>
          <a:p>
            <a:r>
              <a:rPr lang="en-US" sz="2000" dirty="0" smtClean="0"/>
              <a:t>b integer:=5;</a:t>
            </a:r>
          </a:p>
          <a:p>
            <a:r>
              <a:rPr lang="en-US" sz="2000" dirty="0" smtClean="0"/>
              <a:t>begin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um1:=add2(</a:t>
            </a:r>
            <a:r>
              <a:rPr lang="en-US" sz="2000" dirty="0" err="1" smtClean="0"/>
              <a:t>a,b</a:t>
            </a:r>
            <a:r>
              <a:rPr lang="en-US" sz="2000" dirty="0" smtClean="0"/>
              <a:t>);</a:t>
            </a:r>
          </a:p>
          <a:p>
            <a:r>
              <a:rPr lang="en-US" sz="2000" dirty="0" err="1" smtClean="0"/>
              <a:t>dbms_output.put_line</a:t>
            </a:r>
            <a:r>
              <a:rPr lang="en-US" sz="2000" dirty="0" smtClean="0"/>
              <a:t>('Sum=' || sum1);</a:t>
            </a:r>
          </a:p>
          <a:p>
            <a:r>
              <a:rPr lang="en-US" sz="2000" dirty="0" smtClean="0"/>
              <a:t>end;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</TotalTime>
  <Words>215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Procedures in PL/SQL</vt:lpstr>
      <vt:lpstr>Procedure</vt:lpstr>
      <vt:lpstr>Procedure Syntax</vt:lpstr>
      <vt:lpstr>Example</vt:lpstr>
      <vt:lpstr>Parameter Modes in Procedure</vt:lpstr>
      <vt:lpstr>Example</vt:lpstr>
      <vt:lpstr>Functions in PL/SQL</vt:lpstr>
      <vt:lpstr>Function Syntax</vt:lpstr>
      <vt:lpstr>Example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Procedures in PL/SQL</dc:title>
  <dc:creator>Rushali</dc:creator>
  <cp:lastModifiedBy>Rushali</cp:lastModifiedBy>
  <cp:revision>13</cp:revision>
  <dcterms:created xsi:type="dcterms:W3CDTF">2020-08-30T17:26:08Z</dcterms:created>
  <dcterms:modified xsi:type="dcterms:W3CDTF">2020-08-30T19:10:31Z</dcterms:modified>
</cp:coreProperties>
</file>