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sldIdLst>
    <p:sldId id="257" r:id="rId2"/>
    <p:sldId id="364" r:id="rId3"/>
    <p:sldId id="259" r:id="rId4"/>
    <p:sldId id="355" r:id="rId5"/>
    <p:sldId id="260" r:id="rId6"/>
    <p:sldId id="261" r:id="rId7"/>
    <p:sldId id="262" r:id="rId8"/>
    <p:sldId id="263" r:id="rId9"/>
    <p:sldId id="264" r:id="rId10"/>
    <p:sldId id="265" r:id="rId11"/>
    <p:sldId id="356" r:id="rId12"/>
    <p:sldId id="270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7" r:id="rId28"/>
    <p:sldId id="373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9" r:id="rId39"/>
    <p:sldId id="300" r:id="rId40"/>
    <p:sldId id="301" r:id="rId41"/>
    <p:sldId id="376" r:id="rId42"/>
    <p:sldId id="305" r:id="rId43"/>
    <p:sldId id="314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77" r:id="rId52"/>
    <p:sldId id="378" r:id="rId53"/>
    <p:sldId id="374" r:id="rId54"/>
    <p:sldId id="375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07BBF73-A29A-4ED3-A397-FC648D4A8D4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5A685-1C42-4D24-83C3-4FA98E1FA87D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sz="1000" i="1"/>
              <a:t>14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20231-6371-4AEE-BC73-40A77E406704}" type="slidenum">
              <a:rPr lang="en-US"/>
              <a:pPr/>
              <a:t>52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865A-1F6D-4152-841C-515D9921663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B7053-318E-41BF-A05C-D73EF33663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F448-B203-43C3-BB23-34028AF5D80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AD80F-EE2B-478B-90AF-0922C20B30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FF52C5-6C3F-47A8-A9C7-4F8CFDC383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7FEFD-F84A-40E2-888D-965D8A112CD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1DC19-073D-4D7D-A428-4E7FCAF95CC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8A8CD-208C-49F1-895A-881A366FB3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71B56-5631-4B4A-89B5-46A8A56A59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63CE3-E9C0-465B-AB53-3735517CC1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5B08B36-210E-478C-8FDF-98B81E7E11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D8ED0CF7-29D8-4A50-9D97-4485177C49E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Relational </a:t>
            </a:r>
            <a:r>
              <a:rPr lang="en-US" dirty="0" smtClean="0"/>
              <a:t>Model and </a:t>
            </a:r>
            <a:r>
              <a:rPr lang="en-US" smtClean="0"/>
              <a:t>Relational Algebra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</a:t>
            </a:r>
            <a:r>
              <a:rPr lang="en-US" i="1"/>
              <a:t>depositor </a:t>
            </a:r>
            <a:r>
              <a:rPr lang="en-US"/>
              <a:t>Relation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 l="418" t="5304" r="836" b="5583"/>
          <a:stretch>
            <a:fillRect/>
          </a:stretch>
        </p:blipFill>
        <p:spPr bwMode="auto">
          <a:xfrm>
            <a:off x="1905000" y="2362200"/>
            <a:ext cx="5224463" cy="353536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5344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Relation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868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Relation name is distinct</a:t>
            </a:r>
          </a:p>
          <a:p>
            <a:pPr>
              <a:lnSpc>
                <a:spcPct val="90000"/>
              </a:lnSpc>
            </a:pPr>
            <a:r>
              <a:rPr lang="en-US" dirty="0"/>
              <a:t>Each cell of the relation contains exactly one atomic (single) value</a:t>
            </a:r>
          </a:p>
          <a:p>
            <a:pPr>
              <a:lnSpc>
                <a:spcPct val="90000"/>
              </a:lnSpc>
            </a:pPr>
            <a:r>
              <a:rPr lang="en-US" dirty="0"/>
              <a:t>Each attribute has a distinct name</a:t>
            </a:r>
          </a:p>
          <a:p>
            <a:pPr>
              <a:lnSpc>
                <a:spcPct val="90000"/>
              </a:lnSpc>
            </a:pPr>
            <a:r>
              <a:rPr lang="en-US" dirty="0"/>
              <a:t>The values of an attribute are all from the same domain</a:t>
            </a:r>
          </a:p>
          <a:p>
            <a:pPr>
              <a:lnSpc>
                <a:spcPct val="90000"/>
              </a:lnSpc>
            </a:pPr>
            <a:r>
              <a:rPr lang="en-US" dirty="0"/>
              <a:t>Each </a:t>
            </a:r>
            <a:r>
              <a:rPr lang="en-US" dirty="0" err="1"/>
              <a:t>tuple</a:t>
            </a:r>
            <a:r>
              <a:rPr lang="en-US" dirty="0"/>
              <a:t> is distinct (no duplicate </a:t>
            </a:r>
            <a:r>
              <a:rPr lang="en-US" dirty="0" err="1"/>
              <a:t>tuples</a:t>
            </a:r>
            <a:r>
              <a:rPr 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dirty="0"/>
              <a:t>The order of attributes has no significance</a:t>
            </a:r>
          </a:p>
          <a:p>
            <a:pPr>
              <a:lnSpc>
                <a:spcPct val="90000"/>
              </a:lnSpc>
            </a:pPr>
            <a:r>
              <a:rPr lang="en-US" dirty="0"/>
              <a:t>The order of </a:t>
            </a:r>
            <a:r>
              <a:rPr lang="en-US" dirty="0" err="1"/>
              <a:t>tuple</a:t>
            </a:r>
            <a:r>
              <a:rPr lang="en-US" dirty="0"/>
              <a:t> has no significance, theoretically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Schema Diagram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 l="406" t="22690" r="404" b="22958"/>
          <a:stretch>
            <a:fillRect/>
          </a:stretch>
        </p:blipFill>
        <p:spPr bwMode="auto">
          <a:xfrm>
            <a:off x="304800" y="1905000"/>
            <a:ext cx="8458200" cy="34766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Relational Algebra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305800" cy="5715000"/>
          </a:xfrm>
        </p:spPr>
        <p:txBody>
          <a:bodyPr/>
          <a:lstStyle/>
          <a:p>
            <a:r>
              <a:rPr lang="en-US" dirty="0"/>
              <a:t>Procedural language</a:t>
            </a:r>
          </a:p>
          <a:p>
            <a:r>
              <a:rPr lang="en-US" dirty="0"/>
              <a:t>Six basic operators</a:t>
            </a:r>
          </a:p>
          <a:p>
            <a:pPr lvl="1"/>
            <a:r>
              <a:rPr lang="en-US" dirty="0"/>
              <a:t>select: </a:t>
            </a:r>
            <a:r>
              <a:rPr lang="en-US" sz="3600" dirty="0">
                <a:sym typeface="Symbol" pitchFamily="18" charset="2"/>
              </a:rPr>
              <a:t></a:t>
            </a:r>
            <a:endParaRPr lang="en-US" dirty="0"/>
          </a:p>
          <a:p>
            <a:pPr lvl="1"/>
            <a:r>
              <a:rPr lang="en-US" dirty="0"/>
              <a:t>project: </a:t>
            </a:r>
            <a:r>
              <a:rPr lang="en-US" dirty="0">
                <a:sym typeface="Symbol" pitchFamily="18" charset="2"/>
              </a:rPr>
              <a:t></a:t>
            </a:r>
            <a:endParaRPr lang="en-US" dirty="0"/>
          </a:p>
          <a:p>
            <a:pPr lvl="1"/>
            <a:r>
              <a:rPr lang="en-US" dirty="0"/>
              <a:t>union: </a:t>
            </a:r>
            <a:r>
              <a:rPr lang="en-US" dirty="0">
                <a:sym typeface="Symbol" pitchFamily="18" charset="2"/>
              </a:rPr>
              <a:t></a:t>
            </a:r>
            <a:endParaRPr lang="en-US" dirty="0"/>
          </a:p>
          <a:p>
            <a:pPr lvl="1"/>
            <a:r>
              <a:rPr lang="en-US" dirty="0"/>
              <a:t>set difference: </a:t>
            </a:r>
            <a:r>
              <a:rPr lang="en-US" i="1" dirty="0"/>
              <a:t>–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Cartesian product: x</a:t>
            </a:r>
          </a:p>
          <a:p>
            <a:pPr lvl="1"/>
            <a:r>
              <a:rPr lang="en-US" dirty="0"/>
              <a:t>rename: </a:t>
            </a:r>
            <a:r>
              <a:rPr lang="en-US" sz="3200" i="1" dirty="0">
                <a:sym typeface="Symbol" pitchFamily="18" charset="2"/>
              </a:rPr>
              <a:t></a:t>
            </a:r>
            <a:endParaRPr lang="en-US" dirty="0"/>
          </a:p>
          <a:p>
            <a:r>
              <a:rPr lang="en-US" dirty="0"/>
              <a:t>The operators take one or  two relations as inputs and produce a new relation as a </a:t>
            </a:r>
            <a:r>
              <a:rPr lang="en-US" dirty="0" smtClean="0"/>
              <a:t>result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r>
              <a:rPr lang="en-US" dirty="0"/>
              <a:t>Select Operation – Example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798513" y="1077913"/>
            <a:ext cx="16398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 dirty="0">
                <a:latin typeface="Helvetica" pitchFamily="34" charset="0"/>
              </a:rPr>
              <a:t>Relation r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505200" y="12065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962400" y="12065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4419600" y="12065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C</a:t>
            </a: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4876800" y="12065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D</a:t>
            </a:r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3505200" y="17399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962400" y="17399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4419600" y="17399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5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12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23</a:t>
            </a:r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4876800" y="17399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7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7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3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10</a:t>
            </a:r>
          </a:p>
        </p:txBody>
      </p:sp>
      <p:sp>
        <p:nvSpPr>
          <p:cNvPr id="23564" name="Text Box 12"/>
          <p:cNvSpPr txBox="1">
            <a:spLocks noChangeArrowheads="1"/>
          </p:cNvSpPr>
          <p:nvPr/>
        </p:nvSpPr>
        <p:spPr bwMode="auto">
          <a:xfrm>
            <a:off x="798513" y="4038600"/>
            <a:ext cx="2038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230188" indent="-230188" algn="ctr" eaLnBrk="0" hangingPunct="0">
              <a:spcBef>
                <a:spcPct val="50000"/>
              </a:spcBef>
              <a:buClr>
                <a:schemeClr val="tx2"/>
              </a:buClr>
              <a:buFont typeface="Wingdings 2" pitchFamily="18" charset="2"/>
              <a:buChar char="¡"/>
            </a:pPr>
            <a:r>
              <a:rPr lang="en-US">
                <a:latin typeface="Helvetica" pitchFamily="34" charset="0"/>
                <a:sym typeface="Symbol" pitchFamily="18" charset="2"/>
              </a:rPr>
              <a:t></a:t>
            </a:r>
            <a:r>
              <a:rPr lang="en-US" baseline="-25000">
                <a:latin typeface="Helvetica" pitchFamily="34" charset="0"/>
                <a:sym typeface="Symbol" pitchFamily="18" charset="2"/>
              </a:rPr>
              <a:t>A=B ^ D &gt; 5</a:t>
            </a:r>
            <a:r>
              <a:rPr lang="en-US" sz="2000" baseline="-25000">
                <a:latin typeface="Helvetica" pitchFamily="34" charset="0"/>
                <a:sym typeface="Symbol" pitchFamily="18" charset="2"/>
              </a:rPr>
              <a:t> </a:t>
            </a:r>
            <a:r>
              <a:rPr lang="en-US">
                <a:latin typeface="Helvetica" pitchFamily="34" charset="0"/>
                <a:sym typeface="Symbol" pitchFamily="18" charset="2"/>
              </a:rPr>
              <a:t>(r)</a:t>
            </a:r>
            <a:endParaRPr lang="en-US">
              <a:latin typeface="Helvetica" pitchFamily="34" charset="0"/>
            </a:endParaRP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3581400" y="43307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4038600" y="43307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4495800" y="43307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C</a:t>
            </a:r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4953000" y="43307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D</a:t>
            </a:r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3581400" y="48641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4038600" y="48641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4495800" y="48641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23</a:t>
            </a:r>
          </a:p>
        </p:txBody>
      </p:sp>
      <p:sp>
        <p:nvSpPr>
          <p:cNvPr id="23572" name="Rectangle 20"/>
          <p:cNvSpPr>
            <a:spLocks noChangeArrowheads="1"/>
          </p:cNvSpPr>
          <p:nvPr/>
        </p:nvSpPr>
        <p:spPr bwMode="auto">
          <a:xfrm>
            <a:off x="4953000" y="48641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7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Project Operation – Example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6861175" cy="4111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Relation</a:t>
            </a:r>
            <a:r>
              <a:rPr lang="en-US" i="1" dirty="0"/>
              <a:t> r</a:t>
            </a:r>
            <a:r>
              <a:rPr lang="en-US" dirty="0"/>
              <a:t>: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3073400" y="965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530600" y="965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3987800" y="965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C</a:t>
            </a: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3073400" y="14986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3530600" y="14986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10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20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30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40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3987800" y="14986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990600" y="41148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914400" y="39624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533400" y="41148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endParaRPr kumimoji="1" lang="en-US" sz="2000"/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2540000" y="37211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2997200" y="37211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C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2540000" y="42545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2997200" y="42545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3606800" y="4711700"/>
            <a:ext cx="317500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>
                <a:latin typeface="Helvetica" pitchFamily="34" charset="0"/>
              </a:rPr>
              <a:t>=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4064000" y="37211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4521200" y="37211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C</a:t>
            </a:r>
          </a:p>
        </p:txBody>
      </p: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4064000" y="4254500"/>
            <a:ext cx="457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4521200" y="4254500"/>
            <a:ext cx="4572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407988" y="41402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4599" name="Rectangle 23"/>
          <p:cNvSpPr>
            <a:spLocks noChangeArrowheads="1"/>
          </p:cNvSpPr>
          <p:nvPr/>
        </p:nvSpPr>
        <p:spPr bwMode="auto">
          <a:xfrm>
            <a:off x="798513" y="3733800"/>
            <a:ext cx="70294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>
                <a:sym typeface="Symbol" pitchFamily="18" charset="2"/>
              </a:rPr>
              <a:t></a:t>
            </a:r>
            <a:r>
              <a:rPr lang="en-US" sz="2000" baseline="-25000"/>
              <a:t>A,C</a:t>
            </a:r>
            <a:r>
              <a:rPr lang="en-US"/>
              <a:t> (</a:t>
            </a:r>
            <a:r>
              <a:rPr lang="en-US" i="1"/>
              <a:t>r</a:t>
            </a:r>
            <a:r>
              <a:rPr lang="en-US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/>
              <a:t>Union Operation –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6861175" cy="3349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Relations </a:t>
            </a:r>
            <a:r>
              <a:rPr lang="en-US" i="1"/>
              <a:t>r, s:</a:t>
            </a:r>
            <a:endParaRPr lang="en-US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98513" y="4191000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>
                <a:latin typeface="Helvetica" pitchFamily="34" charset="0"/>
              </a:rPr>
              <a:t>r </a:t>
            </a:r>
            <a:r>
              <a:rPr kumimoji="1" lang="en-US" sz="1800">
                <a:latin typeface="Helvetica" pitchFamily="34" charset="0"/>
                <a:sym typeface="Symbol" pitchFamily="18" charset="2"/>
              </a:rPr>
              <a:t> s</a:t>
            </a:r>
            <a:r>
              <a:rPr kumimoji="1" lang="en-US" sz="1800">
                <a:latin typeface="Helvetica" pitchFamily="34" charset="0"/>
              </a:rPr>
              <a:t>: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086100" y="11049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543300" y="11049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3086100" y="1638300"/>
            <a:ext cx="457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3543300" y="1638300"/>
            <a:ext cx="4572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5219700" y="11049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25610" name="Rectangle 10"/>
          <p:cNvSpPr>
            <a:spLocks noChangeArrowheads="1"/>
          </p:cNvSpPr>
          <p:nvPr/>
        </p:nvSpPr>
        <p:spPr bwMode="auto">
          <a:xfrm>
            <a:off x="5676900" y="11049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5219700" y="16383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5612" name="Rectangle 12"/>
          <p:cNvSpPr>
            <a:spLocks noChangeArrowheads="1"/>
          </p:cNvSpPr>
          <p:nvPr/>
        </p:nvSpPr>
        <p:spPr bwMode="auto">
          <a:xfrm>
            <a:off x="5676900" y="1638300"/>
            <a:ext cx="457200" cy="914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3</a:t>
            </a:r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3413125" y="28829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i="1">
                <a:latin typeface="Helvetica" pitchFamily="34" charset="0"/>
              </a:rPr>
              <a:t>r</a:t>
            </a:r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5505450" y="26289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i="1">
                <a:latin typeface="Helvetica" pitchFamily="34" charset="0"/>
              </a:rPr>
              <a:t>s</a:t>
            </a:r>
          </a:p>
        </p:txBody>
      </p:sp>
      <p:sp>
        <p:nvSpPr>
          <p:cNvPr id="25615" name="Rectangle 15"/>
          <p:cNvSpPr>
            <a:spLocks noChangeArrowheads="1"/>
          </p:cNvSpPr>
          <p:nvPr/>
        </p:nvSpPr>
        <p:spPr bwMode="auto">
          <a:xfrm>
            <a:off x="4152900" y="35941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4610100" y="35941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25617" name="Rectangle 17"/>
          <p:cNvSpPr>
            <a:spLocks noChangeArrowheads="1"/>
          </p:cNvSpPr>
          <p:nvPr/>
        </p:nvSpPr>
        <p:spPr bwMode="auto">
          <a:xfrm>
            <a:off x="4152900" y="41275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5618" name="Rectangle 18"/>
          <p:cNvSpPr>
            <a:spLocks noChangeArrowheads="1"/>
          </p:cNvSpPr>
          <p:nvPr/>
        </p:nvSpPr>
        <p:spPr bwMode="auto">
          <a:xfrm>
            <a:off x="4610100" y="4127500"/>
            <a:ext cx="4572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6675"/>
            <a:ext cx="8596313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Set Difference Operation – Example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762000"/>
            <a:ext cx="6861175" cy="334963"/>
          </a:xfrm>
          <a:noFill/>
          <a:ln/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Relations </a:t>
            </a: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s</a:t>
            </a:r>
            <a:r>
              <a:rPr lang="en-US" dirty="0"/>
              <a:t>: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798513" y="3810000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 i="1">
                <a:latin typeface="Helvetica" pitchFamily="34" charset="0"/>
              </a:rPr>
              <a:t>r  </a:t>
            </a:r>
            <a:r>
              <a:rPr kumimoji="1" lang="en-US" sz="1800" i="1">
                <a:latin typeface="Helvetica" pitchFamily="34" charset="0"/>
                <a:sym typeface="Symbol" pitchFamily="18" charset="2"/>
              </a:rPr>
              <a:t>– s</a:t>
            </a:r>
            <a:r>
              <a:rPr kumimoji="1" lang="en-US" sz="1800" i="1">
                <a:latin typeface="Helvetica" pitchFamily="34" charset="0"/>
              </a:rPr>
              <a:t>: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3124200" y="11684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3581400" y="11684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26631" name="Rectangle 7"/>
          <p:cNvSpPr>
            <a:spLocks noChangeArrowheads="1"/>
          </p:cNvSpPr>
          <p:nvPr/>
        </p:nvSpPr>
        <p:spPr bwMode="auto">
          <a:xfrm>
            <a:off x="3124200" y="1701800"/>
            <a:ext cx="457200" cy="1295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3581400" y="1701800"/>
            <a:ext cx="457200" cy="1295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5257800" y="11684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5715000" y="11684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5257800" y="1701800"/>
            <a:ext cx="457200" cy="914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5715000" y="1701800"/>
            <a:ext cx="457200" cy="914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3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3451225" y="29972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i="1">
                <a:latin typeface="Helvetica" pitchFamily="34" charset="0"/>
              </a:rPr>
              <a:t>r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5543550" y="26924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i="1">
                <a:latin typeface="Helvetica" pitchFamily="34" charset="0"/>
              </a:rPr>
              <a:t>s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4191000" y="39116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4648200" y="39116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4191000" y="4445000"/>
            <a:ext cx="457200" cy="914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4648200" y="4445000"/>
            <a:ext cx="457200" cy="914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15913"/>
            <a:ext cx="9448800" cy="1535113"/>
          </a:xfrm>
        </p:spPr>
        <p:txBody>
          <a:bodyPr>
            <a:normAutofit fontScale="90000"/>
          </a:bodyPr>
          <a:lstStyle/>
          <a:p>
            <a:r>
              <a:rPr lang="en-US" dirty="0"/>
              <a:t>Cartesian-Product Operation </a:t>
            </a:r>
            <a:r>
              <a:rPr lang="en-US" dirty="0" smtClean="0"/>
              <a:t>–Example</a:t>
            </a:r>
            <a:endParaRPr lang="en-US" dirty="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798513" y="1077913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  <a:tabLst>
                <a:tab pos="3149600" algn="ctr"/>
              </a:tabLst>
            </a:pPr>
            <a:r>
              <a:rPr kumimoji="1" lang="en-US" sz="1800">
                <a:latin typeface="Helvetica" pitchFamily="34" charset="0"/>
              </a:rPr>
              <a:t>Relations </a:t>
            </a:r>
            <a:r>
              <a:rPr kumimoji="1" lang="en-US" sz="1800" i="1">
                <a:latin typeface="Helvetica" pitchFamily="34" charset="0"/>
              </a:rPr>
              <a:t>r, s</a:t>
            </a:r>
            <a:r>
              <a:rPr kumimoji="1" lang="en-US" sz="1800">
                <a:latin typeface="Helvetica" pitchFamily="34" charset="0"/>
              </a:rPr>
              <a:t>: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798513" y="3135313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  <a:tabLst>
                <a:tab pos="3149600" algn="ctr"/>
              </a:tabLst>
            </a:pPr>
            <a:r>
              <a:rPr kumimoji="1" lang="en-US" sz="1800" i="1">
                <a:latin typeface="Helvetica" pitchFamily="34" charset="0"/>
              </a:rPr>
              <a:t>r</a:t>
            </a:r>
            <a:r>
              <a:rPr kumimoji="1" lang="en-US" sz="1800">
                <a:latin typeface="Helvetica" pitchFamily="34" charset="0"/>
              </a:rPr>
              <a:t> x</a:t>
            </a:r>
            <a:r>
              <a:rPr kumimoji="1" lang="en-US" sz="1800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 sz="1800" i="1">
                <a:latin typeface="Helvetica" pitchFamily="34" charset="0"/>
                <a:sym typeface="Symbol" pitchFamily="18" charset="2"/>
              </a:rPr>
              <a:t>s</a:t>
            </a:r>
            <a:r>
              <a:rPr kumimoji="1" lang="en-US" sz="1800">
                <a:latin typeface="Helvetica" pitchFamily="34" charset="0"/>
              </a:rPr>
              <a:t>: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895600" y="12192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3352800" y="12192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2895600" y="1752600"/>
            <a:ext cx="457200" cy="7620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3352800" y="1752600"/>
            <a:ext cx="457200" cy="7620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2819400" y="33655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3276600" y="33655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2819400" y="39751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3276600" y="39751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3733800" y="33655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C</a:t>
            </a:r>
          </a:p>
        </p:txBody>
      </p:sp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4191000" y="33655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D</a:t>
            </a: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3733800" y="39751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 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4191000" y="39751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10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10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20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10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10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10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20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10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4648200" y="33655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E</a:t>
            </a: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4648200" y="3975100"/>
            <a:ext cx="457200" cy="21336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b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b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b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b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4648200" y="12192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C</a:t>
            </a: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5105400" y="12192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D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4648200" y="1752600"/>
            <a:ext cx="457200" cy="1219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5105400" y="1752600"/>
            <a:ext cx="457200" cy="1219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10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10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20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10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5562600" y="1219200"/>
            <a:ext cx="457200" cy="457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E</a:t>
            </a: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5562600" y="1752600"/>
            <a:ext cx="457200" cy="12192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b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b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3200400" y="25146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i="1">
                <a:latin typeface="Helvetica" pitchFamily="34" charset="0"/>
              </a:rPr>
              <a:t>r</a:t>
            </a:r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5238750" y="29718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i="1">
                <a:latin typeface="Helvetica" pitchFamily="34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Rename Operation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610600" cy="5562600"/>
          </a:xfrm>
        </p:spPr>
        <p:txBody>
          <a:bodyPr/>
          <a:lstStyle/>
          <a:p>
            <a:r>
              <a:rPr lang="en-US" sz="2400" dirty="0"/>
              <a:t>Allows us to name, and therefore to refer to, the results of relational-algebra expressions.</a:t>
            </a:r>
          </a:p>
          <a:p>
            <a:r>
              <a:rPr lang="en-US" sz="2400" dirty="0"/>
              <a:t>Allows us to refer to a relation by more than one name.</a:t>
            </a:r>
          </a:p>
          <a:p>
            <a:r>
              <a:rPr lang="en-US" sz="2400" dirty="0"/>
              <a:t>Example:</a:t>
            </a:r>
          </a:p>
          <a:p>
            <a:pPr>
              <a:buFontTx/>
              <a:buNone/>
            </a:pPr>
            <a:r>
              <a:rPr lang="en-US" sz="2400" i="1" dirty="0">
                <a:sym typeface="Symbol" pitchFamily="18" charset="2"/>
              </a:rPr>
              <a:t>                           </a:t>
            </a:r>
            <a:r>
              <a:rPr lang="en-US" sz="2400" i="1" dirty="0"/>
              <a:t> </a:t>
            </a:r>
            <a:r>
              <a:rPr lang="en-US" sz="2400" i="1" baseline="-25000" dirty="0"/>
              <a:t>x</a:t>
            </a:r>
            <a:r>
              <a:rPr lang="en-US" sz="2400" dirty="0"/>
              <a:t> (</a:t>
            </a:r>
            <a:r>
              <a:rPr lang="en-US" sz="2400" i="1" dirty="0"/>
              <a:t>E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returns the expression </a:t>
            </a:r>
            <a:r>
              <a:rPr lang="en-US" sz="2400" i="1" dirty="0"/>
              <a:t>E</a:t>
            </a:r>
            <a:r>
              <a:rPr lang="en-US" sz="2400" dirty="0"/>
              <a:t> under the name </a:t>
            </a:r>
            <a:r>
              <a:rPr lang="en-US" sz="2400" i="1" dirty="0"/>
              <a:t>X</a:t>
            </a:r>
            <a:endParaRPr lang="en-US" sz="2400" dirty="0"/>
          </a:p>
          <a:p>
            <a:r>
              <a:rPr lang="en-US" sz="2400" dirty="0"/>
              <a:t>If a relational-algebra expression </a:t>
            </a:r>
            <a:r>
              <a:rPr lang="en-US" sz="2400" i="1" dirty="0"/>
              <a:t>E</a:t>
            </a:r>
            <a:r>
              <a:rPr lang="en-US" sz="2400" dirty="0"/>
              <a:t> has </a:t>
            </a:r>
            <a:r>
              <a:rPr lang="en-US" sz="2400" dirty="0" err="1"/>
              <a:t>arity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, then returns </a:t>
            </a:r>
            <a:r>
              <a:rPr lang="en-US" sz="2400" dirty="0" smtClean="0"/>
              <a:t>the </a:t>
            </a:r>
            <a:r>
              <a:rPr lang="en-US" sz="2400" dirty="0"/>
              <a:t>result of expression </a:t>
            </a:r>
            <a:r>
              <a:rPr lang="en-US" sz="2400" i="1" dirty="0"/>
              <a:t>E</a:t>
            </a:r>
            <a:r>
              <a:rPr lang="en-US" sz="2400" dirty="0"/>
              <a:t> under the name </a:t>
            </a:r>
            <a:r>
              <a:rPr lang="en-US" sz="2400" i="1" dirty="0"/>
              <a:t>X</a:t>
            </a:r>
            <a:r>
              <a:rPr lang="en-US" sz="2400" dirty="0"/>
              <a:t>, and with the attributes renamed to </a:t>
            </a:r>
            <a:r>
              <a:rPr lang="en-US" sz="2400" i="1" dirty="0"/>
              <a:t>A</a:t>
            </a:r>
            <a:r>
              <a:rPr lang="en-US" sz="2400" i="1" baseline="-25000" dirty="0"/>
              <a:t>1 </a:t>
            </a:r>
            <a:r>
              <a:rPr lang="en-US" sz="2400" i="1" dirty="0"/>
              <a:t>, A</a:t>
            </a:r>
            <a:r>
              <a:rPr lang="en-US" sz="2400" i="1" baseline="-25000" dirty="0"/>
              <a:t>2 </a:t>
            </a:r>
            <a:r>
              <a:rPr lang="en-US" sz="2400" i="1" dirty="0"/>
              <a:t>, …., A</a:t>
            </a:r>
            <a:r>
              <a:rPr lang="en-US" sz="2400" i="1" baseline="-25000" dirty="0"/>
              <a:t>n 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819400" y="4876800"/>
          <a:ext cx="2068513" cy="409575"/>
        </p:xfrm>
        <a:graphic>
          <a:graphicData uri="http://schemas.openxmlformats.org/presentationml/2006/ole">
            <p:oleObj spid="_x0000_s28676" name="Equation" r:id="rId3" imgW="144756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dirty="0" smtClean="0">
                <a:cs typeface="Times New Roman" pitchFamily="18" charset="0"/>
              </a:rPr>
              <a:t>Relational Model Concepts</a:t>
            </a:r>
            <a:endParaRPr lang="en-US" dirty="0"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relational Model of Data is based on the concept of a Relation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Relation is a mathematical concept based on the ideas of sets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The strength of the relational approach to data management comes from the formal foundation provided by the theory of relations.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Composition of Operations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762000"/>
            <a:ext cx="8839200" cy="5867400"/>
          </a:xfrm>
        </p:spPr>
        <p:txBody>
          <a:bodyPr/>
          <a:lstStyle/>
          <a:p>
            <a:r>
              <a:rPr lang="en-US"/>
              <a:t>Can build expressions using multiple operations</a:t>
            </a:r>
          </a:p>
          <a:p>
            <a:r>
              <a:rPr lang="en-US"/>
              <a:t>Example:  </a:t>
            </a:r>
            <a:r>
              <a:rPr lang="en-US"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A=C</a:t>
            </a:r>
            <a:r>
              <a:rPr lang="en-US">
                <a:sym typeface="Symbol" pitchFamily="18" charset="2"/>
              </a:rPr>
              <a:t>(r x s)</a:t>
            </a:r>
          </a:p>
          <a:p>
            <a:r>
              <a:rPr lang="en-US">
                <a:sym typeface="Symbol" pitchFamily="18" charset="2"/>
              </a:rPr>
              <a:t>r x s</a:t>
            </a:r>
          </a:p>
          <a:p>
            <a:pPr>
              <a:buFontTx/>
              <a:buNone/>
            </a:pPr>
            <a:endParaRPr lang="en-US" i="1">
              <a:sym typeface="Symbol" pitchFamily="18" charset="2"/>
            </a:endParaRPr>
          </a:p>
          <a:p>
            <a:endParaRPr lang="en-US">
              <a:sym typeface="Symbol" pitchFamily="18" charset="2"/>
            </a:endParaRPr>
          </a:p>
          <a:p>
            <a:r>
              <a:rPr lang="en-US">
                <a:sym typeface="Symbol" pitchFamily="18" charset="2"/>
              </a:rPr>
              <a:t></a:t>
            </a:r>
            <a:r>
              <a:rPr lang="en-US" baseline="-25000">
                <a:sym typeface="Symbol" pitchFamily="18" charset="2"/>
              </a:rPr>
              <a:t>A=C</a:t>
            </a:r>
            <a:r>
              <a:rPr lang="en-US">
                <a:sym typeface="Symbol" pitchFamily="18" charset="2"/>
              </a:rPr>
              <a:t>(</a:t>
            </a:r>
            <a:r>
              <a:rPr lang="en-US" i="1">
                <a:sym typeface="Symbol" pitchFamily="18" charset="2"/>
              </a:rPr>
              <a:t>r x s</a:t>
            </a:r>
            <a:r>
              <a:rPr lang="en-US">
                <a:sym typeface="Symbol" pitchFamily="18" charset="2"/>
              </a:rPr>
              <a:t>)</a:t>
            </a:r>
          </a:p>
        </p:txBody>
      </p:sp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3451225" y="2916238"/>
          <a:ext cx="139700" cy="290512"/>
        </p:xfrm>
        <a:graphic>
          <a:graphicData uri="http://schemas.openxmlformats.org/presentationml/2006/ole">
            <p:oleObj spid="_x0000_s29700" name="Equation" r:id="rId3" imgW="139680" imgH="291960" progId="Equation.3">
              <p:embed/>
            </p:oleObj>
          </a:graphicData>
        </a:graphic>
      </p:graphicFrame>
      <p:grpSp>
        <p:nvGrpSpPr>
          <p:cNvPr id="29727" name="Group 31"/>
          <p:cNvGrpSpPr>
            <a:grpSpLocks/>
          </p:cNvGrpSpPr>
          <p:nvPr/>
        </p:nvGrpSpPr>
        <p:grpSpPr bwMode="auto">
          <a:xfrm>
            <a:off x="5334000" y="2133600"/>
            <a:ext cx="2286000" cy="2743200"/>
            <a:chOff x="1488" y="1008"/>
            <a:chExt cx="1440" cy="1728"/>
          </a:xfrm>
        </p:grpSpPr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1488" y="1008"/>
              <a:ext cx="288" cy="33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A</a:t>
              </a:r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1776" y="1008"/>
              <a:ext cx="288" cy="33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B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488" y="1392"/>
              <a:ext cx="288" cy="13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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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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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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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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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1776" y="1392"/>
              <a:ext cx="288" cy="13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1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1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1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1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2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2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2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2</a:t>
              </a:r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2064" y="1008"/>
              <a:ext cx="288" cy="33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C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2352" y="1008"/>
              <a:ext cx="288" cy="33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D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2064" y="1392"/>
              <a:ext cx="288" cy="13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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 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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 </a:t>
              </a:r>
              <a:br>
                <a:rPr lang="en-US" sz="1800" i="1">
                  <a:latin typeface="Helvetica" pitchFamily="34" charset="0"/>
                  <a:sym typeface="Symbol" pitchFamily="18" charset="2"/>
                </a:rPr>
              </a:br>
              <a:r>
                <a:rPr lang="en-US" sz="1800" i="1">
                  <a:latin typeface="Helvetica" pitchFamily="34" charset="0"/>
                  <a:sym typeface="Symbol" pitchFamily="18" charset="2"/>
                </a:rPr>
                <a:t>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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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</a:t>
              </a:r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2352" y="1392"/>
              <a:ext cx="288" cy="13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10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10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20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10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10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10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20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10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2640" y="1008"/>
              <a:ext cx="288" cy="33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E</a:t>
              </a:r>
            </a:p>
          </p:txBody>
        </p:sp>
        <p:sp>
          <p:nvSpPr>
            <p:cNvPr id="29710" name="Rectangle 14"/>
            <p:cNvSpPr>
              <a:spLocks noChangeArrowheads="1"/>
            </p:cNvSpPr>
            <p:nvPr/>
          </p:nvSpPr>
          <p:spPr bwMode="auto">
            <a:xfrm>
              <a:off x="2640" y="1392"/>
              <a:ext cx="288" cy="1344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a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a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b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b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a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a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b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  <a:sym typeface="Symbol" pitchFamily="18" charset="2"/>
                </a:rPr>
                <a:t>b</a:t>
              </a:r>
            </a:p>
          </p:txBody>
        </p:sp>
      </p:grp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2362200" y="48768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819400" y="48768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3276600" y="48768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C</a:t>
            </a:r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3733800" y="48768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D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4191000" y="4876800"/>
            <a:ext cx="457200" cy="5334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E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2362200" y="5459413"/>
            <a:ext cx="482600" cy="9080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70000"/>
              </a:lnSpc>
            </a:pPr>
            <a:endParaRPr lang="en-US" sz="1800" i="1">
              <a:latin typeface="Helvetica" pitchFamily="34" charset="0"/>
              <a:sym typeface="Symbol" pitchFamily="18" charset="2"/>
            </a:endParaRPr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2819400" y="5459413"/>
            <a:ext cx="457200" cy="9175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800" i="1">
              <a:latin typeface="Helvetica" pitchFamily="34" charset="0"/>
              <a:sym typeface="Symbol" pitchFamily="18" charset="2"/>
            </a:endParaRPr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3276600" y="5459413"/>
            <a:ext cx="430213" cy="9175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800" i="1">
              <a:latin typeface="Helvetica" pitchFamily="34" charset="0"/>
              <a:sym typeface="Symbol" pitchFamily="18" charset="2"/>
            </a:endParaRP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3708400" y="5459413"/>
            <a:ext cx="481013" cy="9175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800" i="1">
              <a:latin typeface="Helvetica" pitchFamily="34" charset="0"/>
              <a:sym typeface="Symbol" pitchFamily="18" charset="2"/>
            </a:endParaRP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4176713" y="5459413"/>
            <a:ext cx="457200" cy="928687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endParaRPr lang="en-US" sz="1800" i="1">
              <a:latin typeface="Helvetica" pitchFamily="34" charset="0"/>
              <a:sym typeface="Symbol" pitchFamily="18" charset="2"/>
            </a:endParaRP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2438400" y="5610225"/>
            <a:ext cx="184150" cy="366713"/>
          </a:xfrm>
          <a:prstGeom prst="rect">
            <a:avLst/>
          </a:prstGeom>
          <a:solidFill>
            <a:srgbClr val="F8F8F8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endParaRPr lang="en-US" sz="1800">
              <a:latin typeface="Helvetica" pitchFamily="34" charset="0"/>
            </a:endParaRP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2393950" y="5418138"/>
            <a:ext cx="32861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2878138" y="5467350"/>
            <a:ext cx="311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29724" name="Text Box 28"/>
          <p:cNvSpPr txBox="1">
            <a:spLocks noChangeArrowheads="1"/>
          </p:cNvSpPr>
          <p:nvPr/>
        </p:nvSpPr>
        <p:spPr bwMode="auto">
          <a:xfrm>
            <a:off x="3355975" y="5408613"/>
            <a:ext cx="32861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29725" name="Text Box 29"/>
          <p:cNvSpPr txBox="1">
            <a:spLocks noChangeArrowheads="1"/>
          </p:cNvSpPr>
          <p:nvPr/>
        </p:nvSpPr>
        <p:spPr bwMode="auto">
          <a:xfrm>
            <a:off x="3694113" y="5446713"/>
            <a:ext cx="51911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10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10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20</a:t>
            </a:r>
          </a:p>
        </p:txBody>
      </p: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4244975" y="5448300"/>
            <a:ext cx="3111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7772400" cy="838200"/>
          </a:xfrm>
        </p:spPr>
        <p:txBody>
          <a:bodyPr/>
          <a:lstStyle/>
          <a:p>
            <a:r>
              <a:rPr lang="en-US" dirty="0"/>
              <a:t>Banking Example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77913"/>
            <a:ext cx="8915400" cy="5780087"/>
          </a:xfrm>
        </p:spPr>
        <p:txBody>
          <a:bodyPr/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800" i="1" dirty="0"/>
              <a:t>branch (</a:t>
            </a:r>
            <a:r>
              <a:rPr lang="en-US" sz="2800" i="1" dirty="0" err="1"/>
              <a:t>branch_name</a:t>
            </a:r>
            <a:r>
              <a:rPr lang="en-US" sz="2800" i="1" dirty="0"/>
              <a:t>, </a:t>
            </a:r>
            <a:r>
              <a:rPr lang="en-US" sz="2800" i="1" dirty="0" err="1"/>
              <a:t>branch_city</a:t>
            </a:r>
            <a:r>
              <a:rPr lang="en-US" sz="2800" i="1" dirty="0"/>
              <a:t>, assets)</a:t>
            </a:r>
            <a:br>
              <a:rPr lang="en-US" sz="2800" i="1" dirty="0"/>
            </a:br>
            <a:endParaRPr lang="en-US" sz="2800" i="1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i="1" dirty="0"/>
              <a:t>customer (</a:t>
            </a:r>
            <a:r>
              <a:rPr lang="en-US" sz="2800" i="1" dirty="0" err="1"/>
              <a:t>customer_name</a:t>
            </a:r>
            <a:r>
              <a:rPr lang="en-US" sz="2800" i="1" dirty="0"/>
              <a:t>, </a:t>
            </a:r>
            <a:r>
              <a:rPr lang="en-US" sz="2800" i="1" dirty="0" err="1"/>
              <a:t>customer_street</a:t>
            </a:r>
            <a:r>
              <a:rPr lang="en-US" sz="2800" i="1" dirty="0"/>
              <a:t>, </a:t>
            </a:r>
            <a:r>
              <a:rPr lang="en-US" sz="2800" i="1" dirty="0" err="1"/>
              <a:t>customer_city</a:t>
            </a:r>
            <a:r>
              <a:rPr lang="en-US" sz="2800" i="1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800" i="1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i="1" dirty="0"/>
              <a:t>account (</a:t>
            </a:r>
            <a:r>
              <a:rPr lang="en-US" sz="2800" i="1" dirty="0" err="1"/>
              <a:t>account_number</a:t>
            </a:r>
            <a:r>
              <a:rPr lang="en-US" sz="2800" i="1" dirty="0"/>
              <a:t>, </a:t>
            </a:r>
            <a:r>
              <a:rPr lang="en-US" sz="2800" i="1" dirty="0" err="1"/>
              <a:t>branch_name</a:t>
            </a:r>
            <a:r>
              <a:rPr lang="en-US" sz="2800" i="1" dirty="0"/>
              <a:t>, balance)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800" i="1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i="1" dirty="0"/>
              <a:t>loan (</a:t>
            </a:r>
            <a:r>
              <a:rPr lang="en-US" sz="2800" i="1" dirty="0" err="1"/>
              <a:t>loan_number</a:t>
            </a:r>
            <a:r>
              <a:rPr lang="en-US" sz="2800" i="1" dirty="0"/>
              <a:t>, </a:t>
            </a:r>
            <a:r>
              <a:rPr lang="en-US" sz="2800" i="1" dirty="0" err="1"/>
              <a:t>branch_name</a:t>
            </a:r>
            <a:r>
              <a:rPr lang="en-US" sz="2800" i="1" dirty="0"/>
              <a:t>, amount)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800" i="1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i="1" dirty="0"/>
              <a:t>depositor (</a:t>
            </a:r>
            <a:r>
              <a:rPr lang="en-US" sz="2800" i="1" dirty="0" err="1"/>
              <a:t>customer_name</a:t>
            </a:r>
            <a:r>
              <a:rPr lang="en-US" sz="2800" i="1" dirty="0"/>
              <a:t>, </a:t>
            </a:r>
            <a:r>
              <a:rPr lang="en-US" sz="2800" i="1" dirty="0" err="1"/>
              <a:t>account_number</a:t>
            </a:r>
            <a:r>
              <a:rPr lang="en-US" sz="2800" i="1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2800" i="1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i="1" dirty="0"/>
              <a:t>borrower</a:t>
            </a:r>
            <a:r>
              <a:rPr lang="en-US" sz="2800" b="1" i="1" dirty="0">
                <a:solidFill>
                  <a:schemeClr val="tx2"/>
                </a:solidFill>
              </a:rPr>
              <a:t> </a:t>
            </a:r>
            <a:r>
              <a:rPr lang="en-US" sz="2800" i="1" dirty="0"/>
              <a:t>(</a:t>
            </a:r>
            <a:r>
              <a:rPr lang="en-US" sz="2800" i="1" dirty="0" err="1"/>
              <a:t>customer_name</a:t>
            </a:r>
            <a:r>
              <a:rPr lang="en-US" sz="2800" i="1" dirty="0"/>
              <a:t>, </a:t>
            </a:r>
            <a:r>
              <a:rPr lang="en-US" sz="2800" i="1" dirty="0" err="1"/>
              <a:t>loan_number</a:t>
            </a:r>
            <a:r>
              <a:rPr lang="en-US" sz="2800" i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3" t="23170" r="-513" b="23003"/>
          <a:stretch>
            <a:fillRect/>
          </a:stretch>
        </p:blipFill>
        <p:spPr bwMode="auto">
          <a:xfrm>
            <a:off x="990600" y="533400"/>
            <a:ext cx="8153400" cy="2362200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</p:pic>
      <p:sp>
        <p:nvSpPr>
          <p:cNvPr id="31747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sz="4000"/>
              <a:t>Example Queries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idx="1"/>
          </p:nvPr>
        </p:nvSpPr>
        <p:spPr>
          <a:xfrm>
            <a:off x="304800" y="2895600"/>
            <a:ext cx="79121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Find all loans of over $1200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ym typeface="Symbol" pitchFamily="18" charset="2"/>
              </a:rPr>
              <a:t>                       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304800" y="3810000"/>
            <a:ext cx="858837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Tx/>
              <a:buChar char="•"/>
            </a:pPr>
            <a:r>
              <a:rPr kumimoji="1" lang="en-US" sz="3200">
                <a:sym typeface="Symbol" pitchFamily="18" charset="2"/>
              </a:rPr>
              <a:t>Find the loan number for each loan of an amount greater than $1200</a:t>
            </a:r>
          </a:p>
          <a:p>
            <a:pPr marL="342900" indent="-342900" algn="ctr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1800">
                <a:latin typeface="Helvetica" pitchFamily="34" charset="0"/>
                <a:sym typeface="Symbol" pitchFamily="18" charset="2"/>
              </a:rPr>
              <a:t>                     </a:t>
            </a:r>
            <a:endParaRPr lang="en-US" sz="1800">
              <a:latin typeface="Helvetica" pitchFamily="34" charset="0"/>
            </a:endParaRP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838200" y="3306763"/>
            <a:ext cx="2725738" cy="73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>
                <a:latin typeface="Helvetica" pitchFamily="34" charset="0"/>
                <a:sym typeface="Symbol" pitchFamily="18" charset="2"/>
              </a:rPr>
              <a:t></a:t>
            </a:r>
            <a:r>
              <a:rPr kumimoji="1" lang="en-US" sz="2800" i="1" baseline="-25000">
                <a:latin typeface="Helvetica" pitchFamily="34" charset="0"/>
                <a:sym typeface="Symbol" pitchFamily="18" charset="2"/>
              </a:rPr>
              <a:t>amount</a:t>
            </a:r>
            <a:r>
              <a:rPr kumimoji="1" lang="en-US" i="1" baseline="-25000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 baseline="-25000">
                <a:latin typeface="Helvetica" pitchFamily="34" charset="0"/>
                <a:sym typeface="Symbol" pitchFamily="18" charset="2"/>
              </a:rPr>
              <a:t>&gt; 1200</a:t>
            </a:r>
            <a:r>
              <a:rPr kumimoji="1" lang="en-US">
                <a:latin typeface="Helvetica" pitchFamily="34" charset="0"/>
                <a:sym typeface="Symbol" pitchFamily="18" charset="2"/>
              </a:rPr>
              <a:t> (</a:t>
            </a:r>
            <a:r>
              <a:rPr kumimoji="1" lang="en-US" i="1">
                <a:latin typeface="Helvetica" pitchFamily="34" charset="0"/>
                <a:sym typeface="Symbol" pitchFamily="18" charset="2"/>
              </a:rPr>
              <a:t>loan</a:t>
            </a:r>
            <a:r>
              <a:rPr kumimoji="1" lang="en-US">
                <a:latin typeface="Helvetica" pitchFamily="34" charset="0"/>
                <a:sym typeface="Symbol" pitchFamily="18" charset="2"/>
              </a:rPr>
              <a:t>)</a:t>
            </a:r>
          </a:p>
          <a:p>
            <a:pPr algn="ctr" eaLnBrk="0" hangingPunct="0"/>
            <a:endParaRPr lang="en-US" sz="1800">
              <a:latin typeface="Helvetica" pitchFamily="34" charset="0"/>
            </a:endParaRP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295400" y="4648200"/>
            <a:ext cx="60198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dirty="0">
                <a:latin typeface="Helvetica" pitchFamily="34" charset="0"/>
                <a:sym typeface="Symbol" pitchFamily="18" charset="2"/>
              </a:rPr>
              <a:t></a:t>
            </a:r>
            <a:r>
              <a:rPr kumimoji="1" lang="en-US" sz="2800" i="1" baseline="-25000" dirty="0" err="1">
                <a:latin typeface="Helvetica" pitchFamily="34" charset="0"/>
                <a:sym typeface="Symbol" pitchFamily="18" charset="2"/>
              </a:rPr>
              <a:t>loan_number</a:t>
            </a:r>
            <a:r>
              <a:rPr kumimoji="1" lang="en-US" dirty="0">
                <a:latin typeface="Helvetica" pitchFamily="34" charset="0"/>
                <a:sym typeface="Symbol" pitchFamily="18" charset="2"/>
              </a:rPr>
              <a:t> (</a:t>
            </a:r>
            <a:r>
              <a:rPr kumimoji="1" lang="en-US" sz="2800" i="1" baseline="-25000" dirty="0">
                <a:latin typeface="Helvetica" pitchFamily="34" charset="0"/>
                <a:sym typeface="Symbol" pitchFamily="18" charset="2"/>
              </a:rPr>
              <a:t>amount</a:t>
            </a:r>
            <a:r>
              <a:rPr kumimoji="1" lang="en-US" i="1" dirty="0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 baseline="-25000" dirty="0">
                <a:latin typeface="Helvetica" pitchFamily="34" charset="0"/>
                <a:sym typeface="Symbol" pitchFamily="18" charset="2"/>
              </a:rPr>
              <a:t>&gt; 1200</a:t>
            </a:r>
            <a:r>
              <a:rPr kumimoji="1" lang="en-US" dirty="0">
                <a:latin typeface="Helvetica" pitchFamily="34" charset="0"/>
                <a:sym typeface="Symbol" pitchFamily="18" charset="2"/>
              </a:rPr>
              <a:t> (</a:t>
            </a:r>
            <a:r>
              <a:rPr kumimoji="1" lang="en-US" i="1" dirty="0">
                <a:latin typeface="Helvetica" pitchFamily="34" charset="0"/>
                <a:sym typeface="Symbol" pitchFamily="18" charset="2"/>
              </a:rPr>
              <a:t>loan</a:t>
            </a:r>
            <a:r>
              <a:rPr kumimoji="1" lang="en-US" dirty="0">
                <a:latin typeface="Helvetica" pitchFamily="34" charset="0"/>
                <a:sym typeface="Symbol" pitchFamily="18" charset="2"/>
              </a:rPr>
              <a:t>))</a:t>
            </a:r>
            <a:endParaRPr kumimoji="1" lang="en-US" dirty="0">
              <a:latin typeface="Helvetica" pitchFamily="34" charset="0"/>
            </a:endParaRPr>
          </a:p>
          <a:p>
            <a:pPr algn="ctr" eaLnBrk="0" hangingPunct="0"/>
            <a:endParaRPr lang="en-US" sz="1800" dirty="0">
              <a:latin typeface="Helvetica" pitchFamily="34" charset="0"/>
            </a:endParaRPr>
          </a:p>
          <a:p>
            <a:pPr algn="ctr" eaLnBrk="0" hangingPunct="0"/>
            <a:endParaRPr lang="en-US" sz="1800" dirty="0">
              <a:latin typeface="Helvetica" pitchFamily="34" charset="0"/>
            </a:endParaRP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304800" y="5029200"/>
            <a:ext cx="88392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/>
              <a:t>Find the names of all customers who have a loan, an account, or both, from the bank</a:t>
            </a:r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774700" y="6019800"/>
            <a:ext cx="681355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algn="ctr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sz="2000" dirty="0">
                <a:latin typeface="Helvetica" pitchFamily="34" charset="0"/>
                <a:sym typeface="Symbol" pitchFamily="18" charset="2"/>
              </a:rPr>
              <a:t></a:t>
            </a:r>
            <a:r>
              <a:rPr kumimoji="1" lang="en-US" i="1" baseline="-25000" dirty="0" err="1">
                <a:latin typeface="Helvetica" pitchFamily="34" charset="0"/>
                <a:sym typeface="Symbol" pitchFamily="18" charset="2"/>
              </a:rPr>
              <a:t>customer_name</a:t>
            </a:r>
            <a:r>
              <a:rPr kumimoji="1" lang="en-US" sz="2000" dirty="0">
                <a:latin typeface="Helvetica" pitchFamily="34" charset="0"/>
                <a:sym typeface="Symbol" pitchFamily="18" charset="2"/>
              </a:rPr>
              <a:t> (</a:t>
            </a:r>
            <a:r>
              <a:rPr kumimoji="1" lang="en-US" sz="2000" i="1" dirty="0">
                <a:latin typeface="Helvetica" pitchFamily="34" charset="0"/>
                <a:sym typeface="Symbol" pitchFamily="18" charset="2"/>
              </a:rPr>
              <a:t>borrower</a:t>
            </a:r>
            <a:r>
              <a:rPr kumimoji="1" lang="en-US" sz="2000" dirty="0">
                <a:latin typeface="Helvetica" pitchFamily="34" charset="0"/>
                <a:sym typeface="Symbol" pitchFamily="18" charset="2"/>
              </a:rPr>
              <a:t>)  </a:t>
            </a:r>
            <a:r>
              <a:rPr kumimoji="1" lang="en-US" i="1" baseline="-25000" dirty="0" err="1">
                <a:latin typeface="Helvetica" pitchFamily="34" charset="0"/>
                <a:sym typeface="Symbol" pitchFamily="18" charset="2"/>
              </a:rPr>
              <a:t>customer_name</a:t>
            </a:r>
            <a:r>
              <a:rPr kumimoji="1" lang="en-US" sz="2000" dirty="0">
                <a:latin typeface="Helvetica" pitchFamily="34" charset="0"/>
                <a:sym typeface="Symbol" pitchFamily="18" charset="2"/>
              </a:rPr>
              <a:t> (</a:t>
            </a:r>
            <a:r>
              <a:rPr kumimoji="1" lang="en-US" sz="2000" i="1" dirty="0">
                <a:latin typeface="Helvetica" pitchFamily="34" charset="0"/>
                <a:sym typeface="Symbol" pitchFamily="18" charset="2"/>
              </a:rPr>
              <a:t>depositor</a:t>
            </a:r>
            <a:r>
              <a:rPr kumimoji="1" lang="en-US" sz="2000" dirty="0">
                <a:latin typeface="Helvetica" pitchFamily="34" charset="0"/>
                <a:sym typeface="Symbol" pitchFamily="18" charset="2"/>
              </a:rPr>
              <a:t>)</a:t>
            </a:r>
          </a:p>
          <a:p>
            <a:pPr algn="ctr" eaLnBrk="0" hangingPunct="0"/>
            <a:endParaRPr lang="en-US" sz="1800" dirty="0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utoUpdateAnimBg="0"/>
      <p:bldP spid="31750" grpId="0" autoUpdateAnimBg="0"/>
      <p:bldP spid="31751" grpId="0" autoUpdateAnimBg="0"/>
      <p:bldP spid="3175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/>
              <a:t>Example Queries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685800"/>
            <a:ext cx="8991600" cy="825500"/>
          </a:xfrm>
        </p:spPr>
        <p:txBody>
          <a:bodyPr>
            <a:normAutofit lnSpcReduction="10000"/>
          </a:bodyPr>
          <a:lstStyle/>
          <a:p>
            <a:r>
              <a:rPr lang="en-US"/>
              <a:t>Find the names of all customers who have a loan at the Perryridge branch.</a:t>
            </a:r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0" y="2667000"/>
            <a:ext cx="89916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>
                <a:latin typeface="Helvetica" pitchFamily="34" charset="0"/>
                <a:sym typeface="Symbol" pitchFamily="18" charset="2"/>
              </a:rPr>
              <a:t>  </a:t>
            </a:r>
            <a:r>
              <a:rPr kumimoji="1" lang="en-US" sz="3200">
                <a:sym typeface="Symbol" pitchFamily="18" charset="2"/>
              </a:rPr>
              <a:t>Find the names of all customers who have a loan at the Perryridge branch but do not have an account at any branch of the bank.</a:t>
            </a:r>
            <a:endParaRPr lang="en-US" sz="3200"/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57200" y="4191000"/>
            <a:ext cx="8469313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>
                <a:latin typeface="Helvetica" pitchFamily="34" charset="0"/>
                <a:sym typeface="Symbol" pitchFamily="18" charset="2"/>
              </a:rPr>
              <a:t></a:t>
            </a:r>
            <a:r>
              <a:rPr kumimoji="1" lang="en-US" sz="2800" i="1" baseline="-25000">
                <a:latin typeface="Helvetica" pitchFamily="34" charset="0"/>
                <a:sym typeface="Symbol" pitchFamily="18" charset="2"/>
              </a:rPr>
              <a:t>customer_name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 (</a:t>
            </a:r>
            <a:r>
              <a:rPr kumimoji="1" lang="en-US" sz="2800">
                <a:latin typeface="Helvetica" pitchFamily="34" charset="0"/>
                <a:sym typeface="Symbol" pitchFamily="18" charset="2"/>
              </a:rPr>
              <a:t></a:t>
            </a:r>
            <a:r>
              <a:rPr kumimoji="1" lang="en-US" sz="2800" i="1" baseline="-25000">
                <a:latin typeface="Helvetica" pitchFamily="34" charset="0"/>
                <a:sym typeface="Symbol" pitchFamily="18" charset="2"/>
              </a:rPr>
              <a:t>branch_name = “Perryridge”</a:t>
            </a:r>
            <a:endParaRPr kumimoji="1" lang="en-US" sz="2800">
              <a:latin typeface="Helvetica" pitchFamily="34" charset="0"/>
              <a:sym typeface="Symbol" pitchFamily="18" charset="2"/>
            </a:endParaRPr>
          </a:p>
          <a:p>
            <a:pPr eaLnBrk="0" hangingPunct="0">
              <a:lnSpc>
                <a:spcPct val="13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>
                <a:latin typeface="Helvetica" pitchFamily="34" charset="0"/>
                <a:sym typeface="Symbol" pitchFamily="18" charset="2"/>
              </a:rPr>
              <a:t> (</a:t>
            </a:r>
            <a:r>
              <a:rPr kumimoji="1" lang="en-US" sz="2800">
                <a:latin typeface="Helvetica" pitchFamily="34" charset="0"/>
                <a:sym typeface="Symbol" pitchFamily="18" charset="2"/>
              </a:rPr>
              <a:t></a:t>
            </a:r>
            <a:r>
              <a:rPr kumimoji="1" lang="en-US" sz="2800" i="1" baseline="-25000">
                <a:latin typeface="Helvetica" pitchFamily="34" charset="0"/>
                <a:sym typeface="Symbol" pitchFamily="18" charset="2"/>
              </a:rPr>
              <a:t>borrower.loan_number = loan.loan_number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(borrower x loan)))  –           </a:t>
            </a:r>
            <a:br>
              <a:rPr kumimoji="1" lang="en-US" sz="2000">
                <a:latin typeface="Helvetica" pitchFamily="34" charset="0"/>
                <a:sym typeface="Symbol" pitchFamily="18" charset="2"/>
              </a:rPr>
            </a:br>
            <a:r>
              <a:rPr kumimoji="1" lang="en-US" sz="2000">
                <a:latin typeface="Helvetica" pitchFamily="34" charset="0"/>
                <a:sym typeface="Symbol" pitchFamily="18" charset="2"/>
              </a:rPr>
              <a:t>     </a:t>
            </a:r>
            <a:r>
              <a:rPr kumimoji="1" lang="en-US" sz="2800" i="1" baseline="-25000">
                <a:latin typeface="Helvetica" pitchFamily="34" charset="0"/>
                <a:sym typeface="Symbol" pitchFamily="18" charset="2"/>
              </a:rPr>
              <a:t>customer_name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(depositor)</a:t>
            </a:r>
            <a:endParaRPr lang="en-US" sz="2000">
              <a:latin typeface="Helvetica" pitchFamily="34" charset="0"/>
            </a:endParaRP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0" y="1600200"/>
            <a:ext cx="914400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>
                <a:latin typeface="Helvetica" pitchFamily="34" charset="0"/>
                <a:sym typeface="Symbol" pitchFamily="18" charset="2"/>
              </a:rPr>
              <a:t></a:t>
            </a:r>
            <a:r>
              <a:rPr kumimoji="1" lang="en-US" sz="2800" i="1" baseline="-25000">
                <a:latin typeface="Helvetica" pitchFamily="34" charset="0"/>
                <a:sym typeface="Symbol" pitchFamily="18" charset="2"/>
              </a:rPr>
              <a:t>customer_name</a:t>
            </a:r>
            <a:r>
              <a:rPr kumimoji="1" lang="en-US">
                <a:latin typeface="Helvetica" pitchFamily="34" charset="0"/>
                <a:sym typeface="Symbol" pitchFamily="18" charset="2"/>
              </a:rPr>
              <a:t> (</a:t>
            </a:r>
            <a:r>
              <a:rPr kumimoji="1" lang="en-US" sz="2800">
                <a:latin typeface="Helvetica" pitchFamily="34" charset="0"/>
                <a:sym typeface="Symbol" pitchFamily="18" charset="2"/>
              </a:rPr>
              <a:t></a:t>
            </a:r>
            <a:r>
              <a:rPr kumimoji="1" lang="en-US" sz="2800" i="1" baseline="-25000">
                <a:latin typeface="Helvetica" pitchFamily="34" charset="0"/>
                <a:sym typeface="Symbol" pitchFamily="18" charset="2"/>
              </a:rPr>
              <a:t>branch_name=“Perryridge</a:t>
            </a:r>
            <a:r>
              <a:rPr kumimoji="1" lang="en-US" i="1" baseline="-25000">
                <a:latin typeface="Helvetica" pitchFamily="34" charset="0"/>
                <a:sym typeface="Symbol" pitchFamily="18" charset="2"/>
              </a:rPr>
              <a:t>”</a:t>
            </a:r>
            <a:endParaRPr kumimoji="1" lang="en-US">
              <a:latin typeface="Helvetica" pitchFamily="34" charset="0"/>
              <a:sym typeface="Symbol" pitchFamily="18" charset="2"/>
            </a:endParaRPr>
          </a:p>
          <a:p>
            <a:pPr algn="ctr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>
                <a:latin typeface="Helvetica" pitchFamily="34" charset="0"/>
              </a:rPr>
              <a:t>    (</a:t>
            </a:r>
            <a:r>
              <a:rPr kumimoji="1" lang="en-US" i="1">
                <a:latin typeface="Helvetica" pitchFamily="34" charset="0"/>
                <a:sym typeface="Symbol" pitchFamily="18" charset="2"/>
              </a:rPr>
              <a:t></a:t>
            </a:r>
            <a:r>
              <a:rPr kumimoji="1" lang="en-US" sz="2800" i="1" baseline="-25000">
                <a:latin typeface="Helvetica" pitchFamily="34" charset="0"/>
                <a:sym typeface="Symbol" pitchFamily="18" charset="2"/>
              </a:rPr>
              <a:t>borrower.loan_number = loan.loan_number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(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borrower x loan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)))</a:t>
            </a:r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3" t="23170" r="-513" b="23003"/>
          <a:stretch>
            <a:fillRect/>
          </a:stretch>
        </p:blipFill>
        <p:spPr bwMode="auto">
          <a:xfrm>
            <a:off x="2209800" y="3962400"/>
            <a:ext cx="6629400" cy="267652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utoUpdateAnimBg="0"/>
      <p:bldP spid="32773" grpId="0" autoUpdateAnimBg="0"/>
      <p:bldP spid="3277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7772400" cy="685800"/>
          </a:xfrm>
        </p:spPr>
        <p:txBody>
          <a:bodyPr/>
          <a:lstStyle/>
          <a:p>
            <a:r>
              <a:rPr lang="en-US" sz="4000" dirty="0"/>
              <a:t>Example Queries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762000"/>
            <a:ext cx="8915400" cy="6985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Find the names of all customers who have a loan at the Perryridge branch.</a:t>
            </a:r>
          </a:p>
        </p:txBody>
      </p:sp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533400" y="2667000"/>
            <a:ext cx="8382000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850900" lvl="1" indent="-393700" eaLnBrk="0" hangingPunct="0"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>
                <a:latin typeface="Helvetica" pitchFamily="34" charset="0"/>
                <a:sym typeface="Symbol" pitchFamily="18" charset="2"/>
              </a:rPr>
              <a:t></a:t>
            </a:r>
            <a:r>
              <a:rPr kumimoji="1" lang="en-US" sz="2800" baseline="-25000">
                <a:latin typeface="Helvetica" pitchFamily="34" charset="0"/>
                <a:sym typeface="Symbol" pitchFamily="18" charset="2"/>
              </a:rPr>
              <a:t>customer_name</a:t>
            </a:r>
            <a:r>
              <a:rPr kumimoji="1" lang="en-US">
                <a:latin typeface="Helvetica" pitchFamily="34" charset="0"/>
                <a:sym typeface="Symbol" pitchFamily="18" charset="2"/>
              </a:rPr>
              <a:t>(</a:t>
            </a:r>
            <a:r>
              <a:rPr kumimoji="1" lang="en-US" sz="2800" baseline="-25000">
                <a:latin typeface="Helvetica" pitchFamily="34" charset="0"/>
                <a:sym typeface="Symbol" pitchFamily="18" charset="2"/>
              </a:rPr>
              <a:t>loan.loan_number = borrower.loan_number </a:t>
            </a:r>
            <a:r>
              <a:rPr kumimoji="1" lang="en-US">
                <a:latin typeface="Helvetica" pitchFamily="34" charset="0"/>
                <a:sym typeface="Symbol" pitchFamily="18" charset="2"/>
              </a:rPr>
              <a:t>(</a:t>
            </a:r>
            <a:br>
              <a:rPr kumimoji="1" lang="en-US">
                <a:latin typeface="Helvetica" pitchFamily="34" charset="0"/>
                <a:sym typeface="Symbol" pitchFamily="18" charset="2"/>
              </a:rPr>
            </a:br>
            <a:r>
              <a:rPr kumimoji="1" lang="en-US">
                <a:latin typeface="Helvetica" pitchFamily="34" charset="0"/>
                <a:sym typeface="Symbol" pitchFamily="18" charset="2"/>
              </a:rPr>
              <a:t>             (</a:t>
            </a:r>
            <a:r>
              <a:rPr kumimoji="1" lang="en-US" sz="2800" baseline="-25000">
                <a:latin typeface="Helvetica" pitchFamily="34" charset="0"/>
                <a:sym typeface="Symbol" pitchFamily="18" charset="2"/>
              </a:rPr>
              <a:t>branch_name = “Perryridge</a:t>
            </a:r>
            <a:r>
              <a:rPr kumimoji="1" lang="en-US" sz="2000" baseline="-25000">
                <a:latin typeface="Helvetica" pitchFamily="34" charset="0"/>
                <a:sym typeface="Symbol" pitchFamily="18" charset="2"/>
              </a:rPr>
              <a:t>” 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(loan)) x  borrower))</a:t>
            </a:r>
            <a:endParaRPr kumimoji="1" lang="en-US" sz="2000">
              <a:latin typeface="Helvetica" pitchFamily="34" charset="0"/>
            </a:endParaRPr>
          </a:p>
          <a:p>
            <a:pPr eaLnBrk="0" hangingPunct="0"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endParaRPr lang="en-US" sz="1800">
              <a:latin typeface="Helvetica" pitchFamily="34" charset="0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82600" y="1447800"/>
            <a:ext cx="8661400" cy="134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793750" lvl="1" indent="-336550" eaLnBrk="0" hangingPunct="0">
              <a:lnSpc>
                <a:spcPct val="120000"/>
              </a:lnSpc>
              <a:spcBef>
                <a:spcPct val="35000"/>
              </a:spcBef>
              <a:buClr>
                <a:schemeClr val="hlink"/>
              </a:buClr>
              <a:buSzPct val="80000"/>
              <a:buFont typeface="Monotype Sorts" pitchFamily="2" charset="2"/>
              <a:buChar char="l"/>
            </a:pPr>
            <a:r>
              <a:rPr kumimoji="1" lang="en-US" sz="1800">
                <a:latin typeface="Helvetica" pitchFamily="34" charset="0"/>
              </a:rPr>
              <a:t>  </a:t>
            </a:r>
            <a:r>
              <a:rPr kumimoji="1" lang="en-US">
                <a:latin typeface="Helvetica" pitchFamily="34" charset="0"/>
                <a:sym typeface="Symbol" pitchFamily="18" charset="2"/>
              </a:rPr>
              <a:t></a:t>
            </a:r>
            <a:r>
              <a:rPr kumimoji="1" lang="en-US" sz="2800" baseline="-25000">
                <a:latin typeface="Helvetica" pitchFamily="34" charset="0"/>
                <a:sym typeface="Symbol" pitchFamily="18" charset="2"/>
              </a:rPr>
              <a:t>customer_name </a:t>
            </a:r>
            <a:r>
              <a:rPr kumimoji="1" lang="en-US">
                <a:latin typeface="Helvetica" pitchFamily="34" charset="0"/>
                <a:sym typeface="Symbol" pitchFamily="18" charset="2"/>
              </a:rPr>
              <a:t>(</a:t>
            </a:r>
            <a:r>
              <a:rPr kumimoji="1" lang="en-US" sz="2800" baseline="-25000">
                <a:latin typeface="Helvetica" pitchFamily="34" charset="0"/>
                <a:sym typeface="Symbol" pitchFamily="18" charset="2"/>
              </a:rPr>
              <a:t>branch_name = “Perryridge”</a:t>
            </a:r>
            <a:r>
              <a:rPr kumimoji="1" lang="en-US" sz="2800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(</a:t>
            </a:r>
            <a:br>
              <a:rPr kumimoji="1" lang="en-US" sz="2000">
                <a:latin typeface="Helvetica" pitchFamily="34" charset="0"/>
                <a:sym typeface="Symbol" pitchFamily="18" charset="2"/>
              </a:rPr>
            </a:br>
            <a:r>
              <a:rPr kumimoji="1" lang="en-US">
                <a:latin typeface="Helvetica" pitchFamily="34" charset="0"/>
                <a:sym typeface="Symbol" pitchFamily="18" charset="2"/>
              </a:rPr>
              <a:t>  </a:t>
            </a:r>
            <a:r>
              <a:rPr kumimoji="1" lang="en-US" sz="2800" baseline="-25000">
                <a:latin typeface="Helvetica" pitchFamily="34" charset="0"/>
                <a:sym typeface="Symbol" pitchFamily="18" charset="2"/>
              </a:rPr>
              <a:t>borrower.loan_number = loan.loan_number 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(borrower x loan)))</a:t>
            </a:r>
          </a:p>
          <a:p>
            <a:pPr eaLnBrk="0" hangingPunct="0"/>
            <a:endParaRPr lang="en-US" sz="2000">
              <a:latin typeface="Helvetica" pitchFamily="34" charset="0"/>
            </a:endParaRPr>
          </a:p>
        </p:txBody>
      </p:sp>
      <p:pic>
        <p:nvPicPr>
          <p:cNvPr id="33798" name="Picture 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33" t="23170" r="-513" b="23003"/>
          <a:stretch>
            <a:fillRect/>
          </a:stretch>
        </p:blipFill>
        <p:spPr bwMode="auto">
          <a:xfrm>
            <a:off x="1981200" y="3886200"/>
            <a:ext cx="6629400" cy="267652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 autoUpdateAnimBg="0"/>
      <p:bldP spid="3379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r>
              <a:rPr lang="en-US"/>
              <a:t>Additional Operations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838200"/>
            <a:ext cx="7848600" cy="5486400"/>
          </a:xfrm>
        </p:spPr>
        <p:txBody>
          <a:bodyPr/>
          <a:lstStyle/>
          <a:p>
            <a:r>
              <a:rPr lang="en-US"/>
              <a:t>Additional Operations</a:t>
            </a:r>
          </a:p>
          <a:p>
            <a:pPr lvl="1">
              <a:lnSpc>
                <a:spcPct val="160000"/>
              </a:lnSpc>
            </a:pPr>
            <a:r>
              <a:rPr lang="en-US"/>
              <a:t>Set intersection</a:t>
            </a:r>
          </a:p>
          <a:p>
            <a:pPr lvl="1"/>
            <a:r>
              <a:rPr lang="en-US"/>
              <a:t>Natural join</a:t>
            </a:r>
          </a:p>
          <a:p>
            <a:pPr lvl="1"/>
            <a:r>
              <a:rPr lang="en-US"/>
              <a:t>Aggregation</a:t>
            </a:r>
          </a:p>
          <a:p>
            <a:pPr lvl="1"/>
            <a:r>
              <a:rPr lang="en-US"/>
              <a:t>Outer Join</a:t>
            </a:r>
          </a:p>
          <a:p>
            <a:pPr lvl="1"/>
            <a:r>
              <a:rPr lang="en-US"/>
              <a:t>Division</a:t>
            </a:r>
          </a:p>
          <a:p>
            <a:r>
              <a:rPr lang="en-US"/>
              <a:t>All above, other than aggregation, can be expressed using basic operations we have seen earlier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901113" cy="609600"/>
          </a:xfrm>
        </p:spPr>
        <p:txBody>
          <a:bodyPr>
            <a:normAutofit fontScale="90000"/>
          </a:bodyPr>
          <a:lstStyle/>
          <a:p>
            <a:r>
              <a:rPr lang="en-US"/>
              <a:t>Set-Intersection Operation –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077913"/>
            <a:ext cx="8763000" cy="4876800"/>
          </a:xfrm>
        </p:spPr>
        <p:txBody>
          <a:bodyPr/>
          <a:lstStyle/>
          <a:p>
            <a:r>
              <a:rPr lang="en-US"/>
              <a:t>Relation </a:t>
            </a:r>
            <a:r>
              <a:rPr lang="en-US" i="1"/>
              <a:t>r, s</a:t>
            </a:r>
            <a:r>
              <a:rPr lang="en-US"/>
              <a:t>:</a:t>
            </a:r>
          </a:p>
          <a:p>
            <a:endParaRPr lang="en-US"/>
          </a:p>
          <a:p>
            <a:endParaRPr lang="en-US"/>
          </a:p>
          <a:p>
            <a:endParaRPr lang="en-US" i="1"/>
          </a:p>
          <a:p>
            <a:r>
              <a:rPr lang="en-US" i="1"/>
              <a:t>r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 </a:t>
            </a:r>
            <a:r>
              <a:rPr lang="en-US" i="1">
                <a:sym typeface="Symbol" pitchFamily="18" charset="2"/>
              </a:rPr>
              <a:t>s:</a:t>
            </a:r>
            <a:endParaRPr lang="en-US" i="1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2741613" y="1154113"/>
            <a:ext cx="1046162" cy="4381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Text Box 5"/>
          <p:cNvSpPr txBox="1">
            <a:spLocks noChangeArrowheads="1"/>
          </p:cNvSpPr>
          <p:nvPr/>
        </p:nvSpPr>
        <p:spPr bwMode="auto">
          <a:xfrm>
            <a:off x="2747963" y="1214438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A       B</a:t>
            </a:r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3148013" y="1163638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759075" y="1616075"/>
            <a:ext cx="1046163" cy="9683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3138488" y="1639888"/>
            <a:ext cx="1587" cy="95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2708275" y="1638300"/>
            <a:ext cx="328613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3203575" y="1662113"/>
            <a:ext cx="3111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1</a:t>
            </a:r>
          </a:p>
          <a:p>
            <a:pPr algn="ctr" eaLnBrk="0" hangingPunct="0"/>
            <a:r>
              <a:rPr lang="en-US" sz="1800">
                <a:latin typeface="Helvetica" pitchFamily="34" charset="0"/>
              </a:rPr>
              <a:t>2</a:t>
            </a:r>
          </a:p>
          <a:p>
            <a:pPr algn="ctr" eaLnBrk="0" hangingPunct="0"/>
            <a:r>
              <a:rPr lang="en-US" sz="1800">
                <a:latin typeface="Helvetica" pitchFamily="34" charset="0"/>
              </a:rPr>
              <a:t>1</a:t>
            </a:r>
          </a:p>
        </p:txBody>
      </p:sp>
      <p:sp>
        <p:nvSpPr>
          <p:cNvPr id="35851" name="Rectangle 11"/>
          <p:cNvSpPr>
            <a:spLocks noChangeArrowheads="1"/>
          </p:cNvSpPr>
          <p:nvPr/>
        </p:nvSpPr>
        <p:spPr bwMode="auto">
          <a:xfrm>
            <a:off x="4953000" y="1225550"/>
            <a:ext cx="1046163" cy="4381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4946650" y="1285875"/>
            <a:ext cx="93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A       B</a:t>
            </a:r>
          </a:p>
        </p:txBody>
      </p:sp>
      <p:sp>
        <p:nvSpPr>
          <p:cNvPr id="35853" name="Line 13"/>
          <p:cNvSpPr>
            <a:spLocks noChangeShapeType="1"/>
          </p:cNvSpPr>
          <p:nvPr/>
        </p:nvSpPr>
        <p:spPr bwMode="auto">
          <a:xfrm>
            <a:off x="5432425" y="1235075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4" name="Rectangle 14"/>
          <p:cNvSpPr>
            <a:spLocks noChangeArrowheads="1"/>
          </p:cNvSpPr>
          <p:nvPr/>
        </p:nvSpPr>
        <p:spPr bwMode="auto">
          <a:xfrm>
            <a:off x="4943475" y="1728788"/>
            <a:ext cx="1046163" cy="701675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5" name="Line 15"/>
          <p:cNvSpPr>
            <a:spLocks noChangeShapeType="1"/>
          </p:cNvSpPr>
          <p:nvPr/>
        </p:nvSpPr>
        <p:spPr bwMode="auto">
          <a:xfrm>
            <a:off x="5449888" y="1738313"/>
            <a:ext cx="1587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5032375" y="1736725"/>
            <a:ext cx="3286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5514975" y="1760538"/>
            <a:ext cx="311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2</a:t>
            </a:r>
          </a:p>
          <a:p>
            <a:pPr algn="ctr" eaLnBrk="0" hangingPunct="0"/>
            <a:r>
              <a:rPr lang="en-US" sz="1800">
                <a:latin typeface="Helvetica" pitchFamily="34" charset="0"/>
              </a:rPr>
              <a:t>3</a:t>
            </a:r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2990850" y="272415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r</a:t>
            </a:r>
            <a:endParaRPr lang="en-US" sz="1800">
              <a:latin typeface="Helvetica" pitchFamily="34" charset="0"/>
            </a:endParaRP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5256213" y="27241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s</a:t>
            </a:r>
            <a:endParaRPr lang="en-US" sz="1800">
              <a:latin typeface="Helvetica" pitchFamily="34" charset="0"/>
            </a:endParaRP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2559050" y="3671888"/>
            <a:ext cx="1046163" cy="4381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1" name="Text Box 21"/>
          <p:cNvSpPr txBox="1">
            <a:spLocks noChangeArrowheads="1"/>
          </p:cNvSpPr>
          <p:nvPr/>
        </p:nvSpPr>
        <p:spPr bwMode="auto">
          <a:xfrm>
            <a:off x="2552700" y="3732213"/>
            <a:ext cx="933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A       B</a:t>
            </a:r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3038475" y="3681413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2576513" y="4175125"/>
            <a:ext cx="1046162" cy="43815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2619375" y="4230688"/>
            <a:ext cx="836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      2</a:t>
            </a:r>
            <a:endParaRPr lang="en-US" sz="1800">
              <a:latin typeface="Helvetica" pitchFamily="34" charset="0"/>
            </a:endParaRPr>
          </a:p>
        </p:txBody>
      </p:sp>
      <p:sp>
        <p:nvSpPr>
          <p:cNvPr id="35865" name="Line 25"/>
          <p:cNvSpPr>
            <a:spLocks noChangeShapeType="1"/>
          </p:cNvSpPr>
          <p:nvPr/>
        </p:nvSpPr>
        <p:spPr bwMode="auto">
          <a:xfrm>
            <a:off x="3055938" y="4184650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81000" y="685800"/>
            <a:ext cx="3276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 dirty="0">
                <a:latin typeface="Helvetica" pitchFamily="34" charset="0"/>
              </a:rPr>
              <a:t>    Notation:  r     s</a:t>
            </a:r>
            <a:endParaRPr kumimoji="1" lang="en-US" sz="1800" i="1" dirty="0">
              <a:latin typeface="Helvetica" pitchFamily="34" charset="0"/>
              <a:sym typeface="Symbol" pitchFamily="18" charset="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534400" cy="838200"/>
          </a:xfrm>
        </p:spPr>
        <p:txBody>
          <a:bodyPr/>
          <a:lstStyle/>
          <a:p>
            <a:r>
              <a:rPr lang="en-US" dirty="0"/>
              <a:t>Natural-Join Operation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8977313" cy="5791200"/>
          </a:xfrm>
        </p:spPr>
        <p:txBody>
          <a:bodyPr/>
          <a:lstStyle/>
          <a:p>
            <a:r>
              <a:rPr lang="en-US" sz="2400" dirty="0"/>
              <a:t>Let </a:t>
            </a:r>
            <a:r>
              <a:rPr lang="en-US" sz="2400" i="1" dirty="0"/>
              <a:t>r</a:t>
            </a:r>
            <a:r>
              <a:rPr lang="en-US" sz="2400" dirty="0"/>
              <a:t> and </a:t>
            </a:r>
            <a:r>
              <a:rPr lang="en-US" sz="2400" i="1" dirty="0"/>
              <a:t>s</a:t>
            </a:r>
            <a:r>
              <a:rPr lang="en-US" sz="2400" dirty="0"/>
              <a:t> be relations on schemas </a:t>
            </a:r>
            <a:r>
              <a:rPr lang="en-US" sz="2400" i="1" dirty="0"/>
              <a:t>R</a:t>
            </a:r>
            <a:r>
              <a:rPr lang="en-US" sz="2400" dirty="0"/>
              <a:t> and </a:t>
            </a:r>
            <a:r>
              <a:rPr lang="en-US" sz="2400" i="1" dirty="0"/>
              <a:t>S</a:t>
            </a:r>
            <a:r>
              <a:rPr lang="en-US" sz="2400" dirty="0"/>
              <a:t> respectively. </a:t>
            </a:r>
            <a:br>
              <a:rPr lang="en-US" sz="2400" dirty="0"/>
            </a:br>
            <a:r>
              <a:rPr lang="en-US" sz="2400" dirty="0"/>
              <a:t>Then,  r     s  is a relation on schema </a:t>
            </a:r>
            <a:r>
              <a:rPr lang="en-US" sz="2400" i="1" dirty="0"/>
              <a:t>R </a:t>
            </a:r>
            <a:r>
              <a:rPr lang="en-US" sz="2400" dirty="0">
                <a:sym typeface="Symbol" pitchFamily="18" charset="2"/>
              </a:rPr>
              <a:t></a:t>
            </a:r>
            <a:r>
              <a:rPr lang="en-US" sz="2400" dirty="0"/>
              <a:t> </a:t>
            </a:r>
            <a:r>
              <a:rPr lang="en-US" sz="2400" i="1" dirty="0"/>
              <a:t>S</a:t>
            </a:r>
            <a:r>
              <a:rPr lang="en-US" sz="2400" dirty="0"/>
              <a:t> obtained as follows:</a:t>
            </a:r>
          </a:p>
          <a:p>
            <a:pPr lvl="1"/>
            <a:r>
              <a:rPr lang="en-US" sz="2400" dirty="0"/>
              <a:t>Consider each pair of </a:t>
            </a:r>
            <a:r>
              <a:rPr lang="en-US" sz="2400" dirty="0" err="1"/>
              <a:t>tuples</a:t>
            </a:r>
            <a:r>
              <a:rPr lang="en-US" sz="2400" dirty="0"/>
              <a:t>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r</a:t>
            </a:r>
            <a:r>
              <a:rPr lang="en-US" sz="2400" dirty="0"/>
              <a:t> from </a:t>
            </a:r>
            <a:r>
              <a:rPr lang="en-US" sz="2400" i="1" dirty="0"/>
              <a:t>r</a:t>
            </a:r>
            <a:r>
              <a:rPr lang="en-US" sz="2400" dirty="0"/>
              <a:t> and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s</a:t>
            </a:r>
            <a:r>
              <a:rPr lang="en-US" sz="2400" dirty="0"/>
              <a:t> from </a:t>
            </a:r>
            <a:r>
              <a:rPr lang="en-US" sz="2400" i="1" dirty="0"/>
              <a:t>s</a:t>
            </a:r>
            <a:r>
              <a:rPr lang="en-US" sz="2400" dirty="0"/>
              <a:t>.  </a:t>
            </a:r>
          </a:p>
          <a:p>
            <a:pPr lvl="1"/>
            <a:r>
              <a:rPr lang="en-US" sz="2400" dirty="0"/>
              <a:t>If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r</a:t>
            </a:r>
            <a:r>
              <a:rPr lang="en-US" sz="2400" dirty="0"/>
              <a:t> and </a:t>
            </a:r>
            <a:r>
              <a:rPr lang="en-US" sz="2400" i="1" dirty="0" err="1"/>
              <a:t>t</a:t>
            </a:r>
            <a:r>
              <a:rPr lang="en-US" sz="2400" i="1" baseline="-25000" dirty="0" err="1"/>
              <a:t>s</a:t>
            </a:r>
            <a:r>
              <a:rPr lang="en-US" sz="2400" dirty="0"/>
              <a:t> have the same value on each of the attributes in </a:t>
            </a:r>
            <a:r>
              <a:rPr lang="en-US" sz="2400" i="1" dirty="0"/>
              <a:t>R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</a:t>
            </a:r>
            <a:r>
              <a:rPr lang="en-US" sz="2400" dirty="0"/>
              <a:t> </a:t>
            </a:r>
            <a:r>
              <a:rPr lang="en-US" sz="2400" i="1" dirty="0"/>
              <a:t>S</a:t>
            </a:r>
            <a:r>
              <a:rPr lang="en-US" sz="2400" dirty="0"/>
              <a:t>, add a </a:t>
            </a:r>
            <a:r>
              <a:rPr lang="en-US" sz="2400" dirty="0" err="1"/>
              <a:t>tuple</a:t>
            </a:r>
            <a:r>
              <a:rPr lang="en-US" sz="2400" dirty="0"/>
              <a:t> </a:t>
            </a:r>
            <a:r>
              <a:rPr lang="en-US" sz="2400" i="1" dirty="0"/>
              <a:t>t</a:t>
            </a:r>
            <a:r>
              <a:rPr lang="en-US" sz="2400" dirty="0"/>
              <a:t>  to the result, where</a:t>
            </a:r>
          </a:p>
          <a:p>
            <a:pPr marL="1085850" lvl="2"/>
            <a:r>
              <a:rPr lang="en-US" i="1" dirty="0"/>
              <a:t>t</a:t>
            </a:r>
            <a:r>
              <a:rPr lang="en-US" dirty="0"/>
              <a:t> has the same value as </a:t>
            </a:r>
            <a:r>
              <a:rPr lang="en-US" i="1" dirty="0" err="1"/>
              <a:t>t</a:t>
            </a:r>
            <a:r>
              <a:rPr lang="en-US" i="1" baseline="-25000" dirty="0" err="1"/>
              <a:t>r</a:t>
            </a:r>
            <a:r>
              <a:rPr lang="en-US" dirty="0"/>
              <a:t> on </a:t>
            </a:r>
            <a:r>
              <a:rPr lang="en-US" i="1" dirty="0"/>
              <a:t>r</a:t>
            </a:r>
            <a:endParaRPr lang="en-US" dirty="0"/>
          </a:p>
          <a:p>
            <a:pPr marL="1085850" lvl="2"/>
            <a:r>
              <a:rPr lang="en-US" i="1" dirty="0"/>
              <a:t>t</a:t>
            </a:r>
            <a:r>
              <a:rPr lang="en-US" dirty="0"/>
              <a:t> has the same value as </a:t>
            </a:r>
            <a:r>
              <a:rPr lang="en-US" i="1" dirty="0" err="1"/>
              <a:t>t</a:t>
            </a:r>
            <a:r>
              <a:rPr lang="en-US" i="1" baseline="-25000" dirty="0" err="1"/>
              <a:t>s</a:t>
            </a:r>
            <a:r>
              <a:rPr lang="en-US" dirty="0"/>
              <a:t> on </a:t>
            </a:r>
            <a:r>
              <a:rPr lang="en-US" i="1" dirty="0"/>
              <a:t>s</a:t>
            </a:r>
            <a:endParaRPr lang="en-US" dirty="0"/>
          </a:p>
          <a:p>
            <a:r>
              <a:rPr lang="en-US" sz="2000" dirty="0"/>
              <a:t>Example:</a:t>
            </a:r>
          </a:p>
          <a:p>
            <a:pPr lvl="1">
              <a:buFontTx/>
              <a:buNone/>
            </a:pPr>
            <a:r>
              <a:rPr lang="en-US" sz="2000" i="1" dirty="0"/>
              <a:t>R</a:t>
            </a:r>
            <a:r>
              <a:rPr lang="en-US" sz="2000" dirty="0"/>
              <a:t> = (</a:t>
            </a:r>
            <a:r>
              <a:rPr lang="en-US" sz="2000" i="1" dirty="0"/>
              <a:t>A, B, C, D</a:t>
            </a:r>
            <a:r>
              <a:rPr lang="en-US" sz="2000" dirty="0"/>
              <a:t>)</a:t>
            </a:r>
          </a:p>
          <a:p>
            <a:pPr lvl="1">
              <a:buFontTx/>
              <a:buNone/>
            </a:pPr>
            <a:r>
              <a:rPr lang="en-US" sz="2000" i="1" dirty="0"/>
              <a:t>S</a:t>
            </a:r>
            <a:r>
              <a:rPr lang="en-US" sz="2000" dirty="0"/>
              <a:t> = (</a:t>
            </a:r>
            <a:r>
              <a:rPr lang="en-US" sz="2000" i="1" dirty="0"/>
              <a:t>E, B, D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Result schema = (</a:t>
            </a:r>
            <a:r>
              <a:rPr lang="en-US" sz="2000" i="1" dirty="0"/>
              <a:t>A, B, C, D, E</a:t>
            </a:r>
            <a:r>
              <a:rPr lang="en-US" sz="2000" dirty="0"/>
              <a:t>)</a:t>
            </a:r>
          </a:p>
          <a:p>
            <a:pPr lvl="1"/>
            <a:r>
              <a:rPr lang="en-US" sz="2400" i="1" dirty="0"/>
              <a:t>r</a:t>
            </a:r>
            <a:r>
              <a:rPr lang="en-US" sz="2400" dirty="0"/>
              <a:t>     </a:t>
            </a:r>
            <a:r>
              <a:rPr lang="en-US" sz="2400" i="1" dirty="0"/>
              <a:t>s</a:t>
            </a:r>
            <a:r>
              <a:rPr lang="en-US" sz="2400" dirty="0"/>
              <a:t> is defined as:</a:t>
            </a:r>
            <a:br>
              <a:rPr lang="en-US" sz="2400" dirty="0"/>
            </a:br>
            <a:r>
              <a:rPr lang="en-US" sz="2400" dirty="0"/>
              <a:t>      </a:t>
            </a:r>
            <a:r>
              <a:rPr lang="en-US" sz="2400" dirty="0">
                <a:sym typeface="Symbol" pitchFamily="18" charset="2"/>
              </a:rPr>
              <a:t></a:t>
            </a:r>
            <a:r>
              <a:rPr lang="en-US" sz="2400" i="1" baseline="-25000" dirty="0" err="1"/>
              <a:t>r.A</a:t>
            </a:r>
            <a:r>
              <a:rPr lang="en-US" sz="2400" i="1" baseline="-25000" dirty="0"/>
              <a:t>, </a:t>
            </a:r>
            <a:r>
              <a:rPr lang="en-US" sz="2400" i="1" baseline="-25000" dirty="0" err="1"/>
              <a:t>r.B</a:t>
            </a:r>
            <a:r>
              <a:rPr lang="en-US" sz="2400" i="1" baseline="-25000" dirty="0"/>
              <a:t>, </a:t>
            </a:r>
            <a:r>
              <a:rPr lang="en-US" sz="2400" i="1" baseline="-25000" dirty="0" err="1"/>
              <a:t>r.C</a:t>
            </a:r>
            <a:r>
              <a:rPr lang="en-US" sz="2400" i="1" baseline="-25000" dirty="0"/>
              <a:t>, </a:t>
            </a:r>
            <a:r>
              <a:rPr lang="en-US" sz="2400" i="1" baseline="-25000" dirty="0" err="1"/>
              <a:t>r.D</a:t>
            </a:r>
            <a:r>
              <a:rPr lang="en-US" sz="2400" i="1" baseline="-25000" dirty="0"/>
              <a:t>, </a:t>
            </a:r>
            <a:r>
              <a:rPr lang="en-US" sz="2400" i="1" baseline="-25000" dirty="0" err="1"/>
              <a:t>s.E</a:t>
            </a:r>
            <a:r>
              <a:rPr lang="en-US" sz="2400" dirty="0"/>
              <a:t> (</a:t>
            </a:r>
            <a:r>
              <a:rPr lang="en-US" sz="2400" dirty="0">
                <a:sym typeface="Symbol" pitchFamily="18" charset="2"/>
              </a:rPr>
              <a:t></a:t>
            </a:r>
            <a:r>
              <a:rPr lang="en-US" sz="2400" i="1" baseline="-25000" dirty="0" err="1"/>
              <a:t>r.B</a:t>
            </a:r>
            <a:r>
              <a:rPr lang="en-US" sz="2400" i="1" baseline="-25000" dirty="0"/>
              <a:t> = </a:t>
            </a:r>
            <a:r>
              <a:rPr lang="en-US" sz="2400" i="1" baseline="-25000" dirty="0" err="1"/>
              <a:t>s.B</a:t>
            </a:r>
            <a:r>
              <a:rPr lang="en-US" sz="2400" i="1" baseline="-25000" dirty="0"/>
              <a:t> </a:t>
            </a:r>
            <a:r>
              <a:rPr lang="en-US" sz="2400" dirty="0">
                <a:sym typeface="Symbol" pitchFamily="18" charset="2"/>
              </a:rPr>
              <a:t></a:t>
            </a:r>
            <a:r>
              <a:rPr lang="en-US" sz="2400" i="1" baseline="-25000" dirty="0"/>
              <a:t> </a:t>
            </a:r>
            <a:r>
              <a:rPr lang="en-US" sz="2400" i="1" baseline="-25000" dirty="0" err="1"/>
              <a:t>r.D</a:t>
            </a:r>
            <a:r>
              <a:rPr lang="en-US" sz="2400" i="1" baseline="-25000" dirty="0"/>
              <a:t> = </a:t>
            </a:r>
            <a:r>
              <a:rPr lang="en-US" sz="2400" i="1" baseline="-25000" dirty="0" err="1"/>
              <a:t>s.D</a:t>
            </a:r>
            <a:r>
              <a:rPr lang="en-US" sz="2400" dirty="0"/>
              <a:t> (</a:t>
            </a:r>
            <a:r>
              <a:rPr lang="en-US" sz="2400" i="1" dirty="0"/>
              <a:t>r </a:t>
            </a:r>
            <a:r>
              <a:rPr lang="en-US" sz="2400" dirty="0"/>
              <a:t> x  </a:t>
            </a:r>
            <a:r>
              <a:rPr lang="en-US" sz="2400" i="1" dirty="0"/>
              <a:t>s</a:t>
            </a:r>
            <a:r>
              <a:rPr lang="en-US" sz="2400" dirty="0"/>
              <a:t>))</a:t>
            </a:r>
          </a:p>
        </p:txBody>
      </p:sp>
      <p:sp>
        <p:nvSpPr>
          <p:cNvPr id="37893" name="AutoShape 5"/>
          <p:cNvSpPr>
            <a:spLocks noChangeArrowheads="1"/>
          </p:cNvSpPr>
          <p:nvPr/>
        </p:nvSpPr>
        <p:spPr bwMode="auto">
          <a:xfrm rot="16200000" flipV="1">
            <a:off x="2057400" y="8382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AutoShape 6"/>
          <p:cNvSpPr>
            <a:spLocks noChangeArrowheads="1"/>
          </p:cNvSpPr>
          <p:nvPr/>
        </p:nvSpPr>
        <p:spPr bwMode="auto">
          <a:xfrm rot="16200000" flipV="1">
            <a:off x="990600" y="54864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AutoShape 8"/>
          <p:cNvSpPr>
            <a:spLocks noChangeArrowheads="1"/>
          </p:cNvSpPr>
          <p:nvPr/>
        </p:nvSpPr>
        <p:spPr bwMode="auto">
          <a:xfrm rot="16200000" flipV="1">
            <a:off x="1524000" y="1600201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Natural Join Operation – Example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6843712" cy="382587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Relations r, s: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676400" y="1676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133600" y="1676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1676400" y="2286000"/>
            <a:ext cx="457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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2133600" y="2286000"/>
            <a:ext cx="457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4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2590800" y="1676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C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3048000" y="16764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D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2590800" y="2286000"/>
            <a:ext cx="457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3048000" y="2286000"/>
            <a:ext cx="457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b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b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5181600" y="1600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5181600" y="2209800"/>
            <a:ext cx="45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3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3</a:t>
            </a:r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5638800" y="1600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D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5638800" y="2209800"/>
            <a:ext cx="45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b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b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6096000" y="1600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E</a:t>
            </a:r>
          </a:p>
        </p:txBody>
      </p:sp>
      <p:sp>
        <p:nvSpPr>
          <p:cNvPr id="36881" name="Rectangle 17"/>
          <p:cNvSpPr>
            <a:spLocks noChangeArrowheads="1"/>
          </p:cNvSpPr>
          <p:nvPr/>
        </p:nvSpPr>
        <p:spPr bwMode="auto">
          <a:xfrm>
            <a:off x="6096000" y="2209800"/>
            <a:ext cx="457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  <a:endParaRPr lang="en-US" sz="1800" b="1" i="1">
              <a:latin typeface="Helvetica" pitchFamily="34" charset="0"/>
              <a:sym typeface="Symbol" pitchFamily="18" charset="2"/>
            </a:endParaRP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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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2362200" y="36576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i="1">
                <a:latin typeface="Helvetica" pitchFamily="34" charset="0"/>
              </a:rPr>
              <a:t>r</a:t>
            </a:r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3352800" y="4340225"/>
            <a:ext cx="434975" cy="496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3787775" y="4340225"/>
            <a:ext cx="434975" cy="496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3352800" y="4908550"/>
            <a:ext cx="434975" cy="1350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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3787775" y="4908550"/>
            <a:ext cx="434975" cy="1350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36887" name="Rectangle 23"/>
          <p:cNvSpPr>
            <a:spLocks noChangeArrowheads="1"/>
          </p:cNvSpPr>
          <p:nvPr/>
        </p:nvSpPr>
        <p:spPr bwMode="auto">
          <a:xfrm>
            <a:off x="4222750" y="4340225"/>
            <a:ext cx="436563" cy="496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C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4659313" y="4340225"/>
            <a:ext cx="434975" cy="496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D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4222750" y="4908550"/>
            <a:ext cx="436563" cy="1350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4659313" y="4908550"/>
            <a:ext cx="434975" cy="1350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b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5094288" y="4340225"/>
            <a:ext cx="434975" cy="4968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E</a:t>
            </a:r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5094288" y="4908550"/>
            <a:ext cx="434975" cy="1350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</a:t>
            </a:r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5715000" y="36576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i="1">
                <a:latin typeface="Helvetica" pitchFamily="34" charset="0"/>
              </a:rPr>
              <a:t>s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819150" y="4241800"/>
            <a:ext cx="7029450" cy="409575"/>
            <a:chOff x="288" y="2688"/>
            <a:chExt cx="4428" cy="258"/>
          </a:xfrm>
        </p:grpSpPr>
        <p:sp>
          <p:nvSpPr>
            <p:cNvPr id="36895" name="Rectangle 31"/>
            <p:cNvSpPr>
              <a:spLocks noChangeArrowheads="1"/>
            </p:cNvSpPr>
            <p:nvPr/>
          </p:nvSpPr>
          <p:spPr bwMode="auto">
            <a:xfrm>
              <a:off x="288" y="2688"/>
              <a:ext cx="4428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marL="342900" indent="-342900"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</a:pPr>
              <a:r>
                <a:rPr kumimoji="1" lang="en-US" sz="1800">
                  <a:latin typeface="Helvetica" pitchFamily="34" charset="0"/>
                </a:rPr>
                <a:t>r     s</a:t>
              </a:r>
            </a:p>
          </p:txBody>
        </p:sp>
        <p:sp>
          <p:nvSpPr>
            <p:cNvPr id="36896" name="AutoShape 32"/>
            <p:cNvSpPr>
              <a:spLocks noChangeArrowheads="1"/>
            </p:cNvSpPr>
            <p:nvPr/>
          </p:nvSpPr>
          <p:spPr bwMode="auto">
            <a:xfrm rot="16200000" flipV="1">
              <a:off x="470" y="2784"/>
              <a:ext cx="96" cy="96"/>
            </a:xfrm>
            <a:prstGeom prst="flowChartCollate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6897" name="AutoShape 33"/>
          <p:cNvSpPr>
            <a:spLocks noChangeArrowheads="1"/>
          </p:cNvSpPr>
          <p:nvPr/>
        </p:nvSpPr>
        <p:spPr bwMode="auto">
          <a:xfrm rot="16200000" flipV="1">
            <a:off x="1428750" y="4343400"/>
            <a:ext cx="152400" cy="1524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458200" cy="533400"/>
          </a:xfrm>
        </p:spPr>
        <p:txBody>
          <a:bodyPr>
            <a:normAutofit fontScale="90000"/>
          </a:bodyPr>
          <a:lstStyle/>
          <a:p>
            <a:r>
              <a:rPr lang="en-US" sz="4000"/>
              <a:t>Bank Example Queries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609600"/>
            <a:ext cx="8194675" cy="6019800"/>
          </a:xfrm>
        </p:spPr>
        <p:txBody>
          <a:bodyPr/>
          <a:lstStyle/>
          <a:p>
            <a:r>
              <a:rPr lang="en-US" sz="2800"/>
              <a:t>Find the largest account balance</a:t>
            </a:r>
          </a:p>
          <a:p>
            <a:pPr lvl="1"/>
            <a:r>
              <a:rPr lang="en-US" sz="2400"/>
              <a:t>Strategy:</a:t>
            </a:r>
          </a:p>
          <a:p>
            <a:pPr marL="1085850" lvl="2"/>
            <a:r>
              <a:rPr lang="en-US" sz="2000"/>
              <a:t>Find those balances that are </a:t>
            </a:r>
            <a:r>
              <a:rPr lang="en-US" sz="2000" i="1"/>
              <a:t>not </a:t>
            </a:r>
            <a:r>
              <a:rPr lang="en-US" sz="2000"/>
              <a:t>the largest</a:t>
            </a:r>
          </a:p>
          <a:p>
            <a:pPr marL="1428750" lvl="3"/>
            <a:r>
              <a:rPr lang="en-US" sz="1800"/>
              <a:t>Rename </a:t>
            </a:r>
            <a:r>
              <a:rPr lang="en-US" sz="1800" i="1"/>
              <a:t>account </a:t>
            </a:r>
            <a:r>
              <a:rPr lang="en-US" sz="1800"/>
              <a:t>relation as </a:t>
            </a:r>
            <a:r>
              <a:rPr lang="en-US" sz="1800" i="1"/>
              <a:t>d </a:t>
            </a:r>
            <a:r>
              <a:rPr lang="en-US" sz="1800"/>
              <a:t>so that we can compare each account balance with all others</a:t>
            </a:r>
          </a:p>
          <a:p>
            <a:pPr marL="1085850" lvl="2"/>
            <a:r>
              <a:rPr lang="en-US" sz="2000"/>
              <a:t>Use set difference to find those account balances that were </a:t>
            </a:r>
            <a:r>
              <a:rPr lang="en-US" sz="2000" i="1"/>
              <a:t>not</a:t>
            </a:r>
            <a:r>
              <a:rPr lang="en-US" sz="2000"/>
              <a:t> found in the earlier step.  </a:t>
            </a:r>
          </a:p>
          <a:p>
            <a:pPr lvl="1"/>
            <a:r>
              <a:rPr lang="en-US" sz="2400"/>
              <a:t>The query is:</a:t>
            </a:r>
          </a:p>
          <a:p>
            <a:pPr>
              <a:buFontTx/>
              <a:buNone/>
            </a:pPr>
            <a:r>
              <a:rPr lang="en-US" sz="2800">
                <a:sym typeface="Symbol" pitchFamily="18" charset="2"/>
              </a:rPr>
              <a:t>     </a:t>
            </a:r>
            <a:endParaRPr lang="en-US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447800" y="3657600"/>
            <a:ext cx="7331075" cy="95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>
                <a:latin typeface="Helvetica" pitchFamily="34" charset="0"/>
                <a:sym typeface="Symbol" pitchFamily="18" charset="2"/>
              </a:rPr>
              <a:t></a:t>
            </a:r>
            <a:r>
              <a:rPr kumimoji="1" lang="en-US" sz="2800" i="1" baseline="-25000">
                <a:latin typeface="Helvetica" pitchFamily="34" charset="0"/>
                <a:sym typeface="Symbol" pitchFamily="18" charset="2"/>
              </a:rPr>
              <a:t>balance</a:t>
            </a:r>
            <a:r>
              <a:rPr kumimoji="1" lang="en-US" i="1">
                <a:latin typeface="Helvetica" pitchFamily="34" charset="0"/>
                <a:sym typeface="Symbol" pitchFamily="18" charset="2"/>
              </a:rPr>
              <a:t>(account) </a:t>
            </a:r>
            <a:r>
              <a:rPr kumimoji="1" lang="en-US">
                <a:latin typeface="Helvetica" pitchFamily="34" charset="0"/>
                <a:sym typeface="Symbol" pitchFamily="18" charset="2"/>
              </a:rPr>
              <a:t>- </a:t>
            </a:r>
            <a:r>
              <a:rPr kumimoji="1" lang="en-US" sz="2800" i="1" baseline="-25000">
                <a:latin typeface="Helvetica" pitchFamily="34" charset="0"/>
                <a:sym typeface="Symbol" pitchFamily="18" charset="2"/>
              </a:rPr>
              <a:t>account.balance</a:t>
            </a:r>
            <a:endParaRPr kumimoji="1" lang="en-US" sz="2800">
              <a:latin typeface="Helvetica" pitchFamily="34" charset="0"/>
              <a:sym typeface="Symbol" pitchFamily="18" charset="2"/>
            </a:endParaRPr>
          </a:p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>
                <a:latin typeface="Helvetica" pitchFamily="34" charset="0"/>
                <a:sym typeface="Symbol" pitchFamily="18" charset="2"/>
              </a:rPr>
              <a:t>    (</a:t>
            </a:r>
            <a:r>
              <a:rPr kumimoji="1" lang="en-US" sz="2800" i="1" baseline="-25000">
                <a:latin typeface="Helvetica" pitchFamily="34" charset="0"/>
                <a:sym typeface="Symbol" pitchFamily="18" charset="2"/>
              </a:rPr>
              <a:t>account.balance &lt; d.balance</a:t>
            </a:r>
            <a:r>
              <a:rPr kumimoji="1" lang="en-US" i="1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(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account</a:t>
            </a:r>
            <a:r>
              <a:rPr kumimoji="1" lang="en-US" i="1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x</a:t>
            </a:r>
            <a:r>
              <a:rPr kumimoji="1" lang="en-US" i="1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 i="1">
                <a:latin typeface="Symbol" pitchFamily="18" charset="2"/>
                <a:sym typeface="Symbol" pitchFamily="18" charset="2"/>
              </a:rPr>
              <a:t>r</a:t>
            </a:r>
            <a:r>
              <a:rPr kumimoji="1" lang="en-US" sz="2800" i="1" baseline="-25000">
                <a:latin typeface="Helvetica" pitchFamily="34" charset="0"/>
                <a:sym typeface="Symbol" pitchFamily="18" charset="2"/>
              </a:rPr>
              <a:t>d</a:t>
            </a:r>
            <a:r>
              <a:rPr kumimoji="1" lang="en-US" i="1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(account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)))</a:t>
            </a:r>
            <a:endParaRPr lang="en-US" sz="2000">
              <a:latin typeface="Helvetica" pitchFamily="34" charset="0"/>
            </a:endParaRPr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569" t="23170" r="54044" b="54550"/>
          <a:stretch>
            <a:fillRect/>
          </a:stretch>
        </p:blipFill>
        <p:spPr bwMode="auto">
          <a:xfrm>
            <a:off x="3971925" y="4953000"/>
            <a:ext cx="1933575" cy="1584325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Relation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 l="395" t="13158" r="395" b="12631"/>
          <a:stretch>
            <a:fillRect/>
          </a:stretch>
        </p:blipFill>
        <p:spPr bwMode="auto">
          <a:xfrm>
            <a:off x="1066800" y="2057400"/>
            <a:ext cx="7181850" cy="40290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4625"/>
            <a:ext cx="8883650" cy="609600"/>
          </a:xfrm>
        </p:spPr>
        <p:txBody>
          <a:bodyPr>
            <a:normAutofit fontScale="90000"/>
          </a:bodyPr>
          <a:lstStyle/>
          <a:p>
            <a:r>
              <a:rPr lang="en-US"/>
              <a:t>Aggregate Functions and Operations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763000" cy="5715000"/>
          </a:xfrm>
        </p:spPr>
        <p:txBody>
          <a:bodyPr>
            <a:normAutofit lnSpcReduction="10000"/>
          </a:bodyPr>
          <a:lstStyle/>
          <a:p>
            <a:pPr>
              <a:tabLst>
                <a:tab pos="2119313" algn="l"/>
                <a:tab pos="2689225" algn="ctr"/>
              </a:tabLst>
            </a:pPr>
            <a:r>
              <a:rPr lang="en-US" sz="2400" b="1" dirty="0">
                <a:solidFill>
                  <a:schemeClr val="tx2"/>
                </a:solidFill>
              </a:rPr>
              <a:t>Aggregation function</a:t>
            </a:r>
            <a:r>
              <a:rPr lang="en-US" sz="2400" dirty="0"/>
              <a:t> takes a collection of values and returns a single value as a result.</a:t>
            </a:r>
          </a:p>
          <a:p>
            <a:pPr>
              <a:buFontTx/>
              <a:buNone/>
              <a:tabLst>
                <a:tab pos="2119313" algn="l"/>
                <a:tab pos="2689225" algn="ctr"/>
              </a:tabLst>
            </a:pPr>
            <a:r>
              <a:rPr lang="en-US" sz="2400" dirty="0"/>
              <a:t>		</a:t>
            </a:r>
            <a:r>
              <a:rPr lang="en-US" sz="2400" b="1" dirty="0" err="1"/>
              <a:t>avg</a:t>
            </a:r>
            <a:r>
              <a:rPr lang="en-US" sz="2400" dirty="0"/>
              <a:t>:  average value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min</a:t>
            </a:r>
            <a:r>
              <a:rPr lang="en-US" sz="2400" dirty="0"/>
              <a:t>:  minimum value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max</a:t>
            </a:r>
            <a:r>
              <a:rPr lang="en-US" sz="2400" dirty="0"/>
              <a:t>:  maximum value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sum</a:t>
            </a:r>
            <a:r>
              <a:rPr lang="en-US" sz="2400" dirty="0"/>
              <a:t>:  sum of values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count</a:t>
            </a:r>
            <a:r>
              <a:rPr lang="en-US" sz="2400" dirty="0"/>
              <a:t>:  number of values</a:t>
            </a:r>
          </a:p>
          <a:p>
            <a:pPr>
              <a:tabLst>
                <a:tab pos="2119313" algn="l"/>
                <a:tab pos="2689225" algn="ctr"/>
              </a:tabLst>
            </a:pPr>
            <a:r>
              <a:rPr lang="en-US" sz="2400" b="1" dirty="0">
                <a:solidFill>
                  <a:schemeClr val="tx2"/>
                </a:solidFill>
              </a:rPr>
              <a:t>Aggregate operation</a:t>
            </a:r>
            <a:r>
              <a:rPr lang="en-US" sz="2400" dirty="0"/>
              <a:t> in relational algebra </a:t>
            </a:r>
          </a:p>
          <a:p>
            <a:pPr>
              <a:buFontTx/>
              <a:buNone/>
              <a:tabLst>
                <a:tab pos="2119313" algn="l"/>
                <a:tab pos="2689225" algn="ctr"/>
              </a:tabLst>
            </a:pPr>
            <a:r>
              <a:rPr lang="en-US" sz="2400" dirty="0"/>
              <a:t>	</a:t>
            </a:r>
          </a:p>
          <a:p>
            <a:pPr>
              <a:buFontTx/>
              <a:buNone/>
              <a:tabLst>
                <a:tab pos="2119313" algn="l"/>
                <a:tab pos="2689225" algn="ctr"/>
              </a:tabLst>
            </a:pPr>
            <a:r>
              <a:rPr lang="en-US" sz="2400" dirty="0"/>
              <a:t>	</a:t>
            </a:r>
            <a:r>
              <a:rPr lang="en-US" sz="2400" i="1" dirty="0"/>
              <a:t>E</a:t>
            </a:r>
            <a:r>
              <a:rPr lang="en-US" sz="2400" dirty="0"/>
              <a:t> is any relational-algebra expression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sz="2400" i="1" dirty="0"/>
              <a:t>G</a:t>
            </a:r>
            <a:r>
              <a:rPr lang="en-US" sz="2400" i="1" baseline="-25000" dirty="0"/>
              <a:t>1</a:t>
            </a:r>
            <a:r>
              <a:rPr lang="en-US" sz="2400" dirty="0"/>
              <a:t>, </a:t>
            </a:r>
            <a:r>
              <a:rPr lang="en-US" sz="2400" i="1" dirty="0"/>
              <a:t>G</a:t>
            </a:r>
            <a:r>
              <a:rPr lang="en-US" sz="2400" i="1" baseline="-25000" dirty="0"/>
              <a:t>2</a:t>
            </a:r>
            <a:r>
              <a:rPr lang="en-US" sz="2400" dirty="0"/>
              <a:t> …, </a:t>
            </a:r>
            <a:r>
              <a:rPr lang="en-US" sz="2400" i="1" dirty="0" err="1"/>
              <a:t>G</a:t>
            </a:r>
            <a:r>
              <a:rPr lang="en-US" sz="2400" i="1" baseline="-25000" dirty="0" err="1"/>
              <a:t>n</a:t>
            </a:r>
            <a:r>
              <a:rPr lang="en-US" sz="2400" dirty="0"/>
              <a:t> is a list of attributes on which to group (can be empty)</a:t>
            </a:r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sz="2400" dirty="0"/>
              <a:t>Each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is an aggregate function</a:t>
            </a:r>
            <a:endParaRPr lang="en-US" sz="2400" i="1" dirty="0"/>
          </a:p>
          <a:p>
            <a:pPr lvl="1">
              <a:tabLst>
                <a:tab pos="2119313" algn="l"/>
                <a:tab pos="2689225" algn="ctr"/>
              </a:tabLst>
            </a:pPr>
            <a:r>
              <a:rPr lang="en-US" sz="2400"/>
              <a:t>Each </a:t>
            </a:r>
            <a:r>
              <a:rPr lang="en-US" sz="2400" i="1"/>
              <a:t>A</a:t>
            </a:r>
            <a:r>
              <a:rPr lang="en-US" sz="2400" i="1" baseline="-25000"/>
              <a:t>i</a:t>
            </a:r>
            <a:r>
              <a:rPr lang="en-US" sz="2400" i="1"/>
              <a:t> </a:t>
            </a:r>
            <a:r>
              <a:rPr lang="en-US" sz="2400"/>
              <a:t>is an attribute name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2362200" y="3663950"/>
          <a:ext cx="4953000" cy="603250"/>
        </p:xfrm>
        <a:graphic>
          <a:graphicData uri="http://schemas.openxmlformats.org/presentationml/2006/ole">
            <p:oleObj spid="_x0000_s39940" name="Equation" r:id="rId3" imgW="264132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4000"/>
              <a:t>Aggregate Operation – Example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2706687" cy="579437"/>
          </a:xfrm>
        </p:spPr>
        <p:txBody>
          <a:bodyPr/>
          <a:lstStyle/>
          <a:p>
            <a:r>
              <a:rPr lang="en-US"/>
              <a:t>Relation </a:t>
            </a:r>
            <a:r>
              <a:rPr lang="en-US" i="1"/>
              <a:t>r</a:t>
            </a:r>
            <a:r>
              <a:rPr lang="en-US"/>
              <a:t>: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38862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43434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8862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3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3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3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>
              <a:lnSpc>
                <a:spcPct val="13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40967" name="Rectangle 7"/>
          <p:cNvSpPr>
            <a:spLocks noChangeArrowheads="1"/>
          </p:cNvSpPr>
          <p:nvPr/>
        </p:nvSpPr>
        <p:spPr bwMode="auto">
          <a:xfrm>
            <a:off x="43434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3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3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>
              <a:lnSpc>
                <a:spcPct val="13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>
              <a:lnSpc>
                <a:spcPct val="13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48006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C</a:t>
            </a:r>
          </a:p>
        </p:txBody>
      </p:sp>
      <p:sp>
        <p:nvSpPr>
          <p:cNvPr id="40969" name="Rectangle 9"/>
          <p:cNvSpPr>
            <a:spLocks noChangeArrowheads="1"/>
          </p:cNvSpPr>
          <p:nvPr/>
        </p:nvSpPr>
        <p:spPr bwMode="auto">
          <a:xfrm>
            <a:off x="4800600" y="2057400"/>
            <a:ext cx="4572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30000"/>
              </a:lnSpc>
            </a:pPr>
            <a:r>
              <a:rPr lang="en-US" sz="1800">
                <a:latin typeface="Helvetica" pitchFamily="34" charset="0"/>
                <a:sym typeface="Symbol" pitchFamily="18" charset="2"/>
              </a:rPr>
              <a:t>7</a:t>
            </a:r>
          </a:p>
          <a:p>
            <a:pPr algn="ctr" eaLnBrk="0" hangingPunct="0">
              <a:lnSpc>
                <a:spcPct val="130000"/>
              </a:lnSpc>
            </a:pPr>
            <a:r>
              <a:rPr lang="en-US" sz="1800">
                <a:latin typeface="Helvetica" pitchFamily="34" charset="0"/>
                <a:sym typeface="Symbol" pitchFamily="18" charset="2"/>
              </a:rPr>
              <a:t>7</a:t>
            </a:r>
          </a:p>
          <a:p>
            <a:pPr algn="ctr" eaLnBrk="0" hangingPunct="0">
              <a:lnSpc>
                <a:spcPct val="130000"/>
              </a:lnSpc>
            </a:pPr>
            <a:r>
              <a:rPr lang="en-US" sz="1800">
                <a:latin typeface="Helvetica" pitchFamily="34" charset="0"/>
                <a:sym typeface="Symbol" pitchFamily="18" charset="2"/>
              </a:rPr>
              <a:t>3</a:t>
            </a:r>
          </a:p>
          <a:p>
            <a:pPr algn="ctr" eaLnBrk="0" hangingPunct="0">
              <a:lnSpc>
                <a:spcPct val="130000"/>
              </a:lnSpc>
            </a:pPr>
            <a:r>
              <a:rPr lang="en-US" sz="1800">
                <a:latin typeface="Helvetica" pitchFamily="34" charset="0"/>
                <a:sym typeface="Symbol" pitchFamily="18" charset="2"/>
              </a:rPr>
              <a:t>10</a:t>
            </a:r>
          </a:p>
        </p:txBody>
      </p:sp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798513" y="4395788"/>
            <a:ext cx="2012950" cy="55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 i="1">
                <a:latin typeface="Lucida Sans Unicode" pitchFamily="34" charset="0"/>
                <a:sym typeface="Symbol" pitchFamily="18" charset="2"/>
              </a:rPr>
              <a:t>g</a:t>
            </a:r>
            <a:r>
              <a:rPr kumimoji="1" lang="en-US" sz="1800" b="1"/>
              <a:t> </a:t>
            </a:r>
            <a:r>
              <a:rPr kumimoji="1" lang="en-US" sz="2000" b="1" baseline="-25000"/>
              <a:t>sum(c</a:t>
            </a:r>
            <a:r>
              <a:rPr kumimoji="1" lang="en-US" sz="1800" b="1" baseline="-25000"/>
              <a:t>) </a:t>
            </a:r>
            <a:r>
              <a:rPr kumimoji="1" lang="en-US" sz="1800"/>
              <a:t>(r)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3962400" y="43434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b="1">
                <a:latin typeface="Helvetica" pitchFamily="34" charset="0"/>
              </a:rPr>
              <a:t>sum</a:t>
            </a:r>
            <a:r>
              <a:rPr lang="en-US" sz="1800">
                <a:latin typeface="Helvetica" pitchFamily="34" charset="0"/>
              </a:rPr>
              <a:t>(</a:t>
            </a:r>
            <a:r>
              <a:rPr lang="en-US" sz="1800" i="1">
                <a:latin typeface="Helvetica" pitchFamily="34" charset="0"/>
              </a:rPr>
              <a:t>c </a:t>
            </a:r>
            <a:r>
              <a:rPr lang="en-US" sz="1800">
                <a:latin typeface="Helvetica" pitchFamily="34" charset="0"/>
              </a:rPr>
              <a:t>)</a:t>
            </a:r>
          </a:p>
        </p:txBody>
      </p:sp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3962400" y="4876800"/>
            <a:ext cx="914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27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sz="4000"/>
              <a:t>Aggregate Operation – Example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38200"/>
            <a:ext cx="6962775" cy="990600"/>
          </a:xfrm>
        </p:spPr>
        <p:txBody>
          <a:bodyPr/>
          <a:lstStyle/>
          <a:p>
            <a:r>
              <a:rPr lang="en-US"/>
              <a:t>Relation </a:t>
            </a:r>
            <a:r>
              <a:rPr lang="en-US" i="1"/>
              <a:t>account</a:t>
            </a:r>
            <a:r>
              <a:rPr lang="en-US"/>
              <a:t> grouped by </a:t>
            </a:r>
            <a:r>
              <a:rPr lang="en-US" i="1"/>
              <a:t>branch-name</a:t>
            </a:r>
            <a:r>
              <a:rPr lang="en-US"/>
              <a:t>: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1066800" y="3835400"/>
            <a:ext cx="70294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800" i="1" baseline="-25000">
                <a:latin typeface="Helvetica" pitchFamily="34" charset="0"/>
              </a:rPr>
              <a:t>branch_name</a:t>
            </a:r>
            <a:r>
              <a:rPr lang="en-US"/>
              <a:t> </a:t>
            </a:r>
            <a:r>
              <a:rPr lang="en-US" i="1">
                <a:latin typeface="Lucida Sans Unicode" pitchFamily="34" charset="0"/>
                <a:sym typeface="Symbol" pitchFamily="18" charset="2"/>
              </a:rPr>
              <a:t>g </a:t>
            </a:r>
            <a:r>
              <a:rPr lang="en-US" sz="2800" b="1" baseline="-25000">
                <a:sym typeface="Symbol" pitchFamily="18" charset="2"/>
              </a:rPr>
              <a:t>sum</a:t>
            </a:r>
            <a:r>
              <a:rPr lang="en-US" sz="2800" baseline="-25000">
                <a:sym typeface="Symbol" pitchFamily="18" charset="2"/>
              </a:rPr>
              <a:t>(</a:t>
            </a:r>
            <a:r>
              <a:rPr lang="en-US" sz="2800" i="1" baseline="-25000">
                <a:latin typeface="Helvetica" pitchFamily="34" charset="0"/>
                <a:sym typeface="Symbol" pitchFamily="18" charset="2"/>
              </a:rPr>
              <a:t>balance</a:t>
            </a:r>
            <a:r>
              <a:rPr lang="en-US" sz="2800" baseline="-25000">
                <a:sym typeface="Symbol" pitchFamily="18" charset="2"/>
              </a:rPr>
              <a:t>)</a:t>
            </a:r>
            <a:r>
              <a:rPr lang="en-US">
                <a:sym typeface="Symbol" pitchFamily="18" charset="2"/>
              </a:rPr>
              <a:t> (</a:t>
            </a:r>
            <a:r>
              <a:rPr lang="en-US" sz="2000" i="1">
                <a:latin typeface="Helvetica" pitchFamily="34" charset="0"/>
                <a:sym typeface="Symbol" pitchFamily="18" charset="2"/>
              </a:rPr>
              <a:t>account</a:t>
            </a:r>
            <a:r>
              <a:rPr lang="en-US">
                <a:sym typeface="Symbol" pitchFamily="18" charset="2"/>
              </a:rPr>
              <a:t>)</a:t>
            </a:r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2305050" y="1778000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branch_name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3903663" y="1778000"/>
            <a:ext cx="1828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account_number</a:t>
            </a:r>
            <a:endParaRPr lang="en-US" sz="1800">
              <a:latin typeface="Helvetica" pitchFamily="34" charset="0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5732463" y="1778000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balance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2332038" y="2159000"/>
            <a:ext cx="1600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800">
                <a:latin typeface="Helvetica" pitchFamily="34" charset="0"/>
              </a:rPr>
              <a:t>Perryridge</a:t>
            </a:r>
          </a:p>
          <a:p>
            <a:pPr eaLnBrk="0" hangingPunct="0"/>
            <a:r>
              <a:rPr lang="en-US" sz="1800">
                <a:latin typeface="Helvetica" pitchFamily="34" charset="0"/>
              </a:rPr>
              <a:t>Perryridge</a:t>
            </a:r>
          </a:p>
          <a:p>
            <a:pPr eaLnBrk="0" hangingPunct="0"/>
            <a:r>
              <a:rPr lang="en-US" sz="1800">
                <a:latin typeface="Helvetica" pitchFamily="34" charset="0"/>
              </a:rPr>
              <a:t>Brighton</a:t>
            </a:r>
          </a:p>
          <a:p>
            <a:pPr eaLnBrk="0" hangingPunct="0"/>
            <a:r>
              <a:rPr lang="en-US" sz="1800">
                <a:latin typeface="Helvetica" pitchFamily="34" charset="0"/>
              </a:rPr>
              <a:t>Brighton</a:t>
            </a:r>
          </a:p>
          <a:p>
            <a:pPr eaLnBrk="0" hangingPunct="0"/>
            <a:r>
              <a:rPr lang="en-US" sz="1800">
                <a:latin typeface="Helvetica" pitchFamily="34" charset="0"/>
              </a:rPr>
              <a:t>Redwood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3903663" y="2159000"/>
            <a:ext cx="18288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A-102</a:t>
            </a:r>
          </a:p>
          <a:p>
            <a:pPr algn="ctr" eaLnBrk="0" hangingPunct="0"/>
            <a:r>
              <a:rPr lang="en-US" sz="1800">
                <a:latin typeface="Helvetica" pitchFamily="34" charset="0"/>
              </a:rPr>
              <a:t>A-201</a:t>
            </a:r>
          </a:p>
          <a:p>
            <a:pPr algn="ctr" eaLnBrk="0" hangingPunct="0"/>
            <a:r>
              <a:rPr lang="en-US" sz="1800">
                <a:latin typeface="Helvetica" pitchFamily="34" charset="0"/>
              </a:rPr>
              <a:t>A-217</a:t>
            </a:r>
          </a:p>
          <a:p>
            <a:pPr algn="ctr" eaLnBrk="0" hangingPunct="0"/>
            <a:r>
              <a:rPr lang="en-US" sz="1800">
                <a:latin typeface="Helvetica" pitchFamily="34" charset="0"/>
              </a:rPr>
              <a:t>A-215</a:t>
            </a:r>
          </a:p>
          <a:p>
            <a:pPr algn="ctr" eaLnBrk="0" hangingPunct="0"/>
            <a:r>
              <a:rPr lang="en-US" sz="1800">
                <a:latin typeface="Helvetica" pitchFamily="34" charset="0"/>
              </a:rPr>
              <a:t>A-222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5732463" y="2159000"/>
            <a:ext cx="16764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400</a:t>
            </a:r>
          </a:p>
          <a:p>
            <a:pPr algn="ctr" eaLnBrk="0" hangingPunct="0"/>
            <a:r>
              <a:rPr lang="en-US" sz="1800">
                <a:latin typeface="Helvetica" pitchFamily="34" charset="0"/>
              </a:rPr>
              <a:t>900</a:t>
            </a:r>
          </a:p>
          <a:p>
            <a:pPr algn="ctr" eaLnBrk="0" hangingPunct="0"/>
            <a:r>
              <a:rPr lang="en-US" sz="1800">
                <a:latin typeface="Helvetica" pitchFamily="34" charset="0"/>
              </a:rPr>
              <a:t>750</a:t>
            </a:r>
          </a:p>
          <a:p>
            <a:pPr algn="ctr" eaLnBrk="0" hangingPunct="0"/>
            <a:r>
              <a:rPr lang="en-US" sz="1800">
                <a:latin typeface="Helvetica" pitchFamily="34" charset="0"/>
              </a:rPr>
              <a:t>750</a:t>
            </a:r>
          </a:p>
          <a:p>
            <a:pPr algn="ctr" eaLnBrk="0" hangingPunct="0"/>
            <a:r>
              <a:rPr lang="en-US" sz="1800">
                <a:latin typeface="Helvetica" pitchFamily="34" charset="0"/>
              </a:rPr>
              <a:t>700</a:t>
            </a:r>
            <a:endParaRPr lang="en-US" sz="1800" i="1">
              <a:latin typeface="Helvetica" pitchFamily="34" charset="0"/>
            </a:endParaRP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3581400" y="4521200"/>
            <a:ext cx="1600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branch_name</a:t>
            </a:r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5181600" y="4521200"/>
            <a:ext cx="1676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b="1">
                <a:latin typeface="Helvetica" pitchFamily="34" charset="0"/>
              </a:rPr>
              <a:t>sum</a:t>
            </a:r>
            <a:r>
              <a:rPr lang="en-US" sz="1800">
                <a:latin typeface="Helvetica" pitchFamily="34" charset="0"/>
              </a:rPr>
              <a:t>(</a:t>
            </a:r>
            <a:r>
              <a:rPr lang="en-US" sz="1800" i="1">
                <a:latin typeface="Helvetica" pitchFamily="34" charset="0"/>
              </a:rPr>
              <a:t>balance</a:t>
            </a:r>
            <a:r>
              <a:rPr lang="en-US" sz="1800">
                <a:latin typeface="Helvetica" pitchFamily="34" charset="0"/>
              </a:rPr>
              <a:t>)</a:t>
            </a:r>
            <a:endParaRPr lang="en-US" sz="1800" i="1">
              <a:latin typeface="Helvetica" pitchFamily="34" charset="0"/>
            </a:endParaRPr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3581400" y="4902200"/>
            <a:ext cx="1600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800">
                <a:latin typeface="Helvetica" pitchFamily="34" charset="0"/>
              </a:rPr>
              <a:t>Perryridge</a:t>
            </a:r>
          </a:p>
          <a:p>
            <a:pPr eaLnBrk="0" hangingPunct="0"/>
            <a:r>
              <a:rPr lang="en-US" sz="1800">
                <a:latin typeface="Helvetica" pitchFamily="34" charset="0"/>
              </a:rPr>
              <a:t>Brighton</a:t>
            </a:r>
          </a:p>
          <a:p>
            <a:pPr eaLnBrk="0" hangingPunct="0"/>
            <a:r>
              <a:rPr lang="en-US" sz="1800">
                <a:latin typeface="Helvetica" pitchFamily="34" charset="0"/>
              </a:rPr>
              <a:t>Redwood</a:t>
            </a:r>
          </a:p>
        </p:txBody>
      </p: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5181600" y="4902200"/>
            <a:ext cx="16764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1300</a:t>
            </a:r>
          </a:p>
          <a:p>
            <a:pPr algn="ctr" eaLnBrk="0" hangingPunct="0"/>
            <a:r>
              <a:rPr lang="en-US" sz="1800">
                <a:latin typeface="Helvetica" pitchFamily="34" charset="0"/>
              </a:rPr>
              <a:t>1500</a:t>
            </a:r>
          </a:p>
          <a:p>
            <a:pPr algn="ctr" eaLnBrk="0" hangingPunct="0"/>
            <a:r>
              <a:rPr lang="en-US" sz="1800">
                <a:latin typeface="Helvetica" pitchFamily="34" charset="0"/>
              </a:rPr>
              <a:t>700</a:t>
            </a:r>
            <a:endParaRPr lang="en-US" sz="1800" i="1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9154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Aggregate Functions (Cont.)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1600"/>
            <a:ext cx="7848600" cy="4419600"/>
          </a:xfrm>
        </p:spPr>
        <p:txBody>
          <a:bodyPr/>
          <a:lstStyle/>
          <a:p>
            <a:r>
              <a:rPr lang="en-US" dirty="0"/>
              <a:t>Result of aggregation does not have a name</a:t>
            </a:r>
          </a:p>
          <a:p>
            <a:pPr lvl="1"/>
            <a:r>
              <a:rPr lang="en-US" dirty="0"/>
              <a:t>Can use rename operation to give it a name</a:t>
            </a:r>
          </a:p>
          <a:p>
            <a:pPr lvl="1"/>
            <a:r>
              <a:rPr lang="en-US" dirty="0"/>
              <a:t>For convenience, we permit renaming as part of aggregate operation</a:t>
            </a:r>
            <a:br>
              <a:rPr lang="en-US" dirty="0"/>
            </a:br>
            <a:endParaRPr lang="en-US" dirty="0"/>
          </a:p>
          <a:p>
            <a:pPr lvl="1">
              <a:buFontTx/>
              <a:buNone/>
            </a:pPr>
            <a:endParaRPr lang="en-US" dirty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1295400" y="3810000"/>
            <a:ext cx="6959600" cy="55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0" hangingPunct="0"/>
            <a:r>
              <a:rPr lang="en-US" sz="2800" i="1" baseline="-25000">
                <a:latin typeface="Helvetica" pitchFamily="34" charset="0"/>
              </a:rPr>
              <a:t>branch_name</a:t>
            </a:r>
            <a:r>
              <a:rPr lang="en-US"/>
              <a:t> </a:t>
            </a:r>
            <a:r>
              <a:rPr lang="en-US" i="1">
                <a:latin typeface="Lucida Sans Unicode" pitchFamily="34" charset="0"/>
                <a:sym typeface="Symbol" pitchFamily="18" charset="2"/>
              </a:rPr>
              <a:t>g </a:t>
            </a:r>
            <a:r>
              <a:rPr lang="en-US" sz="2800" b="1" i="1" baseline="-25000">
                <a:latin typeface="Helvetica" pitchFamily="34" charset="0"/>
                <a:sym typeface="Symbol" pitchFamily="18" charset="2"/>
              </a:rPr>
              <a:t>sum</a:t>
            </a:r>
            <a:r>
              <a:rPr lang="en-US" sz="2800" i="1" baseline="-25000">
                <a:latin typeface="Helvetica" pitchFamily="34" charset="0"/>
                <a:sym typeface="Symbol" pitchFamily="18" charset="2"/>
              </a:rPr>
              <a:t>(balance) </a:t>
            </a:r>
            <a:r>
              <a:rPr lang="en-US" sz="2800" b="1" i="1" baseline="-25000">
                <a:latin typeface="Helvetica" pitchFamily="34" charset="0"/>
                <a:sym typeface="Symbol" pitchFamily="18" charset="2"/>
              </a:rPr>
              <a:t>as</a:t>
            </a:r>
            <a:r>
              <a:rPr lang="en-US" sz="2800" i="1" baseline="-25000">
                <a:latin typeface="Helvetica" pitchFamily="34" charset="0"/>
                <a:sym typeface="Symbol" pitchFamily="18" charset="2"/>
              </a:rPr>
              <a:t> sum_balance </a:t>
            </a:r>
            <a:r>
              <a:rPr lang="en-US">
                <a:latin typeface="Helvetica" pitchFamily="34" charset="0"/>
                <a:sym typeface="Symbol" pitchFamily="18" charset="2"/>
              </a:rPr>
              <a:t>(</a:t>
            </a:r>
            <a:r>
              <a:rPr lang="en-US" sz="2000" i="1">
                <a:latin typeface="Helvetica" pitchFamily="34" charset="0"/>
                <a:sym typeface="Symbol" pitchFamily="18" charset="2"/>
              </a:rPr>
              <a:t>account</a:t>
            </a:r>
            <a:r>
              <a:rPr lang="en-US">
                <a:latin typeface="Helvetica" pitchFamily="34" charset="0"/>
                <a:sym typeface="Symbol" pitchFamily="18" charset="2"/>
              </a:rPr>
              <a:t>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Outer Join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63000" cy="5562600"/>
          </a:xfrm>
        </p:spPr>
        <p:txBody>
          <a:bodyPr/>
          <a:lstStyle/>
          <a:p>
            <a:r>
              <a:rPr lang="en-US" dirty="0"/>
              <a:t>An extension of the join operation that avoids loss of information.</a:t>
            </a:r>
          </a:p>
          <a:p>
            <a:r>
              <a:rPr lang="en-US" dirty="0"/>
              <a:t>Computes the join and then adds </a:t>
            </a:r>
            <a:r>
              <a:rPr lang="en-US" dirty="0" err="1"/>
              <a:t>tuples</a:t>
            </a:r>
            <a:r>
              <a:rPr lang="en-US" dirty="0"/>
              <a:t> form one relation that does not match </a:t>
            </a:r>
            <a:r>
              <a:rPr lang="en-US" dirty="0" err="1"/>
              <a:t>tuples</a:t>
            </a:r>
            <a:r>
              <a:rPr lang="en-US" dirty="0"/>
              <a:t> in the other relation to the result of the join. </a:t>
            </a:r>
          </a:p>
          <a:p>
            <a:r>
              <a:rPr lang="en-US" dirty="0"/>
              <a:t>Uses </a:t>
            </a:r>
            <a:r>
              <a:rPr lang="en-US" i="1" dirty="0"/>
              <a:t>null</a:t>
            </a:r>
            <a:r>
              <a:rPr lang="en-US" dirty="0"/>
              <a:t> values:</a:t>
            </a:r>
          </a:p>
          <a:p>
            <a:pPr lvl="1"/>
            <a:r>
              <a:rPr lang="en-US" sz="3200" i="1" dirty="0"/>
              <a:t>null </a:t>
            </a:r>
            <a:r>
              <a:rPr lang="en-US" dirty="0"/>
              <a:t>signifies that the value is unknown or does not exist </a:t>
            </a:r>
          </a:p>
          <a:p>
            <a:pPr lvl="1"/>
            <a:r>
              <a:rPr lang="en-US" dirty="0"/>
              <a:t>All comparisons involving </a:t>
            </a:r>
            <a:r>
              <a:rPr lang="en-US" i="1" dirty="0"/>
              <a:t>null</a:t>
            </a:r>
            <a:r>
              <a:rPr lang="en-US" dirty="0"/>
              <a:t> are (roughly speaking) </a:t>
            </a:r>
            <a:r>
              <a:rPr lang="en-US" b="1" dirty="0"/>
              <a:t>false</a:t>
            </a:r>
            <a:r>
              <a:rPr lang="en-US" dirty="0"/>
              <a:t> by definition.</a:t>
            </a:r>
          </a:p>
          <a:p>
            <a:pPr marL="1085850" lvl="2"/>
            <a:r>
              <a:rPr lang="en-US" dirty="0"/>
              <a:t>We shall study precise meaning of comparisons with nulls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4000"/>
              <a:t>Outer Join – Example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6861175" cy="487362"/>
          </a:xfrm>
        </p:spPr>
        <p:txBody>
          <a:bodyPr>
            <a:normAutofit lnSpcReduction="10000"/>
          </a:bodyPr>
          <a:lstStyle/>
          <a:p>
            <a:r>
              <a:rPr lang="en-US"/>
              <a:t>Relation </a:t>
            </a:r>
            <a:r>
              <a:rPr lang="en-US" i="1"/>
              <a:t>loan</a:t>
            </a:r>
            <a:endParaRPr lang="en-US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762000" y="3352800"/>
            <a:ext cx="70294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SzPct val="90000"/>
              <a:buFontTx/>
              <a:buChar char="•"/>
            </a:pPr>
            <a:r>
              <a:rPr kumimoji="1" lang="en-US" sz="3200"/>
              <a:t>Relation </a:t>
            </a:r>
            <a:r>
              <a:rPr kumimoji="1" lang="en-US" sz="3200" i="1"/>
              <a:t>borrower</a:t>
            </a:r>
            <a:endParaRPr kumimoji="1" lang="en-US" sz="3200"/>
          </a:p>
        </p:txBody>
      </p:sp>
      <p:grpSp>
        <p:nvGrpSpPr>
          <p:cNvPr id="45061" name="Group 5"/>
          <p:cNvGrpSpPr>
            <a:grpSpLocks/>
          </p:cNvGrpSpPr>
          <p:nvPr/>
        </p:nvGrpSpPr>
        <p:grpSpPr bwMode="auto">
          <a:xfrm>
            <a:off x="2438400" y="4089400"/>
            <a:ext cx="3276600" cy="1219200"/>
            <a:chOff x="1536" y="2576"/>
            <a:chExt cx="2064" cy="768"/>
          </a:xfrm>
        </p:grpSpPr>
        <p:sp>
          <p:nvSpPr>
            <p:cNvPr id="45062" name="Rectangle 6"/>
            <p:cNvSpPr>
              <a:spLocks noChangeArrowheads="1"/>
            </p:cNvSpPr>
            <p:nvPr/>
          </p:nvSpPr>
          <p:spPr bwMode="auto">
            <a:xfrm>
              <a:off x="1536" y="2576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customer_name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5063" name="Rectangle 7"/>
            <p:cNvSpPr>
              <a:spLocks noChangeArrowheads="1"/>
            </p:cNvSpPr>
            <p:nvPr/>
          </p:nvSpPr>
          <p:spPr bwMode="auto">
            <a:xfrm>
              <a:off x="2592" y="2576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loan_number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5064" name="Rectangle 8"/>
            <p:cNvSpPr>
              <a:spLocks noChangeArrowheads="1"/>
            </p:cNvSpPr>
            <p:nvPr/>
          </p:nvSpPr>
          <p:spPr bwMode="auto">
            <a:xfrm>
              <a:off x="1536" y="2816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Helvetica" pitchFamily="34" charset="0"/>
                </a:rPr>
                <a:t>Jones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Smith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Hayes</a:t>
              </a:r>
            </a:p>
          </p:txBody>
        </p:sp>
        <p:sp>
          <p:nvSpPr>
            <p:cNvPr id="45065" name="Rectangle 9"/>
            <p:cNvSpPr>
              <a:spLocks noChangeArrowheads="1"/>
            </p:cNvSpPr>
            <p:nvPr/>
          </p:nvSpPr>
          <p:spPr bwMode="auto">
            <a:xfrm>
              <a:off x="2592" y="2816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Helvetica" pitchFamily="34" charset="0"/>
                </a:rPr>
                <a:t>L-170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L-230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L-155</a:t>
              </a:r>
            </a:p>
          </p:txBody>
        </p:sp>
      </p:grpSp>
      <p:grpSp>
        <p:nvGrpSpPr>
          <p:cNvPr id="45066" name="Group 10"/>
          <p:cNvGrpSpPr>
            <a:grpSpLocks/>
          </p:cNvGrpSpPr>
          <p:nvPr/>
        </p:nvGrpSpPr>
        <p:grpSpPr bwMode="auto">
          <a:xfrm>
            <a:off x="2044700" y="1951038"/>
            <a:ext cx="4292600" cy="1223962"/>
            <a:chOff x="1288" y="1229"/>
            <a:chExt cx="2704" cy="771"/>
          </a:xfrm>
        </p:grpSpPr>
        <p:sp>
          <p:nvSpPr>
            <p:cNvPr id="45067" name="Rectangle 11"/>
            <p:cNvSpPr>
              <a:spLocks noChangeArrowheads="1"/>
            </p:cNvSpPr>
            <p:nvPr/>
          </p:nvSpPr>
          <p:spPr bwMode="auto">
            <a:xfrm>
              <a:off x="3272" y="1472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Helvetica" pitchFamily="34" charset="0"/>
                </a:rPr>
                <a:t>3000</a:t>
              </a:r>
            </a:p>
            <a:p>
              <a:pPr algn="ctr" eaLnBrk="0" hangingPunct="0"/>
              <a:r>
                <a:rPr lang="en-US" sz="1800">
                  <a:latin typeface="Helvetica" pitchFamily="34" charset="0"/>
                </a:rPr>
                <a:t>4000</a:t>
              </a:r>
            </a:p>
            <a:p>
              <a:pPr algn="ctr" eaLnBrk="0" hangingPunct="0"/>
              <a:r>
                <a:rPr lang="en-US" sz="1800">
                  <a:latin typeface="Helvetica" pitchFamily="34" charset="0"/>
                </a:rPr>
                <a:t>1700</a:t>
              </a:r>
            </a:p>
          </p:txBody>
        </p:sp>
        <p:sp>
          <p:nvSpPr>
            <p:cNvPr id="45068" name="Rectangle 12"/>
            <p:cNvSpPr>
              <a:spLocks noChangeArrowheads="1"/>
            </p:cNvSpPr>
            <p:nvPr/>
          </p:nvSpPr>
          <p:spPr bwMode="auto">
            <a:xfrm>
              <a:off x="1288" y="1232"/>
              <a:ext cx="99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loan_number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5069" name="Rectangle 13"/>
            <p:cNvSpPr>
              <a:spLocks noChangeArrowheads="1"/>
            </p:cNvSpPr>
            <p:nvPr/>
          </p:nvSpPr>
          <p:spPr bwMode="auto">
            <a:xfrm>
              <a:off x="3269" y="1232"/>
              <a:ext cx="707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amount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5070" name="Rectangle 14"/>
            <p:cNvSpPr>
              <a:spLocks noChangeArrowheads="1"/>
            </p:cNvSpPr>
            <p:nvPr/>
          </p:nvSpPr>
          <p:spPr bwMode="auto">
            <a:xfrm>
              <a:off x="1288" y="1472"/>
              <a:ext cx="99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Helvetica" pitchFamily="34" charset="0"/>
                </a:rPr>
                <a:t>L-170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L-230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L-260</a:t>
              </a:r>
            </a:p>
          </p:txBody>
        </p:sp>
        <p:sp>
          <p:nvSpPr>
            <p:cNvPr id="45071" name="Rectangle 15"/>
            <p:cNvSpPr>
              <a:spLocks noChangeArrowheads="1"/>
            </p:cNvSpPr>
            <p:nvPr/>
          </p:nvSpPr>
          <p:spPr bwMode="auto">
            <a:xfrm>
              <a:off x="2281" y="1229"/>
              <a:ext cx="991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branch_name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5072" name="Rectangle 16"/>
            <p:cNvSpPr>
              <a:spLocks noChangeArrowheads="1"/>
            </p:cNvSpPr>
            <p:nvPr/>
          </p:nvSpPr>
          <p:spPr bwMode="auto">
            <a:xfrm>
              <a:off x="2281" y="1469"/>
              <a:ext cx="991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Helvetica" pitchFamily="34" charset="0"/>
                </a:rPr>
                <a:t>Downtown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Redwood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Perryridge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/>
              <a:t>Outer Join – Example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762000"/>
            <a:ext cx="8229600" cy="842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Join </a:t>
            </a:r>
            <a:br>
              <a:rPr lang="en-US"/>
            </a:br>
            <a:r>
              <a:rPr lang="en-US" i="1"/>
              <a:t>loan      borrower</a:t>
            </a:r>
          </a:p>
        </p:txBody>
      </p:sp>
      <p:sp>
        <p:nvSpPr>
          <p:cNvPr id="46084" name="AutoShape 4"/>
          <p:cNvSpPr>
            <a:spLocks noChangeArrowheads="1"/>
          </p:cNvSpPr>
          <p:nvPr/>
        </p:nvSpPr>
        <p:spPr bwMode="auto">
          <a:xfrm rot="16200000" flipV="1">
            <a:off x="1447800" y="1219200"/>
            <a:ext cx="228600" cy="22860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085" name="Group 5"/>
          <p:cNvGrpSpPr>
            <a:grpSpLocks/>
          </p:cNvGrpSpPr>
          <p:nvPr/>
        </p:nvGrpSpPr>
        <p:grpSpPr bwMode="auto">
          <a:xfrm>
            <a:off x="1600200" y="1828800"/>
            <a:ext cx="6019800" cy="990600"/>
            <a:chOff x="960" y="1392"/>
            <a:chExt cx="3792" cy="624"/>
          </a:xfrm>
        </p:grpSpPr>
        <p:sp>
          <p:nvSpPr>
            <p:cNvPr id="46086" name="Rectangle 6"/>
            <p:cNvSpPr>
              <a:spLocks noChangeArrowheads="1"/>
            </p:cNvSpPr>
            <p:nvPr/>
          </p:nvSpPr>
          <p:spPr bwMode="auto">
            <a:xfrm>
              <a:off x="960" y="1392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loan_number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6087" name="Rectangle 7"/>
            <p:cNvSpPr>
              <a:spLocks noChangeArrowheads="1"/>
            </p:cNvSpPr>
            <p:nvPr/>
          </p:nvSpPr>
          <p:spPr bwMode="auto">
            <a:xfrm>
              <a:off x="2976" y="1392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amount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6088" name="Rectangle 8"/>
            <p:cNvSpPr>
              <a:spLocks noChangeArrowheads="1"/>
            </p:cNvSpPr>
            <p:nvPr/>
          </p:nvSpPr>
          <p:spPr bwMode="auto">
            <a:xfrm>
              <a:off x="960" y="1632"/>
              <a:ext cx="100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Helvetica" pitchFamily="34" charset="0"/>
                </a:rPr>
                <a:t>L-170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L-230</a:t>
              </a:r>
            </a:p>
          </p:txBody>
        </p:sp>
        <p:sp>
          <p:nvSpPr>
            <p:cNvPr id="46089" name="Rectangle 9"/>
            <p:cNvSpPr>
              <a:spLocks noChangeArrowheads="1"/>
            </p:cNvSpPr>
            <p:nvPr/>
          </p:nvSpPr>
          <p:spPr bwMode="auto">
            <a:xfrm>
              <a:off x="2976" y="1632"/>
              <a:ext cx="720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Helvetica" pitchFamily="34" charset="0"/>
                </a:rPr>
                <a:t>3000</a:t>
              </a:r>
            </a:p>
            <a:p>
              <a:pPr algn="ctr" eaLnBrk="0" hangingPunct="0"/>
              <a:r>
                <a:rPr lang="en-US" sz="1800">
                  <a:latin typeface="Helvetica" pitchFamily="34" charset="0"/>
                </a:rPr>
                <a:t>4000</a:t>
              </a:r>
            </a:p>
          </p:txBody>
        </p:sp>
        <p:sp>
          <p:nvSpPr>
            <p:cNvPr id="46090" name="Rectangle 10"/>
            <p:cNvSpPr>
              <a:spLocks noChangeArrowheads="1"/>
            </p:cNvSpPr>
            <p:nvPr/>
          </p:nvSpPr>
          <p:spPr bwMode="auto">
            <a:xfrm>
              <a:off x="3696" y="1392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customer_name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6091" name="Rectangle 11"/>
            <p:cNvSpPr>
              <a:spLocks noChangeArrowheads="1"/>
            </p:cNvSpPr>
            <p:nvPr/>
          </p:nvSpPr>
          <p:spPr bwMode="auto">
            <a:xfrm>
              <a:off x="3696" y="1632"/>
              <a:ext cx="1056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Helvetica" pitchFamily="34" charset="0"/>
                </a:rPr>
                <a:t>Jones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Smith</a:t>
              </a:r>
            </a:p>
          </p:txBody>
        </p:sp>
        <p:sp>
          <p:nvSpPr>
            <p:cNvPr id="46092" name="Rectangle 12"/>
            <p:cNvSpPr>
              <a:spLocks noChangeArrowheads="1"/>
            </p:cNvSpPr>
            <p:nvPr/>
          </p:nvSpPr>
          <p:spPr bwMode="auto">
            <a:xfrm>
              <a:off x="1968" y="1392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branch_name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6093" name="Rectangle 13"/>
            <p:cNvSpPr>
              <a:spLocks noChangeArrowheads="1"/>
            </p:cNvSpPr>
            <p:nvPr/>
          </p:nvSpPr>
          <p:spPr bwMode="auto">
            <a:xfrm>
              <a:off x="1968" y="1632"/>
              <a:ext cx="100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Helvetica" pitchFamily="34" charset="0"/>
                </a:rPr>
                <a:t>Downtown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Redwood</a:t>
              </a:r>
            </a:p>
          </p:txBody>
        </p:sp>
      </p:grpSp>
      <p:grpSp>
        <p:nvGrpSpPr>
          <p:cNvPr id="46094" name="Group 14"/>
          <p:cNvGrpSpPr>
            <a:grpSpLocks/>
          </p:cNvGrpSpPr>
          <p:nvPr/>
        </p:nvGrpSpPr>
        <p:grpSpPr bwMode="auto">
          <a:xfrm>
            <a:off x="1589088" y="4254500"/>
            <a:ext cx="6032500" cy="1219200"/>
            <a:chOff x="1001" y="2680"/>
            <a:chExt cx="3800" cy="768"/>
          </a:xfrm>
        </p:grpSpPr>
        <p:sp>
          <p:nvSpPr>
            <p:cNvPr id="46095" name="Rectangle 15"/>
            <p:cNvSpPr>
              <a:spLocks noChangeArrowheads="1"/>
            </p:cNvSpPr>
            <p:nvPr/>
          </p:nvSpPr>
          <p:spPr bwMode="auto">
            <a:xfrm>
              <a:off x="3728" y="2920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Helvetica" pitchFamily="34" charset="0"/>
                </a:rPr>
                <a:t>Jones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Smith</a:t>
              </a:r>
            </a:p>
            <a:p>
              <a:pPr eaLnBrk="0" hangingPunct="0"/>
              <a:r>
                <a:rPr lang="en-US" sz="1800" i="1">
                  <a:latin typeface="Helvetica" pitchFamily="34" charset="0"/>
                </a:rPr>
                <a:t>null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6096" name="Rectangle 16"/>
            <p:cNvSpPr>
              <a:spLocks noChangeArrowheads="1"/>
            </p:cNvSpPr>
            <p:nvPr/>
          </p:nvSpPr>
          <p:spPr bwMode="auto">
            <a:xfrm>
              <a:off x="1010" y="2680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loan_number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6097" name="Rectangle 17"/>
            <p:cNvSpPr>
              <a:spLocks noChangeArrowheads="1"/>
            </p:cNvSpPr>
            <p:nvPr/>
          </p:nvSpPr>
          <p:spPr bwMode="auto">
            <a:xfrm>
              <a:off x="3026" y="2680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amount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6098" name="Rectangle 18"/>
            <p:cNvSpPr>
              <a:spLocks noChangeArrowheads="1"/>
            </p:cNvSpPr>
            <p:nvPr/>
          </p:nvSpPr>
          <p:spPr bwMode="auto">
            <a:xfrm>
              <a:off x="1001" y="2920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Helvetica" pitchFamily="34" charset="0"/>
                </a:rPr>
                <a:t>L-170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L-230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L-260</a:t>
              </a:r>
            </a:p>
          </p:txBody>
        </p:sp>
        <p:sp>
          <p:nvSpPr>
            <p:cNvPr id="46099" name="Rectangle 19"/>
            <p:cNvSpPr>
              <a:spLocks noChangeArrowheads="1"/>
            </p:cNvSpPr>
            <p:nvPr/>
          </p:nvSpPr>
          <p:spPr bwMode="auto">
            <a:xfrm>
              <a:off x="3008" y="2920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Helvetica" pitchFamily="34" charset="0"/>
                </a:rPr>
                <a:t>3000</a:t>
              </a:r>
            </a:p>
            <a:p>
              <a:pPr algn="ctr" eaLnBrk="0" hangingPunct="0"/>
              <a:r>
                <a:rPr lang="en-US" sz="1800">
                  <a:latin typeface="Helvetica" pitchFamily="34" charset="0"/>
                </a:rPr>
                <a:t>4000</a:t>
              </a:r>
            </a:p>
            <a:p>
              <a:pPr algn="ctr" eaLnBrk="0" hangingPunct="0"/>
              <a:r>
                <a:rPr lang="en-US" sz="1800">
                  <a:latin typeface="Helvetica" pitchFamily="34" charset="0"/>
                </a:rPr>
                <a:t>1700</a:t>
              </a:r>
            </a:p>
          </p:txBody>
        </p:sp>
        <p:sp>
          <p:nvSpPr>
            <p:cNvPr id="46100" name="Rectangle 20"/>
            <p:cNvSpPr>
              <a:spLocks noChangeArrowheads="1"/>
            </p:cNvSpPr>
            <p:nvPr/>
          </p:nvSpPr>
          <p:spPr bwMode="auto">
            <a:xfrm>
              <a:off x="3745" y="2680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customer_name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6101" name="Rectangle 21"/>
            <p:cNvSpPr>
              <a:spLocks noChangeArrowheads="1"/>
            </p:cNvSpPr>
            <p:nvPr/>
          </p:nvSpPr>
          <p:spPr bwMode="auto">
            <a:xfrm>
              <a:off x="2018" y="2680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branch_name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6102" name="Rectangle 22"/>
            <p:cNvSpPr>
              <a:spLocks noChangeArrowheads="1"/>
            </p:cNvSpPr>
            <p:nvPr/>
          </p:nvSpPr>
          <p:spPr bwMode="auto">
            <a:xfrm>
              <a:off x="2000" y="2920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Helvetica" pitchFamily="34" charset="0"/>
                </a:rPr>
                <a:t>Downtown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Redwood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Perryridge</a:t>
              </a:r>
            </a:p>
          </p:txBody>
        </p:sp>
      </p:grp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228600" y="2895600"/>
            <a:ext cx="6019800" cy="123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Tx/>
              <a:buChar char="•"/>
            </a:pPr>
            <a:r>
              <a:rPr kumimoji="1" lang="en-US" sz="3200"/>
              <a:t>Left Outer Join</a:t>
            </a:r>
          </a:p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</a:pPr>
            <a:r>
              <a:rPr kumimoji="1" lang="en-US" sz="3200" i="1"/>
              <a:t> loan          borrower</a:t>
            </a:r>
            <a:endParaRPr kumimoji="1" lang="en-US" sz="3200" b="1"/>
          </a:p>
        </p:txBody>
      </p:sp>
      <p:grpSp>
        <p:nvGrpSpPr>
          <p:cNvPr id="46105" name="Group 25"/>
          <p:cNvGrpSpPr>
            <a:grpSpLocks/>
          </p:cNvGrpSpPr>
          <p:nvPr/>
        </p:nvGrpSpPr>
        <p:grpSpPr bwMode="auto">
          <a:xfrm>
            <a:off x="1295400" y="3733800"/>
            <a:ext cx="498475" cy="242888"/>
            <a:chOff x="1225" y="2417"/>
            <a:chExt cx="261" cy="132"/>
          </a:xfrm>
        </p:grpSpPr>
        <p:sp>
          <p:nvSpPr>
            <p:cNvPr id="46106" name="AutoShape 26"/>
            <p:cNvSpPr>
              <a:spLocks noChangeArrowheads="1"/>
            </p:cNvSpPr>
            <p:nvPr/>
          </p:nvSpPr>
          <p:spPr bwMode="auto">
            <a:xfrm rot="16200000" flipV="1">
              <a:off x="1354" y="2417"/>
              <a:ext cx="132" cy="132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Line 27"/>
            <p:cNvSpPr>
              <a:spLocks noChangeShapeType="1"/>
            </p:cNvSpPr>
            <p:nvPr/>
          </p:nvSpPr>
          <p:spPr bwMode="auto">
            <a:xfrm flipH="1">
              <a:off x="1228" y="2419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108" name="Line 28"/>
            <p:cNvSpPr>
              <a:spLocks noChangeShapeType="1"/>
            </p:cNvSpPr>
            <p:nvPr/>
          </p:nvSpPr>
          <p:spPr bwMode="auto">
            <a:xfrm flipH="1">
              <a:off x="1225" y="2542"/>
              <a:ext cx="1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/>
              <a:t>Outer Join – Example</a:t>
            </a:r>
          </a:p>
        </p:txBody>
      </p:sp>
      <p:grpSp>
        <p:nvGrpSpPr>
          <p:cNvPr id="47107" name="Group 3"/>
          <p:cNvGrpSpPr>
            <a:grpSpLocks/>
          </p:cNvGrpSpPr>
          <p:nvPr/>
        </p:nvGrpSpPr>
        <p:grpSpPr bwMode="auto">
          <a:xfrm>
            <a:off x="1295400" y="2062163"/>
            <a:ext cx="6019800" cy="1219200"/>
            <a:chOff x="816" y="1299"/>
            <a:chExt cx="3792" cy="768"/>
          </a:xfrm>
        </p:grpSpPr>
        <p:sp>
          <p:nvSpPr>
            <p:cNvPr id="47108" name="Rectangle 4"/>
            <p:cNvSpPr>
              <a:spLocks noChangeArrowheads="1"/>
            </p:cNvSpPr>
            <p:nvPr/>
          </p:nvSpPr>
          <p:spPr bwMode="auto">
            <a:xfrm>
              <a:off x="816" y="1299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loan_number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7109" name="Rectangle 5"/>
            <p:cNvSpPr>
              <a:spLocks noChangeArrowheads="1"/>
            </p:cNvSpPr>
            <p:nvPr/>
          </p:nvSpPr>
          <p:spPr bwMode="auto">
            <a:xfrm>
              <a:off x="2832" y="1299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amount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7110" name="Rectangle 6"/>
            <p:cNvSpPr>
              <a:spLocks noChangeArrowheads="1"/>
            </p:cNvSpPr>
            <p:nvPr/>
          </p:nvSpPr>
          <p:spPr bwMode="auto">
            <a:xfrm>
              <a:off x="816" y="1539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Helvetica" pitchFamily="34" charset="0"/>
                </a:rPr>
                <a:t>L-170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L-230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L-155</a:t>
              </a:r>
            </a:p>
          </p:txBody>
        </p:sp>
        <p:sp>
          <p:nvSpPr>
            <p:cNvPr id="47111" name="Rectangle 7"/>
            <p:cNvSpPr>
              <a:spLocks noChangeArrowheads="1"/>
            </p:cNvSpPr>
            <p:nvPr/>
          </p:nvSpPr>
          <p:spPr bwMode="auto">
            <a:xfrm>
              <a:off x="2832" y="1539"/>
              <a:ext cx="720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Helvetica" pitchFamily="34" charset="0"/>
                </a:rPr>
                <a:t>3000</a:t>
              </a:r>
            </a:p>
            <a:p>
              <a:pPr algn="ctr" eaLnBrk="0" hangingPunct="0"/>
              <a:r>
                <a:rPr lang="en-US" sz="1800">
                  <a:latin typeface="Helvetica" pitchFamily="34" charset="0"/>
                </a:rPr>
                <a:t>4000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null</a:t>
              </a:r>
            </a:p>
          </p:txBody>
        </p:sp>
        <p:sp>
          <p:nvSpPr>
            <p:cNvPr id="47112" name="Rectangle 8"/>
            <p:cNvSpPr>
              <a:spLocks noChangeArrowheads="1"/>
            </p:cNvSpPr>
            <p:nvPr/>
          </p:nvSpPr>
          <p:spPr bwMode="auto">
            <a:xfrm>
              <a:off x="3552" y="1299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customer_name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3552" y="1539"/>
              <a:ext cx="1056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Helvetica" pitchFamily="34" charset="0"/>
                </a:rPr>
                <a:t>Jones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Smith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Hayes</a:t>
              </a:r>
            </a:p>
          </p:txBody>
        </p:sp>
        <p:sp>
          <p:nvSpPr>
            <p:cNvPr id="47114" name="Rectangle 10"/>
            <p:cNvSpPr>
              <a:spLocks noChangeArrowheads="1"/>
            </p:cNvSpPr>
            <p:nvPr/>
          </p:nvSpPr>
          <p:spPr bwMode="auto">
            <a:xfrm>
              <a:off x="1824" y="1299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branch_name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1824" y="1539"/>
              <a:ext cx="1008" cy="52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Helvetica" pitchFamily="34" charset="0"/>
                </a:rPr>
                <a:t>Downtown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Redwood</a:t>
              </a:r>
            </a:p>
            <a:p>
              <a:pPr eaLnBrk="0" hangingPunct="0"/>
              <a:r>
                <a:rPr lang="en-US" sz="1800" i="1">
                  <a:latin typeface="Helvetica" pitchFamily="34" charset="0"/>
                </a:rPr>
                <a:t>null</a:t>
              </a:r>
              <a:endParaRPr lang="en-US" sz="1800">
                <a:latin typeface="Helvetica" pitchFamily="34" charset="0"/>
              </a:endParaRPr>
            </a:p>
          </p:txBody>
        </p:sp>
      </p:grpSp>
      <p:grpSp>
        <p:nvGrpSpPr>
          <p:cNvPr id="47116" name="Group 12"/>
          <p:cNvGrpSpPr>
            <a:grpSpLocks/>
          </p:cNvGrpSpPr>
          <p:nvPr/>
        </p:nvGrpSpPr>
        <p:grpSpPr bwMode="auto">
          <a:xfrm>
            <a:off x="1219200" y="4267200"/>
            <a:ext cx="6019800" cy="1524000"/>
            <a:chOff x="768" y="2688"/>
            <a:chExt cx="3792" cy="960"/>
          </a:xfrm>
        </p:grpSpPr>
        <p:sp>
          <p:nvSpPr>
            <p:cNvPr id="47117" name="Rectangle 13"/>
            <p:cNvSpPr>
              <a:spLocks noChangeArrowheads="1"/>
            </p:cNvSpPr>
            <p:nvPr/>
          </p:nvSpPr>
          <p:spPr bwMode="auto">
            <a:xfrm>
              <a:off x="768" y="2688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loan_number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7118" name="Rectangle 14"/>
            <p:cNvSpPr>
              <a:spLocks noChangeArrowheads="1"/>
            </p:cNvSpPr>
            <p:nvPr/>
          </p:nvSpPr>
          <p:spPr bwMode="auto">
            <a:xfrm>
              <a:off x="2784" y="2688"/>
              <a:ext cx="72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amount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7119" name="Rectangle 15"/>
            <p:cNvSpPr>
              <a:spLocks noChangeArrowheads="1"/>
            </p:cNvSpPr>
            <p:nvPr/>
          </p:nvSpPr>
          <p:spPr bwMode="auto">
            <a:xfrm>
              <a:off x="768" y="2928"/>
              <a:ext cx="1008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Helvetica" pitchFamily="34" charset="0"/>
                </a:rPr>
                <a:t>L-170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L-230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L-260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L-155</a:t>
              </a:r>
            </a:p>
          </p:txBody>
        </p:sp>
        <p:sp>
          <p:nvSpPr>
            <p:cNvPr id="47120" name="Rectangle 16"/>
            <p:cNvSpPr>
              <a:spLocks noChangeArrowheads="1"/>
            </p:cNvSpPr>
            <p:nvPr/>
          </p:nvSpPr>
          <p:spPr bwMode="auto">
            <a:xfrm>
              <a:off x="2784" y="2928"/>
              <a:ext cx="720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>
                  <a:latin typeface="Helvetica" pitchFamily="34" charset="0"/>
                </a:rPr>
                <a:t>3000</a:t>
              </a:r>
            </a:p>
            <a:p>
              <a:pPr algn="ctr" eaLnBrk="0" hangingPunct="0"/>
              <a:r>
                <a:rPr lang="en-US" sz="1800">
                  <a:latin typeface="Helvetica" pitchFamily="34" charset="0"/>
                </a:rPr>
                <a:t>4000</a:t>
              </a:r>
            </a:p>
            <a:p>
              <a:pPr algn="ctr" eaLnBrk="0" hangingPunct="0"/>
              <a:r>
                <a:rPr lang="en-US" sz="1800">
                  <a:latin typeface="Helvetica" pitchFamily="34" charset="0"/>
                </a:rPr>
                <a:t>1700</a:t>
              </a:r>
            </a:p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null</a:t>
              </a:r>
            </a:p>
          </p:txBody>
        </p:sp>
        <p:sp>
          <p:nvSpPr>
            <p:cNvPr id="47121" name="Rectangle 17"/>
            <p:cNvSpPr>
              <a:spLocks noChangeArrowheads="1"/>
            </p:cNvSpPr>
            <p:nvPr/>
          </p:nvSpPr>
          <p:spPr bwMode="auto">
            <a:xfrm>
              <a:off x="3504" y="2688"/>
              <a:ext cx="1056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customer_name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7122" name="Rectangle 18"/>
            <p:cNvSpPr>
              <a:spLocks noChangeArrowheads="1"/>
            </p:cNvSpPr>
            <p:nvPr/>
          </p:nvSpPr>
          <p:spPr bwMode="auto">
            <a:xfrm>
              <a:off x="3504" y="2928"/>
              <a:ext cx="1056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Helvetica" pitchFamily="34" charset="0"/>
                </a:rPr>
                <a:t>Jones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Smith</a:t>
              </a:r>
            </a:p>
            <a:p>
              <a:pPr eaLnBrk="0" hangingPunct="0"/>
              <a:r>
                <a:rPr lang="en-US" sz="1800" i="1">
                  <a:latin typeface="Helvetica" pitchFamily="34" charset="0"/>
                </a:rPr>
                <a:t>null</a:t>
              </a:r>
              <a:endParaRPr lang="en-US" sz="1800">
                <a:latin typeface="Helvetica" pitchFamily="34" charset="0"/>
              </a:endParaRP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Hayes</a:t>
              </a:r>
            </a:p>
          </p:txBody>
        </p:sp>
        <p:sp>
          <p:nvSpPr>
            <p:cNvPr id="47123" name="Rectangle 19"/>
            <p:cNvSpPr>
              <a:spLocks noChangeArrowheads="1"/>
            </p:cNvSpPr>
            <p:nvPr/>
          </p:nvSpPr>
          <p:spPr bwMode="auto">
            <a:xfrm>
              <a:off x="1776" y="2688"/>
              <a:ext cx="1008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800" i="1">
                  <a:latin typeface="Helvetica" pitchFamily="34" charset="0"/>
                </a:rPr>
                <a:t>branch_name</a:t>
              </a:r>
              <a:endParaRPr lang="en-US" sz="1800">
                <a:latin typeface="Helvetica" pitchFamily="34" charset="0"/>
              </a:endParaRPr>
            </a:p>
          </p:txBody>
        </p:sp>
        <p:sp>
          <p:nvSpPr>
            <p:cNvPr id="47124" name="Rectangle 20"/>
            <p:cNvSpPr>
              <a:spLocks noChangeArrowheads="1"/>
            </p:cNvSpPr>
            <p:nvPr/>
          </p:nvSpPr>
          <p:spPr bwMode="auto">
            <a:xfrm>
              <a:off x="1776" y="2928"/>
              <a:ext cx="1008" cy="72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0" hangingPunct="0"/>
              <a:r>
                <a:rPr lang="en-US" sz="1800">
                  <a:latin typeface="Helvetica" pitchFamily="34" charset="0"/>
                </a:rPr>
                <a:t>Downtown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Redwood</a:t>
              </a:r>
            </a:p>
            <a:p>
              <a:pPr eaLnBrk="0" hangingPunct="0"/>
              <a:r>
                <a:rPr lang="en-US" sz="1800">
                  <a:latin typeface="Helvetica" pitchFamily="34" charset="0"/>
                </a:rPr>
                <a:t>Perryridge</a:t>
              </a:r>
            </a:p>
            <a:p>
              <a:pPr eaLnBrk="0" hangingPunct="0"/>
              <a:r>
                <a:rPr lang="en-US" sz="1800" i="1">
                  <a:latin typeface="Helvetica" pitchFamily="34" charset="0"/>
                </a:rPr>
                <a:t>null</a:t>
              </a:r>
              <a:endParaRPr lang="en-US" sz="1800">
                <a:latin typeface="Helvetica" pitchFamily="34" charset="0"/>
              </a:endParaRPr>
            </a:p>
          </p:txBody>
        </p:sp>
      </p:grpSp>
      <p:grpSp>
        <p:nvGrpSpPr>
          <p:cNvPr id="47125" name="Group 21"/>
          <p:cNvGrpSpPr>
            <a:grpSpLocks/>
          </p:cNvGrpSpPr>
          <p:nvPr/>
        </p:nvGrpSpPr>
        <p:grpSpPr bwMode="auto">
          <a:xfrm>
            <a:off x="806450" y="3405188"/>
            <a:ext cx="4070350" cy="738187"/>
            <a:chOff x="508" y="2145"/>
            <a:chExt cx="2564" cy="465"/>
          </a:xfrm>
        </p:grpSpPr>
        <p:sp>
          <p:nvSpPr>
            <p:cNvPr id="47126" name="Rectangle 22"/>
            <p:cNvSpPr>
              <a:spLocks noChangeArrowheads="1"/>
            </p:cNvSpPr>
            <p:nvPr/>
          </p:nvSpPr>
          <p:spPr bwMode="auto">
            <a:xfrm>
              <a:off x="508" y="2145"/>
              <a:ext cx="2564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</a:pPr>
              <a:r>
                <a:rPr kumimoji="1" lang="en-US" sz="1800">
                  <a:latin typeface="Helvetica" pitchFamily="34" charset="0"/>
                </a:rPr>
                <a:t> Full Outer Join</a:t>
              </a: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1800" i="1">
                  <a:latin typeface="Helvetica" pitchFamily="34" charset="0"/>
                </a:rPr>
                <a:t>    loan        borrower</a:t>
              </a:r>
            </a:p>
          </p:txBody>
        </p:sp>
        <p:grpSp>
          <p:nvGrpSpPr>
            <p:cNvPr id="47127" name="Group 23"/>
            <p:cNvGrpSpPr>
              <a:grpSpLocks/>
            </p:cNvGrpSpPr>
            <p:nvPr/>
          </p:nvGrpSpPr>
          <p:grpSpPr bwMode="auto">
            <a:xfrm>
              <a:off x="1017" y="2448"/>
              <a:ext cx="244" cy="96"/>
              <a:chOff x="1141" y="2444"/>
              <a:chExt cx="244" cy="96"/>
            </a:xfrm>
          </p:grpSpPr>
          <p:sp>
            <p:nvSpPr>
              <p:cNvPr id="47128" name="AutoShape 24"/>
              <p:cNvSpPr>
                <a:spLocks noChangeArrowheads="1"/>
              </p:cNvSpPr>
              <p:nvPr/>
            </p:nvSpPr>
            <p:spPr bwMode="auto">
              <a:xfrm rot="16200000" flipV="1">
                <a:off x="1213" y="2444"/>
                <a:ext cx="96" cy="96"/>
              </a:xfrm>
              <a:prstGeom prst="flowChartCollat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29" name="Line 25"/>
              <p:cNvSpPr>
                <a:spLocks noChangeShapeType="1"/>
              </p:cNvSpPr>
              <p:nvPr/>
            </p:nvSpPr>
            <p:spPr bwMode="auto">
              <a:xfrm flipH="1">
                <a:off x="1144" y="2450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30" name="Line 26"/>
              <p:cNvSpPr>
                <a:spLocks noChangeShapeType="1"/>
              </p:cNvSpPr>
              <p:nvPr/>
            </p:nvSpPr>
            <p:spPr bwMode="auto">
              <a:xfrm flipH="1">
                <a:off x="1141" y="2537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31" name="Line 27"/>
              <p:cNvSpPr>
                <a:spLocks noChangeShapeType="1"/>
              </p:cNvSpPr>
              <p:nvPr/>
            </p:nvSpPr>
            <p:spPr bwMode="auto">
              <a:xfrm flipH="1">
                <a:off x="1321" y="2537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32" name="Line 28"/>
              <p:cNvSpPr>
                <a:spLocks noChangeShapeType="1"/>
              </p:cNvSpPr>
              <p:nvPr/>
            </p:nvSpPr>
            <p:spPr bwMode="auto">
              <a:xfrm flipH="1">
                <a:off x="1309" y="2444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47133" name="Group 29"/>
          <p:cNvGrpSpPr>
            <a:grpSpLocks/>
          </p:cNvGrpSpPr>
          <p:nvPr/>
        </p:nvGrpSpPr>
        <p:grpSpPr bwMode="auto">
          <a:xfrm>
            <a:off x="798513" y="1077913"/>
            <a:ext cx="4070350" cy="738187"/>
            <a:chOff x="503" y="679"/>
            <a:chExt cx="2564" cy="465"/>
          </a:xfrm>
        </p:grpSpPr>
        <p:sp>
          <p:nvSpPr>
            <p:cNvPr id="47134" name="Rectangle 30"/>
            <p:cNvSpPr>
              <a:spLocks noChangeArrowheads="1"/>
            </p:cNvSpPr>
            <p:nvPr/>
          </p:nvSpPr>
          <p:spPr bwMode="auto">
            <a:xfrm>
              <a:off x="503" y="679"/>
              <a:ext cx="2564" cy="4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Char char="n"/>
              </a:pPr>
              <a:r>
                <a:rPr kumimoji="1" lang="en-US" sz="1800">
                  <a:latin typeface="Helvetica" pitchFamily="34" charset="0"/>
                </a:rPr>
                <a:t> Right Outer Join</a:t>
              </a: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1800" i="1">
                  <a:latin typeface="Helvetica" pitchFamily="34" charset="0"/>
                </a:rPr>
                <a:t>    loan        borrower</a:t>
              </a:r>
            </a:p>
          </p:txBody>
        </p:sp>
        <p:grpSp>
          <p:nvGrpSpPr>
            <p:cNvPr id="47135" name="Group 31"/>
            <p:cNvGrpSpPr>
              <a:grpSpLocks/>
            </p:cNvGrpSpPr>
            <p:nvPr/>
          </p:nvGrpSpPr>
          <p:grpSpPr bwMode="auto">
            <a:xfrm>
              <a:off x="1065" y="978"/>
              <a:ext cx="167" cy="99"/>
              <a:chOff x="1050" y="991"/>
              <a:chExt cx="167" cy="99"/>
            </a:xfrm>
          </p:grpSpPr>
          <p:sp>
            <p:nvSpPr>
              <p:cNvPr id="47136" name="AutoShape 32"/>
              <p:cNvSpPr>
                <a:spLocks noChangeArrowheads="1"/>
              </p:cNvSpPr>
              <p:nvPr/>
            </p:nvSpPr>
            <p:spPr bwMode="auto">
              <a:xfrm rot="16200000" flipV="1">
                <a:off x="1050" y="992"/>
                <a:ext cx="96" cy="96"/>
              </a:xfrm>
              <a:prstGeom prst="flowChartCollat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37" name="Line 33"/>
              <p:cNvSpPr>
                <a:spLocks noChangeShapeType="1"/>
              </p:cNvSpPr>
              <p:nvPr/>
            </p:nvSpPr>
            <p:spPr bwMode="auto">
              <a:xfrm flipH="1">
                <a:off x="1153" y="991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7138" name="Line 34"/>
              <p:cNvSpPr>
                <a:spLocks noChangeShapeType="1"/>
              </p:cNvSpPr>
              <p:nvPr/>
            </p:nvSpPr>
            <p:spPr bwMode="auto">
              <a:xfrm flipH="1">
                <a:off x="1153" y="1090"/>
                <a:ext cx="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839200" cy="1143000"/>
          </a:xfrm>
        </p:spPr>
        <p:txBody>
          <a:bodyPr/>
          <a:lstStyle/>
          <a:p>
            <a:r>
              <a:rPr lang="en-US" dirty="0"/>
              <a:t>Division Operation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10600" cy="5867400"/>
          </a:xfrm>
        </p:spPr>
        <p:txBody>
          <a:bodyPr/>
          <a:lstStyle/>
          <a:p>
            <a:r>
              <a:rPr lang="en-US" dirty="0"/>
              <a:t>Notation: </a:t>
            </a:r>
          </a:p>
          <a:p>
            <a:r>
              <a:rPr lang="en-US" dirty="0"/>
              <a:t>Suited to queries that include the phrase “for all”.</a:t>
            </a:r>
          </a:p>
          <a:p>
            <a:pPr>
              <a:lnSpc>
                <a:spcPct val="120000"/>
              </a:lnSpc>
            </a:pPr>
            <a:r>
              <a:rPr lang="en-US"/>
              <a:t>Let </a:t>
            </a:r>
            <a:r>
              <a:rPr lang="en-US" i="1"/>
              <a:t>r</a:t>
            </a:r>
            <a:r>
              <a:rPr lang="en-US"/>
              <a:t> and </a:t>
            </a:r>
            <a:r>
              <a:rPr lang="en-US" i="1"/>
              <a:t>s</a:t>
            </a:r>
            <a:r>
              <a:rPr lang="en-US"/>
              <a:t> be relations on schemas </a:t>
            </a:r>
            <a:r>
              <a:rPr lang="en-US" i="1"/>
              <a:t>R</a:t>
            </a:r>
            <a:r>
              <a:rPr lang="en-US"/>
              <a:t> and </a:t>
            </a:r>
            <a:r>
              <a:rPr lang="en-US" i="1"/>
              <a:t>S</a:t>
            </a:r>
            <a:r>
              <a:rPr lang="en-US"/>
              <a:t> respectively where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R</a:t>
            </a:r>
            <a:r>
              <a:rPr lang="en-US" dirty="0"/>
              <a:t> = 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m 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B</a:t>
            </a:r>
            <a:r>
              <a:rPr lang="en-US" i="1" baseline="-25000" dirty="0" err="1"/>
              <a:t>n</a:t>
            </a:r>
            <a:r>
              <a:rPr lang="en-US" i="1" baseline="-25000" dirty="0"/>
              <a:t> 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i="1" dirty="0"/>
              <a:t>S</a:t>
            </a:r>
            <a:r>
              <a:rPr lang="en-US" dirty="0"/>
              <a:t> = (</a:t>
            </a:r>
            <a:r>
              <a:rPr lang="en-US" i="1" dirty="0"/>
              <a:t>B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i="1" dirty="0" err="1"/>
              <a:t>B</a:t>
            </a:r>
            <a:r>
              <a:rPr lang="en-US" i="1" baseline="-25000" dirty="0" err="1"/>
              <a:t>n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dirty="0"/>
              <a:t>The result of  r </a:t>
            </a:r>
            <a:r>
              <a:rPr lang="en-US" dirty="0">
                <a:sym typeface="Symbol" pitchFamily="18" charset="2"/>
              </a:rPr>
              <a:t> s is a relation on schema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i="1" dirty="0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 – </a:t>
            </a:r>
            <a:r>
              <a:rPr lang="en-US" i="1" dirty="0">
                <a:sym typeface="Symbol" pitchFamily="18" charset="2"/>
              </a:rPr>
              <a:t>S </a:t>
            </a:r>
            <a:r>
              <a:rPr lang="en-US" dirty="0">
                <a:sym typeface="Symbol" pitchFamily="18" charset="2"/>
              </a:rPr>
              <a:t>= (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baseline="-25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, …, </a:t>
            </a:r>
            <a:r>
              <a:rPr lang="en-US" i="1" dirty="0">
                <a:sym typeface="Symbol" pitchFamily="18" charset="2"/>
              </a:rPr>
              <a:t>A</a:t>
            </a:r>
            <a:r>
              <a:rPr lang="en-US" i="1" baseline="-25000" dirty="0">
                <a:sym typeface="Symbol" pitchFamily="18" charset="2"/>
              </a:rPr>
              <a:t>m</a:t>
            </a:r>
            <a:r>
              <a:rPr lang="en-US" dirty="0">
                <a:sym typeface="Symbol" pitchFamily="18" charset="2"/>
              </a:rPr>
              <a:t>)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		</a:t>
            </a:r>
            <a:r>
              <a:rPr lang="en-US" i="1" dirty="0">
                <a:sym typeface="Symbol" pitchFamily="18" charset="2"/>
              </a:rPr>
              <a:t>r </a:t>
            </a:r>
            <a:r>
              <a:rPr lang="en-US" dirty="0">
                <a:sym typeface="Symbol" pitchFamily="18" charset="2"/>
              </a:rPr>
              <a:t> </a:t>
            </a:r>
            <a:r>
              <a:rPr lang="en-US" i="1" dirty="0">
                <a:sym typeface="Symbol" pitchFamily="18" charset="2"/>
              </a:rPr>
              <a:t>s</a:t>
            </a:r>
            <a:r>
              <a:rPr lang="en-US" dirty="0">
                <a:sym typeface="Symbol" pitchFamily="18" charset="2"/>
              </a:rPr>
              <a:t> = { </a:t>
            </a:r>
            <a:r>
              <a:rPr lang="en-US" i="1" dirty="0">
                <a:sym typeface="Symbol" pitchFamily="18" charset="2"/>
              </a:rPr>
              <a:t>t</a:t>
            </a:r>
            <a:r>
              <a:rPr lang="en-US" dirty="0">
                <a:sym typeface="Symbol" pitchFamily="18" charset="2"/>
              </a:rPr>
              <a:t>  |  </a:t>
            </a:r>
            <a:r>
              <a:rPr lang="en-US" i="1" dirty="0">
                <a:sym typeface="Symbol" pitchFamily="18" charset="2"/>
              </a:rPr>
              <a:t>t </a:t>
            </a:r>
            <a:r>
              <a:rPr lang="en-US" dirty="0">
                <a:sym typeface="Symbol" pitchFamily="18" charset="2"/>
              </a:rPr>
              <a:t>  </a:t>
            </a:r>
            <a:r>
              <a:rPr lang="en-US" i="1" baseline="-25000" dirty="0">
                <a:sym typeface="Symbol" pitchFamily="18" charset="2"/>
              </a:rPr>
              <a:t>R-S </a:t>
            </a:r>
            <a:r>
              <a:rPr lang="en-US" dirty="0"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)   </a:t>
            </a:r>
            <a:r>
              <a:rPr lang="en-US" i="1" dirty="0">
                <a:sym typeface="Symbol" pitchFamily="18" charset="2"/>
              </a:rPr>
              <a:t>u </a:t>
            </a:r>
            <a:r>
              <a:rPr lang="en-US" dirty="0">
                <a:sym typeface="Symbol" pitchFamily="18" charset="2"/>
              </a:rPr>
              <a:t> </a:t>
            </a:r>
            <a:r>
              <a:rPr lang="en-US" i="1" dirty="0">
                <a:sym typeface="Symbol" pitchFamily="18" charset="2"/>
              </a:rPr>
              <a:t>s </a:t>
            </a:r>
            <a:r>
              <a:rPr lang="en-US" dirty="0">
                <a:sym typeface="Symbol" pitchFamily="18" charset="2"/>
              </a:rPr>
              <a:t>( </a:t>
            </a:r>
            <a:r>
              <a:rPr lang="en-US" i="1" dirty="0" err="1">
                <a:sym typeface="Symbol" pitchFamily="18" charset="2"/>
              </a:rPr>
              <a:t>tu</a:t>
            </a:r>
            <a:r>
              <a:rPr lang="en-US" dirty="0">
                <a:sym typeface="Symbol" pitchFamily="18" charset="2"/>
              </a:rPr>
              <a:t> </a:t>
            </a:r>
            <a:r>
              <a:rPr lang="en-US" i="1" dirty="0">
                <a:sym typeface="Symbol" pitchFamily="18" charset="2"/>
              </a:rPr>
              <a:t> r </a:t>
            </a:r>
            <a:r>
              <a:rPr lang="en-US" dirty="0">
                <a:sym typeface="Symbol" pitchFamily="18" charset="2"/>
              </a:rPr>
              <a:t>) } 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dirty="0">
                <a:sym typeface="Symbol" pitchFamily="18" charset="2"/>
              </a:rPr>
              <a:t>Where </a:t>
            </a:r>
            <a:r>
              <a:rPr lang="en-US" i="1" dirty="0" err="1">
                <a:sym typeface="Symbol" pitchFamily="18" charset="2"/>
              </a:rPr>
              <a:t>tu</a:t>
            </a:r>
            <a:r>
              <a:rPr lang="en-US" dirty="0">
                <a:sym typeface="Symbol" pitchFamily="18" charset="2"/>
              </a:rPr>
              <a:t> means the concatenation of </a:t>
            </a:r>
            <a:r>
              <a:rPr lang="en-US" dirty="0" err="1">
                <a:sym typeface="Symbol" pitchFamily="18" charset="2"/>
              </a:rPr>
              <a:t>tuples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i="1" dirty="0">
                <a:sym typeface="Symbol" pitchFamily="18" charset="2"/>
              </a:rPr>
              <a:t>t</a:t>
            </a:r>
            <a:r>
              <a:rPr lang="en-US" dirty="0">
                <a:sym typeface="Symbol" pitchFamily="18" charset="2"/>
              </a:rPr>
              <a:t> and </a:t>
            </a:r>
            <a:r>
              <a:rPr lang="en-US" i="1" dirty="0">
                <a:sym typeface="Symbol" pitchFamily="18" charset="2"/>
              </a:rPr>
              <a:t>u</a:t>
            </a:r>
            <a:r>
              <a:rPr lang="en-US" dirty="0">
                <a:sym typeface="Symbol" pitchFamily="18" charset="2"/>
              </a:rPr>
              <a:t> to produce a single </a:t>
            </a:r>
            <a:r>
              <a:rPr lang="en-US" dirty="0" err="1">
                <a:sym typeface="Symbol" pitchFamily="18" charset="2"/>
              </a:rPr>
              <a:t>tuple</a:t>
            </a:r>
            <a:endParaRPr lang="en-US" dirty="0">
              <a:sym typeface="Symbol" pitchFamily="18" charset="2"/>
            </a:endParaRPr>
          </a:p>
          <a:p>
            <a:pPr lvl="1">
              <a:lnSpc>
                <a:spcPct val="130000"/>
              </a:lnSpc>
              <a:buFontTx/>
              <a:buNone/>
            </a:pPr>
            <a:endParaRPr lang="en-US" dirty="0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3200400" y="990600"/>
            <a:ext cx="9699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i="1" dirty="0" smtClean="0">
                <a:sym typeface="Symbol" pitchFamily="18" charset="2"/>
              </a:rPr>
              <a:t>r </a:t>
            </a:r>
            <a:r>
              <a:rPr lang="en-US" b="1" dirty="0">
                <a:sym typeface="Symbol" pitchFamily="18" charset="2"/>
              </a:rPr>
              <a:t> </a:t>
            </a:r>
            <a:r>
              <a:rPr lang="en-US" b="1" i="1" dirty="0">
                <a:sym typeface="Symbol" pitchFamily="18" charset="2"/>
              </a:rPr>
              <a:t>s</a:t>
            </a:r>
            <a:r>
              <a:rPr lang="en-US" b="1" dirty="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/>
              <a:t>Division Operation – Example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838200" y="1079500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sz="1800">
                <a:latin typeface="Helvetica" pitchFamily="34" charset="0"/>
              </a:rPr>
              <a:t>Relations </a:t>
            </a:r>
            <a:r>
              <a:rPr kumimoji="1" lang="en-US" sz="1800" i="1">
                <a:latin typeface="Helvetica" pitchFamily="34" charset="0"/>
              </a:rPr>
              <a:t>r, s</a:t>
            </a:r>
            <a:r>
              <a:rPr kumimoji="1" lang="en-US" sz="1800">
                <a:latin typeface="Helvetica" pitchFamily="34" charset="0"/>
              </a:rPr>
              <a:t>: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838200" y="4876800"/>
            <a:ext cx="70294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sz="1800" i="1">
                <a:latin typeface="Helvetica" pitchFamily="34" charset="0"/>
              </a:rPr>
              <a:t>r</a:t>
            </a:r>
            <a:r>
              <a:rPr kumimoji="1" lang="en-US" sz="1800">
                <a:latin typeface="Helvetica" pitchFamily="34" charset="0"/>
              </a:rPr>
              <a:t> </a:t>
            </a:r>
            <a:r>
              <a:rPr kumimoji="1" lang="en-US" sz="1800">
                <a:latin typeface="Helvetica" pitchFamily="34" charset="0"/>
                <a:sym typeface="Symbol" pitchFamily="18" charset="2"/>
              </a:rPr>
              <a:t> </a:t>
            </a:r>
            <a:r>
              <a:rPr kumimoji="1" lang="en-US" sz="1800" i="1">
                <a:latin typeface="Helvetica" pitchFamily="34" charset="0"/>
                <a:sym typeface="Symbol" pitchFamily="18" charset="2"/>
              </a:rPr>
              <a:t>s</a:t>
            </a:r>
            <a:r>
              <a:rPr kumimoji="1" lang="en-US" sz="1800">
                <a:latin typeface="Helvetica" pitchFamily="34" charset="0"/>
              </a:rPr>
              <a:t>: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2590800" y="4876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5295900" y="13716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2590800" y="5395913"/>
            <a:ext cx="457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52232" name="Rectangle 8"/>
          <p:cNvSpPr>
            <a:spLocks noChangeArrowheads="1"/>
          </p:cNvSpPr>
          <p:nvPr/>
        </p:nvSpPr>
        <p:spPr bwMode="auto">
          <a:xfrm>
            <a:off x="5295900" y="1905000"/>
            <a:ext cx="4572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>
              <a:lnSpc>
                <a:spcPct val="150000"/>
              </a:lnSpc>
            </a:pPr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3467100" y="1219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3924300" y="1219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3467100" y="1828800"/>
            <a:ext cx="4572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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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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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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>
            <a:off x="3924300" y="1828800"/>
            <a:ext cx="457200" cy="3124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3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3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4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6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2</a:t>
            </a:r>
          </a:p>
        </p:txBody>
      </p:sp>
      <p:sp>
        <p:nvSpPr>
          <p:cNvPr id="52237" name="Text Box 13"/>
          <p:cNvSpPr txBox="1">
            <a:spLocks noChangeArrowheads="1"/>
          </p:cNvSpPr>
          <p:nvPr/>
        </p:nvSpPr>
        <p:spPr bwMode="auto">
          <a:xfrm>
            <a:off x="3771900" y="49530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i="1">
                <a:latin typeface="Helvetica" pitchFamily="34" charset="0"/>
              </a:rPr>
              <a:t>r</a:t>
            </a:r>
          </a:p>
        </p:txBody>
      </p:sp>
      <p:sp>
        <p:nvSpPr>
          <p:cNvPr id="52238" name="Text Box 14"/>
          <p:cNvSpPr txBox="1">
            <a:spLocks noChangeArrowheads="1"/>
          </p:cNvSpPr>
          <p:nvPr/>
        </p:nvSpPr>
        <p:spPr bwMode="auto">
          <a:xfrm>
            <a:off x="5372100" y="27432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i="1">
                <a:latin typeface="Helvetica" pitchFamily="34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990600"/>
          </a:xfrm>
        </p:spPr>
        <p:txBody>
          <a:bodyPr>
            <a:normAutofit/>
          </a:bodyPr>
          <a:lstStyle/>
          <a:p>
            <a:r>
              <a:rPr lang="en-US" sz="4000" dirty="0"/>
              <a:t>Relational Data Structure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42672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Relation</a:t>
            </a:r>
          </a:p>
          <a:p>
            <a:r>
              <a:rPr lang="en-US" sz="2800" dirty="0"/>
              <a:t>Attribute</a:t>
            </a:r>
          </a:p>
          <a:p>
            <a:r>
              <a:rPr lang="en-US" sz="2800" dirty="0"/>
              <a:t>Domain</a:t>
            </a:r>
          </a:p>
          <a:p>
            <a:r>
              <a:rPr lang="en-US" sz="2800" dirty="0" err="1"/>
              <a:t>Tuple</a:t>
            </a:r>
            <a:r>
              <a:rPr lang="en-US" sz="2800" dirty="0"/>
              <a:t> (extension)</a:t>
            </a:r>
          </a:p>
          <a:p>
            <a:r>
              <a:rPr lang="en-US" sz="2800" dirty="0"/>
              <a:t>Degree (no. of attributes)</a:t>
            </a:r>
          </a:p>
          <a:p>
            <a:r>
              <a:rPr lang="en-US" sz="2800" dirty="0"/>
              <a:t>Cardinality (no. of rows)</a:t>
            </a:r>
          </a:p>
          <a:p>
            <a:r>
              <a:rPr lang="en-US" sz="2800" dirty="0"/>
              <a:t>Relational Database:  A collection of normalized relations with distinct relation names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4000"/>
              <a:t>Another Division Example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27051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1623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2705100" y="1981200"/>
            <a:ext cx="457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3162300" y="1981200"/>
            <a:ext cx="457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  <a:endParaRPr lang="en-US" sz="1800" i="1">
              <a:latin typeface="Helvetica" pitchFamily="34" charset="0"/>
              <a:sym typeface="Symbol" pitchFamily="18" charset="2"/>
            </a:endParaRP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36195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C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40767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D</a:t>
            </a:r>
          </a:p>
        </p:txBody>
      </p:sp>
      <p:sp>
        <p:nvSpPr>
          <p:cNvPr id="53257" name="Rectangle 9"/>
          <p:cNvSpPr>
            <a:spLocks noChangeArrowheads="1"/>
          </p:cNvSpPr>
          <p:nvPr/>
        </p:nvSpPr>
        <p:spPr bwMode="auto">
          <a:xfrm>
            <a:off x="3619500" y="1981200"/>
            <a:ext cx="457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</a:t>
            </a:r>
          </a:p>
        </p:txBody>
      </p:sp>
      <p:sp>
        <p:nvSpPr>
          <p:cNvPr id="53258" name="Rectangle 10"/>
          <p:cNvSpPr>
            <a:spLocks noChangeArrowheads="1"/>
          </p:cNvSpPr>
          <p:nvPr/>
        </p:nvSpPr>
        <p:spPr bwMode="auto">
          <a:xfrm>
            <a:off x="4076700" y="1981200"/>
            <a:ext cx="457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b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b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b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b</a:t>
            </a:r>
            <a:endParaRPr lang="en-US" sz="1800" i="1">
              <a:latin typeface="Helvetica" pitchFamily="34" charset="0"/>
              <a:sym typeface="Symbol" pitchFamily="18" charset="2"/>
            </a:endParaRPr>
          </a:p>
        </p:txBody>
      </p:sp>
      <p:sp>
        <p:nvSpPr>
          <p:cNvPr id="53259" name="Rectangle 11"/>
          <p:cNvSpPr>
            <a:spLocks noChangeArrowheads="1"/>
          </p:cNvSpPr>
          <p:nvPr/>
        </p:nvSpPr>
        <p:spPr bwMode="auto">
          <a:xfrm>
            <a:off x="45339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E</a:t>
            </a:r>
          </a:p>
        </p:txBody>
      </p:sp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4533900" y="1981200"/>
            <a:ext cx="457200" cy="2209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3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</p:txBody>
      </p:sp>
      <p:sp>
        <p:nvSpPr>
          <p:cNvPr id="53261" name="Rectangle 13"/>
          <p:cNvSpPr>
            <a:spLocks noChangeArrowheads="1"/>
          </p:cNvSpPr>
          <p:nvPr/>
        </p:nvSpPr>
        <p:spPr bwMode="auto">
          <a:xfrm>
            <a:off x="838200" y="1079500"/>
            <a:ext cx="21336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sz="1800">
                <a:latin typeface="Helvetica" pitchFamily="34" charset="0"/>
              </a:rPr>
              <a:t>Relations </a:t>
            </a:r>
            <a:r>
              <a:rPr kumimoji="1" lang="en-US" sz="1800" i="1">
                <a:latin typeface="Helvetica" pitchFamily="34" charset="0"/>
              </a:rPr>
              <a:t>r, s</a:t>
            </a:r>
            <a:r>
              <a:rPr kumimoji="1" lang="en-US" sz="1800">
                <a:latin typeface="Helvetica" pitchFamily="34" charset="0"/>
              </a:rPr>
              <a:t>:</a:t>
            </a:r>
          </a:p>
        </p:txBody>
      </p:sp>
      <p:sp>
        <p:nvSpPr>
          <p:cNvPr id="53262" name="Rectangle 14"/>
          <p:cNvSpPr>
            <a:spLocks noChangeArrowheads="1"/>
          </p:cNvSpPr>
          <p:nvPr/>
        </p:nvSpPr>
        <p:spPr bwMode="auto">
          <a:xfrm>
            <a:off x="838200" y="4660900"/>
            <a:ext cx="12954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0" hangingPunct="0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Char char="n"/>
            </a:pPr>
            <a:r>
              <a:rPr kumimoji="1" lang="en-US" sz="1800" i="1">
                <a:latin typeface="Helvetica" pitchFamily="34" charset="0"/>
              </a:rPr>
              <a:t>r</a:t>
            </a:r>
            <a:r>
              <a:rPr kumimoji="1" lang="en-US" sz="1800">
                <a:latin typeface="Helvetica" pitchFamily="34" charset="0"/>
              </a:rPr>
              <a:t> </a:t>
            </a:r>
            <a:r>
              <a:rPr kumimoji="1" lang="en-US" sz="1800">
                <a:latin typeface="Helvetica" pitchFamily="34" charset="0"/>
                <a:sym typeface="Symbol" pitchFamily="18" charset="2"/>
              </a:rPr>
              <a:t> </a:t>
            </a:r>
            <a:r>
              <a:rPr kumimoji="1" lang="en-US" sz="1800" i="1">
                <a:latin typeface="Helvetica" pitchFamily="34" charset="0"/>
                <a:sym typeface="Symbol" pitchFamily="18" charset="2"/>
              </a:rPr>
              <a:t>s</a:t>
            </a:r>
            <a:r>
              <a:rPr kumimoji="1" lang="en-US" sz="1800">
                <a:latin typeface="Helvetica" pitchFamily="34" charset="0"/>
              </a:rPr>
              <a:t>:</a:t>
            </a:r>
          </a:p>
        </p:txBody>
      </p:sp>
      <p:sp>
        <p:nvSpPr>
          <p:cNvPr id="53263" name="Rectangle 15"/>
          <p:cNvSpPr>
            <a:spLocks noChangeArrowheads="1"/>
          </p:cNvSpPr>
          <p:nvPr/>
        </p:nvSpPr>
        <p:spPr bwMode="auto">
          <a:xfrm>
            <a:off x="60960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D</a:t>
            </a:r>
          </a:p>
        </p:txBody>
      </p:sp>
      <p:sp>
        <p:nvSpPr>
          <p:cNvPr id="53264" name="Rectangle 16"/>
          <p:cNvSpPr>
            <a:spLocks noChangeArrowheads="1"/>
          </p:cNvSpPr>
          <p:nvPr/>
        </p:nvSpPr>
        <p:spPr bwMode="auto">
          <a:xfrm>
            <a:off x="6096000" y="1981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b</a:t>
            </a:r>
            <a:endParaRPr lang="en-US" sz="1800" i="1">
              <a:latin typeface="Helvetica" pitchFamily="34" charset="0"/>
              <a:sym typeface="Symbol" pitchFamily="18" charset="2"/>
            </a:endParaRPr>
          </a:p>
        </p:txBody>
      </p:sp>
      <p:sp>
        <p:nvSpPr>
          <p:cNvPr id="53265" name="Rectangle 17"/>
          <p:cNvSpPr>
            <a:spLocks noChangeArrowheads="1"/>
          </p:cNvSpPr>
          <p:nvPr/>
        </p:nvSpPr>
        <p:spPr bwMode="auto">
          <a:xfrm>
            <a:off x="6553200" y="1371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E</a:t>
            </a:r>
          </a:p>
        </p:txBody>
      </p:sp>
      <p:sp>
        <p:nvSpPr>
          <p:cNvPr id="53266" name="Rectangle 18"/>
          <p:cNvSpPr>
            <a:spLocks noChangeArrowheads="1"/>
          </p:cNvSpPr>
          <p:nvPr/>
        </p:nvSpPr>
        <p:spPr bwMode="auto">
          <a:xfrm>
            <a:off x="6553200" y="19812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1</a:t>
            </a:r>
          </a:p>
        </p:txBody>
      </p:sp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3505200" y="4800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A</a:t>
            </a:r>
          </a:p>
        </p:txBody>
      </p:sp>
      <p:sp>
        <p:nvSpPr>
          <p:cNvPr id="53268" name="Rectangle 20"/>
          <p:cNvSpPr>
            <a:spLocks noChangeArrowheads="1"/>
          </p:cNvSpPr>
          <p:nvPr/>
        </p:nvSpPr>
        <p:spPr bwMode="auto">
          <a:xfrm>
            <a:off x="3962400" y="4800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B</a:t>
            </a:r>
          </a:p>
        </p:txBody>
      </p:sp>
      <p:sp>
        <p:nvSpPr>
          <p:cNvPr id="53269" name="Rectangle 21"/>
          <p:cNvSpPr>
            <a:spLocks noChangeArrowheads="1"/>
          </p:cNvSpPr>
          <p:nvPr/>
        </p:nvSpPr>
        <p:spPr bwMode="auto">
          <a:xfrm>
            <a:off x="3505200" y="5410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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</p:txBody>
      </p:sp>
      <p:sp>
        <p:nvSpPr>
          <p:cNvPr id="53270" name="Rectangle 22"/>
          <p:cNvSpPr>
            <a:spLocks noChangeArrowheads="1"/>
          </p:cNvSpPr>
          <p:nvPr/>
        </p:nvSpPr>
        <p:spPr bwMode="auto">
          <a:xfrm>
            <a:off x="3962400" y="5410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</a:p>
          <a:p>
            <a:pPr algn="ctr" eaLnBrk="0" hangingPunct="0"/>
            <a:r>
              <a:rPr lang="en-US" sz="1800">
                <a:latin typeface="Helvetica" pitchFamily="34" charset="0"/>
                <a:sym typeface="Symbol" pitchFamily="18" charset="2"/>
              </a:rPr>
              <a:t>a</a:t>
            </a:r>
            <a:endParaRPr lang="en-US" sz="1800" i="1">
              <a:latin typeface="Helvetica" pitchFamily="34" charset="0"/>
              <a:sym typeface="Symbol" pitchFamily="18" charset="2"/>
            </a:endParaRPr>
          </a:p>
        </p:txBody>
      </p:sp>
      <p:sp>
        <p:nvSpPr>
          <p:cNvPr id="53271" name="Rectangle 23"/>
          <p:cNvSpPr>
            <a:spLocks noChangeArrowheads="1"/>
          </p:cNvSpPr>
          <p:nvPr/>
        </p:nvSpPr>
        <p:spPr bwMode="auto">
          <a:xfrm>
            <a:off x="4419600" y="48006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C</a:t>
            </a:r>
          </a:p>
        </p:txBody>
      </p:sp>
      <p:sp>
        <p:nvSpPr>
          <p:cNvPr id="53272" name="Rectangle 24"/>
          <p:cNvSpPr>
            <a:spLocks noChangeArrowheads="1"/>
          </p:cNvSpPr>
          <p:nvPr/>
        </p:nvSpPr>
        <p:spPr bwMode="auto">
          <a:xfrm>
            <a:off x="4419600" y="5410200"/>
            <a:ext cx="4572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  <a:p>
            <a:pPr algn="ctr" eaLnBrk="0" hangingPunct="0"/>
            <a:r>
              <a:rPr lang="en-US" sz="1800" i="1">
                <a:latin typeface="Helvetica" pitchFamily="34" charset="0"/>
                <a:sym typeface="Symbol" pitchFamily="18" charset="2"/>
              </a:rPr>
              <a:t></a:t>
            </a:r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3619500" y="4203700"/>
            <a:ext cx="260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i="1">
                <a:latin typeface="Helvetica" pitchFamily="34" charset="0"/>
              </a:rPr>
              <a:t>r</a:t>
            </a:r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6400800" y="252888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i="1">
                <a:latin typeface="Helvetica" pitchFamily="34" charset="0"/>
              </a:rPr>
              <a:t>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  <a:noFill/>
          <a:ln/>
        </p:spPr>
        <p:txBody>
          <a:bodyPr/>
          <a:lstStyle/>
          <a:p>
            <a:r>
              <a:rPr lang="en-US" dirty="0"/>
              <a:t>Examples of Division A/B</a:t>
            </a:r>
          </a:p>
        </p:txBody>
      </p:sp>
      <p:graphicFrame>
        <p:nvGraphicFramePr>
          <p:cNvPr id="51200" name="Object 0">
            <a:hlinkClick r:id="" action="ppaction://ole?verb=0"/>
          </p:cNvPr>
          <p:cNvGraphicFramePr>
            <a:graphicFrameLocks/>
          </p:cNvGraphicFramePr>
          <p:nvPr/>
        </p:nvGraphicFramePr>
        <p:xfrm>
          <a:off x="831850" y="1746250"/>
          <a:ext cx="1990725" cy="4260850"/>
        </p:xfrm>
        <a:graphic>
          <a:graphicData uri="http://schemas.openxmlformats.org/presentationml/2006/ole">
            <p:oleObj spid="_x0000_s129026" name="Document" r:id="rId4" imgW="1990440" imgH="4260600" progId="Word.Document.8">
              <p:embed/>
            </p:oleObj>
          </a:graphicData>
        </a:graphic>
      </p:graphicFrame>
      <p:graphicFrame>
        <p:nvGraphicFramePr>
          <p:cNvPr id="51201" name="Object 1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29000" y="1747838"/>
          <a:ext cx="1165225" cy="1035050"/>
        </p:xfrm>
        <a:graphic>
          <a:graphicData uri="http://schemas.openxmlformats.org/presentationml/2006/ole">
            <p:oleObj spid="_x0000_s129027" name="Document" r:id="rId5" imgW="1164960" imgH="1035000" progId="Word.Document.8">
              <p:embed/>
            </p:oleObj>
          </a:graphicData>
        </a:graphic>
      </p:graphicFrame>
      <p:graphicFrame>
        <p:nvGraphicFramePr>
          <p:cNvPr id="51202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62600" y="1747838"/>
          <a:ext cx="1327150" cy="1638300"/>
        </p:xfrm>
        <a:graphic>
          <a:graphicData uri="http://schemas.openxmlformats.org/presentationml/2006/ole">
            <p:oleObj spid="_x0000_s129028" name="Document" r:id="rId6" imgW="1326960" imgH="1638000" progId="Word.Document.8">
              <p:embed/>
            </p:oleObj>
          </a:graphicData>
        </a:graphic>
      </p:graphicFrame>
      <p:graphicFrame>
        <p:nvGraphicFramePr>
          <p:cNvPr id="51203" name="Object 3">
            <a:hlinkClick r:id="" action="ppaction://ole?verb=0"/>
          </p:cNvPr>
          <p:cNvGraphicFramePr>
            <a:graphicFrameLocks/>
          </p:cNvGraphicFramePr>
          <p:nvPr/>
        </p:nvGraphicFramePr>
        <p:xfrm>
          <a:off x="7624763" y="1747838"/>
          <a:ext cx="1327150" cy="2087562"/>
        </p:xfrm>
        <a:graphic>
          <a:graphicData uri="http://schemas.openxmlformats.org/presentationml/2006/ole">
            <p:oleObj spid="_x0000_s129029" name="Document" r:id="rId7" imgW="1326960" imgH="2087280" progId="Word.Document.8">
              <p:embed/>
            </p:oleObj>
          </a:graphicData>
        </a:graphic>
      </p:graphicFrame>
      <p:graphicFrame>
        <p:nvGraphicFramePr>
          <p:cNvPr id="51204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433763" y="3729038"/>
          <a:ext cx="1327150" cy="2251075"/>
        </p:xfrm>
        <a:graphic>
          <a:graphicData uri="http://schemas.openxmlformats.org/presentationml/2006/ole">
            <p:oleObj spid="_x0000_s129030" name="Document" r:id="rId8" imgW="1326960" imgH="2250720" progId="Word.Document.8">
              <p:embed/>
            </p:oleObj>
          </a:graphicData>
        </a:graphic>
      </p:graphicFrame>
      <p:graphicFrame>
        <p:nvGraphicFramePr>
          <p:cNvPr id="5120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5562600" y="4491038"/>
          <a:ext cx="1327150" cy="1439862"/>
        </p:xfrm>
        <a:graphic>
          <a:graphicData uri="http://schemas.openxmlformats.org/presentationml/2006/ole">
            <p:oleObj spid="_x0000_s129031" name="Document" r:id="rId9" imgW="1326960" imgH="1439640" progId="Word.Document.8">
              <p:embed/>
            </p:oleObj>
          </a:graphicData>
        </a:graphic>
      </p:graphicFrame>
      <p:graphicFrame>
        <p:nvGraphicFramePr>
          <p:cNvPr id="51206" name="Object 6">
            <a:hlinkClick r:id="" action="ppaction://ole?verb=0"/>
          </p:cNvPr>
          <p:cNvGraphicFramePr>
            <a:graphicFrameLocks/>
          </p:cNvGraphicFramePr>
          <p:nvPr/>
        </p:nvGraphicFramePr>
        <p:xfrm>
          <a:off x="7700963" y="4876800"/>
          <a:ext cx="1327150" cy="1320800"/>
        </p:xfrm>
        <a:graphic>
          <a:graphicData uri="http://schemas.openxmlformats.org/presentationml/2006/ole">
            <p:oleObj spid="_x0000_s129032" name="Document" r:id="rId10" imgW="1326960" imgH="1320480" progId="Word.Document.8">
              <p:embed/>
            </p:oleObj>
          </a:graphicData>
        </a:graphic>
      </p:graphicFrame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435100" y="5838825"/>
            <a:ext cx="4746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A</a:t>
            </a:r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3568700" y="2640013"/>
            <a:ext cx="6318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B1</a:t>
            </a: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5700713" y="3021013"/>
            <a:ext cx="631825" cy="57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B2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7758113" y="3476625"/>
            <a:ext cx="631825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B3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3340100" y="5762625"/>
            <a:ext cx="1046163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A/B1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5472113" y="5762625"/>
            <a:ext cx="104616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A/B2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7605713" y="5762625"/>
            <a:ext cx="104616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sz="3200" i="1">
                <a:latin typeface="Book Antiqua" pitchFamily="18" charset="0"/>
              </a:rPr>
              <a:t>A/B3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/>
              <a:t>Bank Example Queries</a:t>
            </a:r>
          </a:p>
        </p:txBody>
      </p:sp>
      <p:sp>
        <p:nvSpPr>
          <p:cNvPr id="57346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1077913"/>
            <a:ext cx="8113713" cy="15128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/>
              <a:t>Find all customers who have an account at all branches located in Brooklyn city.</a:t>
            </a:r>
          </a:p>
        </p:txBody>
      </p:sp>
      <p:grpSp>
        <p:nvGrpSpPr>
          <p:cNvPr id="57348" name="Group 4"/>
          <p:cNvGrpSpPr>
            <a:grpSpLocks/>
          </p:cNvGrpSpPr>
          <p:nvPr/>
        </p:nvGrpSpPr>
        <p:grpSpPr bwMode="auto">
          <a:xfrm>
            <a:off x="762000" y="3200400"/>
            <a:ext cx="7486650" cy="968375"/>
            <a:chOff x="494" y="1325"/>
            <a:chExt cx="4716" cy="610"/>
          </a:xfrm>
        </p:grpSpPr>
        <p:sp>
          <p:nvSpPr>
            <p:cNvPr id="57349" name="AutoShape 5"/>
            <p:cNvSpPr>
              <a:spLocks noChangeArrowheads="1"/>
            </p:cNvSpPr>
            <p:nvPr/>
          </p:nvSpPr>
          <p:spPr bwMode="auto">
            <a:xfrm rot="-5400000">
              <a:off x="3826" y="1479"/>
              <a:ext cx="94" cy="110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50" name="Text Box 6"/>
            <p:cNvSpPr txBox="1">
              <a:spLocks noChangeArrowheads="1"/>
            </p:cNvSpPr>
            <p:nvPr/>
          </p:nvSpPr>
          <p:spPr bwMode="auto">
            <a:xfrm>
              <a:off x="494" y="1325"/>
              <a:ext cx="4716" cy="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2000">
                  <a:latin typeface="Helvetica" pitchFamily="34" charset="0"/>
                  <a:sym typeface="Symbol" pitchFamily="18" charset="2"/>
                </a:rPr>
                <a:t>	</a:t>
              </a:r>
              <a:r>
                <a:rPr kumimoji="1" lang="en-US">
                  <a:latin typeface="Helvetica" pitchFamily="34" charset="0"/>
                  <a:sym typeface="Symbol" pitchFamily="18" charset="2"/>
                </a:rPr>
                <a:t></a:t>
              </a:r>
              <a:r>
                <a:rPr kumimoji="1" lang="en-US" i="1" baseline="-25000">
                  <a:latin typeface="Helvetica" pitchFamily="34" charset="0"/>
                </a:rPr>
                <a:t>customer_name, branch_name</a:t>
              </a:r>
              <a:r>
                <a:rPr kumimoji="1" lang="en-US" baseline="-25000">
                  <a:latin typeface="Helvetica" pitchFamily="34" charset="0"/>
                </a:rPr>
                <a:t> </a:t>
              </a:r>
              <a:r>
                <a:rPr kumimoji="1" lang="en-US" sz="2000">
                  <a:latin typeface="Helvetica" pitchFamily="34" charset="0"/>
                </a:rPr>
                <a:t>(</a:t>
              </a:r>
              <a:r>
                <a:rPr kumimoji="1" lang="en-US" sz="2000" i="1">
                  <a:latin typeface="Helvetica" pitchFamily="34" charset="0"/>
                  <a:sym typeface="Symbol" pitchFamily="18" charset="2"/>
                </a:rPr>
                <a:t>depositor</a:t>
              </a:r>
              <a:r>
                <a:rPr kumimoji="1" lang="en-US" sz="2000">
                  <a:latin typeface="Helvetica" pitchFamily="34" charset="0"/>
                  <a:sym typeface="Symbol" pitchFamily="18" charset="2"/>
                </a:rPr>
                <a:t>     </a:t>
              </a:r>
              <a:r>
                <a:rPr kumimoji="1" lang="en-US" sz="2000" i="1">
                  <a:latin typeface="Helvetica" pitchFamily="34" charset="0"/>
                  <a:sym typeface="Symbol" pitchFamily="18" charset="2"/>
                </a:rPr>
                <a:t>account</a:t>
              </a:r>
              <a:r>
                <a:rPr kumimoji="1" lang="en-US" sz="2000">
                  <a:latin typeface="Helvetica" pitchFamily="34" charset="0"/>
                  <a:sym typeface="Symbol" pitchFamily="18" charset="2"/>
                </a:rPr>
                <a:t>)</a:t>
              </a:r>
              <a:br>
                <a:rPr kumimoji="1" lang="en-US" sz="2000">
                  <a:latin typeface="Helvetica" pitchFamily="34" charset="0"/>
                  <a:sym typeface="Symbol" pitchFamily="18" charset="2"/>
                </a:rPr>
              </a:br>
              <a:r>
                <a:rPr kumimoji="1" lang="en-US">
                  <a:latin typeface="Helvetica" pitchFamily="34" charset="0"/>
                  <a:sym typeface="Symbol" pitchFamily="18" charset="2"/>
                </a:rPr>
                <a:t>	 </a:t>
              </a:r>
              <a:r>
                <a:rPr kumimoji="1" lang="en-US" i="1" baseline="-25000">
                  <a:latin typeface="Helvetica" pitchFamily="34" charset="0"/>
                  <a:sym typeface="Symbol" pitchFamily="18" charset="2"/>
                </a:rPr>
                <a:t>branch_name </a:t>
              </a:r>
              <a:r>
                <a:rPr kumimoji="1" lang="en-US">
                  <a:latin typeface="Helvetica" pitchFamily="34" charset="0"/>
                  <a:sym typeface="Symbol" pitchFamily="18" charset="2"/>
                </a:rPr>
                <a:t>(</a:t>
              </a:r>
              <a:r>
                <a:rPr kumimoji="1" lang="en-US" i="1" baseline="-25000">
                  <a:latin typeface="Helvetica" pitchFamily="34" charset="0"/>
                  <a:sym typeface="Symbol" pitchFamily="18" charset="2"/>
                </a:rPr>
                <a:t>branch_city</a:t>
              </a:r>
              <a:r>
                <a:rPr kumimoji="1" lang="en-US" baseline="-25000">
                  <a:latin typeface="Helvetica" pitchFamily="34" charset="0"/>
                  <a:sym typeface="Symbol" pitchFamily="18" charset="2"/>
                </a:rPr>
                <a:t> = “Brooklyn” </a:t>
              </a:r>
              <a:r>
                <a:rPr kumimoji="1" lang="en-US" sz="2000">
                  <a:latin typeface="Helvetica" pitchFamily="34" charset="0"/>
                  <a:sym typeface="Symbol" pitchFamily="18" charset="2"/>
                </a:rPr>
                <a:t>(</a:t>
              </a:r>
              <a:r>
                <a:rPr kumimoji="1" lang="en-US" sz="2000" i="1">
                  <a:latin typeface="Helvetica" pitchFamily="34" charset="0"/>
                  <a:sym typeface="Symbol" pitchFamily="18" charset="2"/>
                </a:rPr>
                <a:t>branch</a:t>
              </a:r>
              <a:r>
                <a:rPr kumimoji="1" lang="en-US" sz="2000">
                  <a:latin typeface="Helvetica" pitchFamily="34" charset="0"/>
                  <a:sym typeface="Symbol" pitchFamily="18" charset="2"/>
                </a:rPr>
                <a:t>))</a:t>
              </a:r>
              <a:endParaRPr lang="en-US" sz="2000">
                <a:latin typeface="Helvetica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Operation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709613" y="1993900"/>
            <a:ext cx="7308850" cy="3929063"/>
          </a:xfrm>
        </p:spPr>
        <p:txBody>
          <a:bodyPr>
            <a:normAutofit fontScale="70000" lnSpcReduction="20000"/>
          </a:bodyPr>
          <a:lstStyle/>
          <a:p>
            <a:r>
              <a:rPr lang="en-US" sz="2800"/>
              <a:t>The assignment operation (</a:t>
            </a:r>
            <a:r>
              <a:rPr lang="en-US" sz="2800">
                <a:sym typeface="Symbol" pitchFamily="18" charset="2"/>
              </a:rPr>
              <a:t>) provides a convenient way to express complex queries. </a:t>
            </a:r>
          </a:p>
          <a:p>
            <a:pPr marL="628650" lvl="1"/>
            <a:r>
              <a:rPr lang="en-US" sz="2400">
                <a:sym typeface="Symbol" pitchFamily="18" charset="2"/>
              </a:rPr>
              <a:t> Write query as a sequential program consisting of</a:t>
            </a:r>
          </a:p>
          <a:p>
            <a:pPr marL="1085850" lvl="2"/>
            <a:r>
              <a:rPr lang="en-US" sz="2000">
                <a:sym typeface="Symbol" pitchFamily="18" charset="2"/>
              </a:rPr>
              <a:t>a series of assignments </a:t>
            </a:r>
          </a:p>
          <a:p>
            <a:pPr marL="1085850" lvl="2"/>
            <a:r>
              <a:rPr lang="en-US" sz="2000">
                <a:sym typeface="Symbol" pitchFamily="18" charset="2"/>
              </a:rPr>
              <a:t>followed by an expression whose value is displayed as a result of the query.</a:t>
            </a:r>
          </a:p>
          <a:p>
            <a:pPr marL="628650" lvl="1"/>
            <a:r>
              <a:rPr lang="en-US" sz="2400">
                <a:sym typeface="Symbol" pitchFamily="18" charset="2"/>
              </a:rPr>
              <a:t>Assignment must always be made to a temporary relation variable.</a:t>
            </a:r>
          </a:p>
          <a:p>
            <a:r>
              <a:rPr lang="en-US" sz="2800">
                <a:sym typeface="Symbol" pitchFamily="18" charset="2"/>
              </a:rPr>
              <a:t>Example:  Write </a:t>
            </a:r>
            <a:r>
              <a:rPr lang="en-US" sz="2800" i="1">
                <a:sym typeface="Symbol" pitchFamily="18" charset="2"/>
              </a:rPr>
              <a:t>r</a:t>
            </a:r>
            <a:r>
              <a:rPr lang="en-US" sz="2800">
                <a:sym typeface="Symbol" pitchFamily="18" charset="2"/>
              </a:rPr>
              <a:t>  </a:t>
            </a:r>
            <a:r>
              <a:rPr lang="en-US" sz="2800" i="1">
                <a:sym typeface="Symbol" pitchFamily="18" charset="2"/>
              </a:rPr>
              <a:t>s</a:t>
            </a:r>
            <a:r>
              <a:rPr lang="en-US" sz="2800">
                <a:sym typeface="Symbol" pitchFamily="18" charset="2"/>
              </a:rPr>
              <a:t> as </a:t>
            </a:r>
          </a:p>
          <a:p>
            <a:pPr>
              <a:lnSpc>
                <a:spcPct val="130000"/>
              </a:lnSpc>
              <a:buFontTx/>
              <a:buNone/>
            </a:pPr>
            <a:r>
              <a:rPr lang="en-US" sz="2800"/>
              <a:t>			</a:t>
            </a:r>
            <a:r>
              <a:rPr lang="en-US" sz="2800" i="1"/>
              <a:t>temp1</a:t>
            </a:r>
            <a:r>
              <a:rPr lang="en-US" sz="2800" baseline="30000"/>
              <a:t> </a:t>
            </a:r>
            <a:r>
              <a:rPr lang="en-US" sz="2800">
                <a:sym typeface="Symbol" pitchFamily="18" charset="2"/>
              </a:rPr>
              <a:t> </a:t>
            </a:r>
            <a:r>
              <a:rPr lang="en-US" sz="2800" i="1" baseline="-25000">
                <a:sym typeface="Symbol" pitchFamily="18" charset="2"/>
              </a:rPr>
              <a:t>R-S</a:t>
            </a:r>
            <a:r>
              <a:rPr lang="en-US" sz="2800">
                <a:sym typeface="Symbol" pitchFamily="18" charset="2"/>
              </a:rPr>
              <a:t> (</a:t>
            </a:r>
            <a:r>
              <a:rPr lang="en-US" sz="2800" i="1">
                <a:sym typeface="Symbol" pitchFamily="18" charset="2"/>
              </a:rPr>
              <a:t>r </a:t>
            </a:r>
            <a:r>
              <a:rPr lang="en-US" sz="2800">
                <a:sym typeface="Symbol" pitchFamily="18" charset="2"/>
              </a:rPr>
              <a:t>)</a:t>
            </a:r>
            <a:r>
              <a:rPr lang="en-US" sz="2800"/>
              <a:t> </a:t>
            </a:r>
            <a:br>
              <a:rPr lang="en-US" sz="2800"/>
            </a:br>
            <a:r>
              <a:rPr lang="en-US" sz="2800"/>
              <a:t>		</a:t>
            </a:r>
            <a:r>
              <a:rPr lang="en-US" sz="2800" i="1"/>
              <a:t>temp2</a:t>
            </a:r>
            <a:r>
              <a:rPr lang="en-US" sz="2800"/>
              <a:t> </a:t>
            </a:r>
            <a:r>
              <a:rPr lang="en-US" sz="2800">
                <a:sym typeface="Symbol" pitchFamily="18" charset="2"/>
              </a:rPr>
              <a:t> </a:t>
            </a:r>
            <a:r>
              <a:rPr lang="en-US" sz="2800" i="1" baseline="-25000">
                <a:sym typeface="Symbol" pitchFamily="18" charset="2"/>
              </a:rPr>
              <a:t>R-S</a:t>
            </a:r>
            <a:r>
              <a:rPr lang="en-US" sz="2800">
                <a:sym typeface="Symbol" pitchFamily="18" charset="2"/>
              </a:rPr>
              <a:t> ((</a:t>
            </a:r>
            <a:r>
              <a:rPr lang="en-US" sz="2800" i="1">
                <a:sym typeface="Symbol" pitchFamily="18" charset="2"/>
              </a:rPr>
              <a:t>temp1</a:t>
            </a:r>
            <a:r>
              <a:rPr lang="en-US" sz="2800">
                <a:sym typeface="Symbol" pitchFamily="18" charset="2"/>
              </a:rPr>
              <a:t> x </a:t>
            </a:r>
            <a:r>
              <a:rPr lang="en-US" sz="2800" i="1">
                <a:sym typeface="Symbol" pitchFamily="18" charset="2"/>
              </a:rPr>
              <a:t>s </a:t>
            </a:r>
            <a:r>
              <a:rPr lang="en-US" sz="2800">
                <a:sym typeface="Symbol" pitchFamily="18" charset="2"/>
              </a:rPr>
              <a:t>) – </a:t>
            </a:r>
            <a:r>
              <a:rPr lang="en-US" sz="2800" i="1" baseline="-25000">
                <a:sym typeface="Symbol" pitchFamily="18" charset="2"/>
              </a:rPr>
              <a:t>R-S,S </a:t>
            </a:r>
            <a:r>
              <a:rPr lang="en-US" sz="2800">
                <a:sym typeface="Symbol" pitchFamily="18" charset="2"/>
              </a:rPr>
              <a:t>(</a:t>
            </a:r>
            <a:r>
              <a:rPr lang="en-US" sz="2800" i="1">
                <a:sym typeface="Symbol" pitchFamily="18" charset="2"/>
              </a:rPr>
              <a:t>r </a:t>
            </a:r>
            <a:r>
              <a:rPr lang="en-US" sz="2800">
                <a:sym typeface="Symbol" pitchFamily="18" charset="2"/>
              </a:rPr>
              <a:t>))</a:t>
            </a:r>
            <a:br>
              <a:rPr lang="en-US" sz="2800">
                <a:sym typeface="Symbol" pitchFamily="18" charset="2"/>
              </a:rPr>
            </a:br>
            <a:r>
              <a:rPr lang="en-US" sz="2800">
                <a:sym typeface="Symbol" pitchFamily="18" charset="2"/>
              </a:rPr>
              <a:t>		</a:t>
            </a:r>
            <a:r>
              <a:rPr lang="en-US" sz="2800" i="1">
                <a:sym typeface="Symbol" pitchFamily="18" charset="2"/>
              </a:rPr>
              <a:t>result</a:t>
            </a:r>
            <a:r>
              <a:rPr lang="en-US" sz="2800">
                <a:sym typeface="Symbol" pitchFamily="18" charset="2"/>
              </a:rPr>
              <a:t> = </a:t>
            </a:r>
            <a:r>
              <a:rPr lang="en-US" sz="2800" i="1">
                <a:sym typeface="Symbol" pitchFamily="18" charset="2"/>
              </a:rPr>
              <a:t>temp1</a:t>
            </a:r>
            <a:r>
              <a:rPr lang="en-US" sz="2800">
                <a:sym typeface="Symbol" pitchFamily="18" charset="2"/>
              </a:rPr>
              <a:t> –</a:t>
            </a:r>
            <a:r>
              <a:rPr lang="en-US" sz="2800" i="1">
                <a:sym typeface="Symbol" pitchFamily="18" charset="2"/>
              </a:rPr>
              <a:t> temp2</a:t>
            </a:r>
            <a:endParaRPr lang="en-US" sz="2800">
              <a:sym typeface="Symbol" pitchFamily="18" charset="2"/>
            </a:endParaRPr>
          </a:p>
          <a:p>
            <a:pPr marL="628650" lvl="1">
              <a:lnSpc>
                <a:spcPct val="130000"/>
              </a:lnSpc>
            </a:pPr>
            <a:r>
              <a:rPr lang="en-US" sz="2400">
                <a:sym typeface="Symbol" pitchFamily="18" charset="2"/>
              </a:rPr>
              <a:t>The result to the right of the  is assigned to the relation variable on the left of the .</a:t>
            </a:r>
          </a:p>
          <a:p>
            <a:pPr marL="628650" lvl="1">
              <a:lnSpc>
                <a:spcPct val="130000"/>
              </a:lnSpc>
            </a:pPr>
            <a:r>
              <a:rPr lang="en-US" sz="2400">
                <a:sym typeface="Symbol" pitchFamily="18" charset="2"/>
              </a:rPr>
              <a:t>May use variable in subsequent expressions.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/>
          <a:lstStyle/>
          <a:p>
            <a:r>
              <a:rPr lang="en-US" dirty="0"/>
              <a:t>Modification of the </a:t>
            </a:r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828799"/>
            <a:ext cx="7583487" cy="4876801"/>
          </a:xfrm>
        </p:spPr>
        <p:txBody>
          <a:bodyPr/>
          <a:lstStyle/>
          <a:p>
            <a:r>
              <a:rPr lang="en-US" dirty="0"/>
              <a:t>The content of the database may be modified using the following operations:</a:t>
            </a:r>
          </a:p>
          <a:p>
            <a:pPr lvl="1"/>
            <a:r>
              <a:rPr lang="en-US" dirty="0"/>
              <a:t>Deletion</a:t>
            </a:r>
          </a:p>
          <a:p>
            <a:pPr lvl="1"/>
            <a:r>
              <a:rPr lang="en-US" dirty="0"/>
              <a:t>Insertion</a:t>
            </a:r>
          </a:p>
          <a:p>
            <a:pPr lvl="1"/>
            <a:r>
              <a:rPr lang="en-US" dirty="0"/>
              <a:t>Updating</a:t>
            </a:r>
          </a:p>
          <a:p>
            <a:r>
              <a:rPr lang="en-US" dirty="0"/>
              <a:t>All these operations are expressed using the assignment operator.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Deletion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798512" y="1447800"/>
            <a:ext cx="7583487" cy="4876800"/>
          </a:xfrm>
        </p:spPr>
        <p:txBody>
          <a:bodyPr>
            <a:normAutofit/>
          </a:bodyPr>
          <a:lstStyle/>
          <a:p>
            <a:pPr>
              <a:tabLst>
                <a:tab pos="3138488" algn="ctr"/>
              </a:tabLst>
            </a:pPr>
            <a:r>
              <a:rPr lang="en-US" dirty="0"/>
              <a:t>A delete request is expressed similarly to a query, except instead of displaying </a:t>
            </a:r>
            <a:r>
              <a:rPr lang="en-US" dirty="0" err="1"/>
              <a:t>tuples</a:t>
            </a:r>
            <a:r>
              <a:rPr lang="en-US" dirty="0"/>
              <a:t> to the user, the selected </a:t>
            </a:r>
            <a:r>
              <a:rPr lang="en-US" dirty="0" err="1"/>
              <a:t>tuples</a:t>
            </a:r>
            <a:r>
              <a:rPr lang="en-US" dirty="0"/>
              <a:t> are removed from the database.</a:t>
            </a:r>
          </a:p>
          <a:p>
            <a:pPr>
              <a:tabLst>
                <a:tab pos="3138488" algn="ctr"/>
              </a:tabLst>
            </a:pPr>
            <a:r>
              <a:rPr lang="en-US" dirty="0"/>
              <a:t>Can delete only whole </a:t>
            </a:r>
            <a:r>
              <a:rPr lang="en-US" dirty="0" err="1"/>
              <a:t>tuples</a:t>
            </a:r>
            <a:r>
              <a:rPr lang="en-US" dirty="0"/>
              <a:t>; cannot delete values on only particular attributes</a:t>
            </a:r>
          </a:p>
          <a:p>
            <a:pPr>
              <a:tabLst>
                <a:tab pos="3138488" algn="ctr"/>
              </a:tabLst>
            </a:pPr>
            <a:r>
              <a:rPr lang="en-US" dirty="0"/>
              <a:t>A deletion is expressed in relational algebra by:</a:t>
            </a:r>
          </a:p>
          <a:p>
            <a:pPr>
              <a:buFontTx/>
              <a:buNone/>
              <a:tabLst>
                <a:tab pos="3138488" algn="ctr"/>
              </a:tabLst>
            </a:pPr>
            <a:r>
              <a:rPr lang="en-US" dirty="0"/>
              <a:t>		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 </a:t>
            </a:r>
            <a:r>
              <a:rPr lang="en-US" i="1" dirty="0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 – </a:t>
            </a:r>
            <a:r>
              <a:rPr lang="en-US" i="1" dirty="0">
                <a:sym typeface="Symbol" pitchFamily="18" charset="2"/>
              </a:rPr>
              <a:t>E</a:t>
            </a:r>
            <a:endParaRPr lang="en-US" dirty="0">
              <a:sym typeface="Symbol" pitchFamily="18" charset="2"/>
            </a:endParaRPr>
          </a:p>
          <a:p>
            <a:pPr>
              <a:buFontTx/>
              <a:buNone/>
              <a:tabLst>
                <a:tab pos="3138488" algn="ctr"/>
              </a:tabLst>
            </a:pPr>
            <a:r>
              <a:rPr lang="en-US" dirty="0">
                <a:sym typeface="Symbol" pitchFamily="18" charset="2"/>
              </a:rPr>
              <a:t>	where </a:t>
            </a:r>
            <a:r>
              <a:rPr lang="en-US" i="1" dirty="0">
                <a:sym typeface="Symbol" pitchFamily="18" charset="2"/>
              </a:rPr>
              <a:t>r</a:t>
            </a:r>
            <a:r>
              <a:rPr lang="en-US" dirty="0">
                <a:sym typeface="Symbol" pitchFamily="18" charset="2"/>
              </a:rPr>
              <a:t> is a relation and </a:t>
            </a:r>
            <a:r>
              <a:rPr lang="en-US" i="1" dirty="0">
                <a:sym typeface="Symbol" pitchFamily="18" charset="2"/>
              </a:rPr>
              <a:t>E</a:t>
            </a:r>
            <a:r>
              <a:rPr lang="en-US" dirty="0">
                <a:sym typeface="Symbol" pitchFamily="18" charset="2"/>
              </a:rPr>
              <a:t> is a relational algebra query.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Deletion Examples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7254875" cy="522287"/>
          </a:xfrm>
        </p:spPr>
        <p:txBody>
          <a:bodyPr>
            <a:normAutofit fontScale="92500"/>
          </a:bodyPr>
          <a:lstStyle/>
          <a:p>
            <a:pPr>
              <a:tabLst>
                <a:tab pos="1093788" algn="l"/>
                <a:tab pos="1482725" algn="l"/>
              </a:tabLst>
            </a:pPr>
            <a:r>
              <a:rPr lang="en-US"/>
              <a:t>Delete all account records in the Perryridge branch.</a:t>
            </a:r>
            <a:endParaRPr lang="en-US">
              <a:sym typeface="Symbol" pitchFamily="18" charset="2"/>
            </a:endParaRP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827088" y="3467100"/>
            <a:ext cx="8088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>
                <a:latin typeface="Helvetica" pitchFamily="34" charset="0"/>
                <a:sym typeface="Symbol" pitchFamily="18" charset="2"/>
              </a:rPr>
              <a:t>   Delete all accounts at branches located in Needham.</a:t>
            </a:r>
            <a:endParaRPr lang="en-US" sz="1800">
              <a:latin typeface="Helvetica" pitchFamily="34" charset="0"/>
            </a:endParaRPr>
          </a:p>
        </p:txBody>
      </p:sp>
      <p:grpSp>
        <p:nvGrpSpPr>
          <p:cNvPr id="71685" name="Group 5"/>
          <p:cNvGrpSpPr>
            <a:grpSpLocks/>
          </p:cNvGrpSpPr>
          <p:nvPr/>
        </p:nvGrpSpPr>
        <p:grpSpPr bwMode="auto">
          <a:xfrm>
            <a:off x="1225550" y="3859213"/>
            <a:ext cx="6030913" cy="1982787"/>
            <a:chOff x="809" y="2607"/>
            <a:chExt cx="3799" cy="1249"/>
          </a:xfrm>
        </p:grpSpPr>
        <p:sp>
          <p:nvSpPr>
            <p:cNvPr id="71686" name="AutoShape 6"/>
            <p:cNvSpPr>
              <a:spLocks noChangeArrowheads="1"/>
            </p:cNvSpPr>
            <p:nvPr/>
          </p:nvSpPr>
          <p:spPr bwMode="auto">
            <a:xfrm rot="16200000" flipV="1">
              <a:off x="3470" y="3221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7" name="AutoShape 7"/>
            <p:cNvSpPr>
              <a:spLocks noChangeArrowheads="1"/>
            </p:cNvSpPr>
            <p:nvPr/>
          </p:nvSpPr>
          <p:spPr bwMode="auto">
            <a:xfrm rot="16200000" flipV="1">
              <a:off x="3428" y="2725"/>
              <a:ext cx="96" cy="96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88" name="Text Box 8"/>
            <p:cNvSpPr txBox="1">
              <a:spLocks noChangeArrowheads="1"/>
            </p:cNvSpPr>
            <p:nvPr/>
          </p:nvSpPr>
          <p:spPr bwMode="auto">
            <a:xfrm>
              <a:off x="809" y="2607"/>
              <a:ext cx="3799" cy="1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1800" i="1">
                  <a:latin typeface="Helvetica" pitchFamily="34" charset="0"/>
                  <a:sym typeface="Symbol" pitchFamily="18" charset="2"/>
                </a:rPr>
                <a:t>r</a:t>
              </a:r>
              <a:r>
                <a:rPr kumimoji="1" lang="en-US" sz="1800" baseline="-25000">
                  <a:latin typeface="Helvetica" pitchFamily="34" charset="0"/>
                  <a:sym typeface="Symbol" pitchFamily="18" charset="2"/>
                </a:rPr>
                <a:t>1</a:t>
              </a:r>
              <a:r>
                <a:rPr kumimoji="1" lang="en-US" sz="1800">
                  <a:latin typeface="Helvetica" pitchFamily="34" charset="0"/>
                  <a:sym typeface="Symbol" pitchFamily="18" charset="2"/>
                </a:rPr>
                <a:t>  </a:t>
              </a:r>
              <a:r>
                <a:rPr kumimoji="1" lang="en-US">
                  <a:latin typeface="Helvetica" pitchFamily="34" charset="0"/>
                  <a:sym typeface="Symbol" pitchFamily="18" charset="2"/>
                </a:rPr>
                <a:t></a:t>
              </a:r>
              <a:r>
                <a:rPr kumimoji="1" lang="en-US" sz="1800" baseline="-25000">
                  <a:latin typeface="Helvetica" pitchFamily="34" charset="0"/>
                  <a:sym typeface="Symbol" pitchFamily="18" charset="2"/>
                </a:rPr>
                <a:t></a:t>
              </a:r>
              <a:r>
                <a:rPr kumimoji="1" lang="en-US" i="1" baseline="-25000">
                  <a:latin typeface="Helvetica" pitchFamily="34" charset="0"/>
                  <a:sym typeface="Symbol" pitchFamily="18" charset="2"/>
                </a:rPr>
                <a:t>branch_city = “Needham”</a:t>
              </a:r>
              <a:r>
                <a:rPr kumimoji="1" lang="en-US" sz="2000" i="1">
                  <a:latin typeface="Helvetica" pitchFamily="34" charset="0"/>
                  <a:sym typeface="Symbol" pitchFamily="18" charset="2"/>
                </a:rPr>
                <a:t> </a:t>
              </a:r>
              <a:r>
                <a:rPr kumimoji="1" lang="en-US" sz="1800">
                  <a:latin typeface="Helvetica" pitchFamily="34" charset="0"/>
                  <a:sym typeface="Symbol" pitchFamily="18" charset="2"/>
                </a:rPr>
                <a:t>(</a:t>
              </a:r>
              <a:r>
                <a:rPr kumimoji="1" lang="en-US" sz="1800" i="1">
                  <a:latin typeface="Helvetica" pitchFamily="34" charset="0"/>
                  <a:sym typeface="Symbol" pitchFamily="18" charset="2"/>
                </a:rPr>
                <a:t>account      branch </a:t>
              </a:r>
              <a:r>
                <a:rPr kumimoji="1" lang="en-US" sz="1800">
                  <a:latin typeface="Helvetica" pitchFamily="34" charset="0"/>
                  <a:sym typeface="Symbol" pitchFamily="18" charset="2"/>
                </a:rPr>
                <a:t>)</a:t>
              </a:r>
              <a:endParaRPr kumimoji="1" lang="en-US" sz="1800" i="1">
                <a:latin typeface="Helvetica" pitchFamily="34" charset="0"/>
                <a:sym typeface="Symbol" pitchFamily="18" charset="2"/>
              </a:endParaRP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1800">
                  <a:latin typeface="Helvetica" pitchFamily="34" charset="0"/>
                  <a:sym typeface="Symbol" pitchFamily="18" charset="2"/>
                </a:rPr>
                <a:t>r</a:t>
              </a:r>
              <a:r>
                <a:rPr kumimoji="1" lang="en-US" sz="1800" i="1" baseline="-25000">
                  <a:latin typeface="Helvetica" pitchFamily="34" charset="0"/>
                  <a:sym typeface="Symbol" pitchFamily="18" charset="2"/>
                </a:rPr>
                <a:t>2 </a:t>
              </a:r>
              <a:r>
                <a:rPr kumimoji="1" lang="en-US" sz="1800">
                  <a:latin typeface="Helvetica" pitchFamily="34" charset="0"/>
                  <a:sym typeface="Symbol" pitchFamily="18" charset="2"/>
                </a:rPr>
                <a:t>  </a:t>
              </a:r>
              <a:r>
                <a:rPr kumimoji="1" lang="en-US" i="1" baseline="-25000">
                  <a:latin typeface="Helvetica" pitchFamily="34" charset="0"/>
                  <a:sym typeface="Symbol" pitchFamily="18" charset="2"/>
                </a:rPr>
                <a:t>account_number</a:t>
              </a:r>
              <a:r>
                <a:rPr kumimoji="1" lang="en-US" sz="1800" i="1" baseline="-25000">
                  <a:latin typeface="Helvetica" pitchFamily="34" charset="0"/>
                  <a:sym typeface="Symbol" pitchFamily="18" charset="2"/>
                </a:rPr>
                <a:t>,</a:t>
              </a:r>
              <a:r>
                <a:rPr kumimoji="1" lang="en-US" sz="1600">
                  <a:latin typeface="Helvetica" pitchFamily="34" charset="0"/>
                  <a:sym typeface="Symbol" pitchFamily="18" charset="2"/>
                </a:rPr>
                <a:t> </a:t>
              </a:r>
              <a:r>
                <a:rPr kumimoji="1" lang="en-US" i="1" baseline="-25000">
                  <a:latin typeface="Helvetica" pitchFamily="34" charset="0"/>
                  <a:sym typeface="Symbol" pitchFamily="18" charset="2"/>
                </a:rPr>
                <a:t>branch_name, balance</a:t>
              </a:r>
              <a:r>
                <a:rPr kumimoji="1" lang="en-US" sz="1800">
                  <a:latin typeface="Helvetica" pitchFamily="34" charset="0"/>
                  <a:sym typeface="Symbol" pitchFamily="18" charset="2"/>
                </a:rPr>
                <a:t> (</a:t>
              </a:r>
              <a:r>
                <a:rPr kumimoji="1" lang="en-US" sz="1800" i="1">
                  <a:latin typeface="Helvetica" pitchFamily="34" charset="0"/>
                  <a:sym typeface="Symbol" pitchFamily="18" charset="2"/>
                </a:rPr>
                <a:t>r</a:t>
              </a:r>
              <a:r>
                <a:rPr kumimoji="1" lang="en-US" sz="1800" baseline="-25000">
                  <a:latin typeface="Helvetica" pitchFamily="34" charset="0"/>
                  <a:sym typeface="Symbol" pitchFamily="18" charset="2"/>
                </a:rPr>
                <a:t>1</a:t>
              </a:r>
              <a:r>
                <a:rPr kumimoji="1" lang="en-US" sz="1800">
                  <a:latin typeface="Helvetica" pitchFamily="34" charset="0"/>
                  <a:sym typeface="Symbol" pitchFamily="18" charset="2"/>
                </a:rPr>
                <a:t>)</a:t>
              </a: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1800" i="1">
                  <a:latin typeface="Helvetica" pitchFamily="34" charset="0"/>
                  <a:sym typeface="Symbol" pitchFamily="18" charset="2"/>
                </a:rPr>
                <a:t>r</a:t>
              </a:r>
              <a:r>
                <a:rPr kumimoji="1" lang="en-US" sz="1800" baseline="-25000">
                  <a:latin typeface="Helvetica" pitchFamily="34" charset="0"/>
                  <a:sym typeface="Symbol" pitchFamily="18" charset="2"/>
                </a:rPr>
                <a:t>3 </a:t>
              </a:r>
              <a:r>
                <a:rPr kumimoji="1" lang="en-US" sz="1800">
                  <a:latin typeface="Helvetica" pitchFamily="34" charset="0"/>
                  <a:sym typeface="Symbol" pitchFamily="18" charset="2"/>
                </a:rPr>
                <a:t> </a:t>
              </a:r>
              <a:r>
                <a:rPr kumimoji="1" lang="en-US" sz="1400" i="1">
                  <a:latin typeface="Helvetica" pitchFamily="34" charset="0"/>
                  <a:sym typeface="Symbol" pitchFamily="18" charset="2"/>
                </a:rPr>
                <a:t> </a:t>
              </a:r>
              <a:r>
                <a:rPr kumimoji="1" lang="en-US" i="1" baseline="-25000">
                  <a:latin typeface="Helvetica" pitchFamily="34" charset="0"/>
                  <a:sym typeface="Symbol" pitchFamily="18" charset="2"/>
                </a:rPr>
                <a:t>customer_name, account_number</a:t>
              </a:r>
              <a:r>
                <a:rPr kumimoji="1" lang="en-US" sz="2000">
                  <a:latin typeface="Helvetica" pitchFamily="34" charset="0"/>
                  <a:sym typeface="Symbol" pitchFamily="18" charset="2"/>
                </a:rPr>
                <a:t> </a:t>
              </a:r>
              <a:r>
                <a:rPr kumimoji="1" lang="en-US" sz="1800">
                  <a:latin typeface="Helvetica" pitchFamily="34" charset="0"/>
                  <a:sym typeface="Symbol" pitchFamily="18" charset="2"/>
                </a:rPr>
                <a:t>(</a:t>
              </a:r>
              <a:r>
                <a:rPr kumimoji="1" lang="en-US" sz="1800" i="1">
                  <a:latin typeface="Helvetica" pitchFamily="34" charset="0"/>
                  <a:sym typeface="Symbol" pitchFamily="18" charset="2"/>
                </a:rPr>
                <a:t>r</a:t>
              </a:r>
              <a:r>
                <a:rPr kumimoji="1" lang="en-US" sz="1800" baseline="-25000">
                  <a:latin typeface="Helvetica" pitchFamily="34" charset="0"/>
                  <a:sym typeface="Symbol" pitchFamily="18" charset="2"/>
                </a:rPr>
                <a:t>2</a:t>
              </a:r>
              <a:r>
                <a:rPr kumimoji="1" lang="en-US" sz="1800">
                  <a:latin typeface="Helvetica" pitchFamily="34" charset="0"/>
                  <a:sym typeface="Symbol" pitchFamily="18" charset="2"/>
                </a:rPr>
                <a:t>     depositor)</a:t>
              </a: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1800" i="1">
                  <a:latin typeface="Helvetica" pitchFamily="34" charset="0"/>
                  <a:sym typeface="Symbol" pitchFamily="18" charset="2"/>
                </a:rPr>
                <a:t>account </a:t>
              </a:r>
              <a:r>
                <a:rPr kumimoji="1" lang="en-US" sz="1800">
                  <a:latin typeface="Helvetica" pitchFamily="34" charset="0"/>
                  <a:sym typeface="Symbol" pitchFamily="18" charset="2"/>
                </a:rPr>
                <a:t> account – </a:t>
              </a:r>
              <a:r>
                <a:rPr kumimoji="1" lang="en-US" sz="1800" i="1">
                  <a:latin typeface="Helvetica" pitchFamily="34" charset="0"/>
                  <a:sym typeface="Symbol" pitchFamily="18" charset="2"/>
                </a:rPr>
                <a:t>r</a:t>
              </a:r>
              <a:r>
                <a:rPr kumimoji="1" lang="en-US" sz="1800" baseline="-25000">
                  <a:latin typeface="Helvetica" pitchFamily="34" charset="0"/>
                  <a:sym typeface="Symbol" pitchFamily="18" charset="2"/>
                </a:rPr>
                <a:t>2</a:t>
              </a:r>
              <a:endParaRPr kumimoji="1" lang="en-US" sz="1800">
                <a:latin typeface="Helvetica" pitchFamily="34" charset="0"/>
                <a:sym typeface="Symbol" pitchFamily="18" charset="2"/>
              </a:endParaRP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1800" i="1">
                  <a:latin typeface="Helvetica" pitchFamily="34" charset="0"/>
                  <a:sym typeface="Symbol" pitchFamily="18" charset="2"/>
                </a:rPr>
                <a:t>depositor </a:t>
              </a:r>
              <a:r>
                <a:rPr kumimoji="1" lang="en-US" sz="1800">
                  <a:latin typeface="Helvetica" pitchFamily="34" charset="0"/>
                  <a:sym typeface="Symbol" pitchFamily="18" charset="2"/>
                </a:rPr>
                <a:t> depositor – </a:t>
              </a:r>
              <a:r>
                <a:rPr kumimoji="1" lang="en-US" sz="1800" i="1">
                  <a:latin typeface="Helvetica" pitchFamily="34" charset="0"/>
                  <a:sym typeface="Symbol" pitchFamily="18" charset="2"/>
                </a:rPr>
                <a:t>r</a:t>
              </a:r>
              <a:r>
                <a:rPr kumimoji="1" lang="en-US" sz="1800" baseline="-25000">
                  <a:latin typeface="Helvetica" pitchFamily="34" charset="0"/>
                  <a:sym typeface="Symbol" pitchFamily="18" charset="2"/>
                </a:rPr>
                <a:t>3</a:t>
              </a:r>
            </a:p>
          </p:txBody>
        </p:sp>
      </p:grp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814388" y="2247900"/>
            <a:ext cx="6407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>
                <a:latin typeface="Helvetica" pitchFamily="34" charset="0"/>
              </a:rPr>
              <a:t> </a:t>
            </a:r>
            <a:r>
              <a:rPr kumimoji="1" lang="en-US" sz="2000">
                <a:latin typeface="Helvetica" pitchFamily="34" charset="0"/>
              </a:rPr>
              <a:t>  </a:t>
            </a:r>
            <a:r>
              <a:rPr kumimoji="1" lang="en-US" sz="1800">
                <a:latin typeface="Helvetica" pitchFamily="34" charset="0"/>
              </a:rPr>
              <a:t>Delete</a:t>
            </a:r>
            <a:r>
              <a:rPr kumimoji="1" lang="en-US" sz="2000">
                <a:latin typeface="Helvetica" pitchFamily="34" charset="0"/>
              </a:rPr>
              <a:t> </a:t>
            </a:r>
            <a:r>
              <a:rPr kumimoji="1" lang="en-US" sz="1800">
                <a:latin typeface="Helvetica" pitchFamily="34" charset="0"/>
              </a:rPr>
              <a:t>all loan records with amount in the range of 0 to 50</a:t>
            </a:r>
            <a:endParaRPr lang="en-US" sz="1800">
              <a:latin typeface="Helvetica" pitchFamily="34" charset="0"/>
            </a:endParaRPr>
          </a:p>
        </p:txBody>
      </p:sp>
      <p:sp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1227138" y="2676525"/>
            <a:ext cx="5853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 i="1">
                <a:latin typeface="Helvetica" pitchFamily="34" charset="0"/>
              </a:rPr>
              <a:t>loan 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 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loan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 – </a:t>
            </a:r>
            <a:r>
              <a:rPr kumimoji="1" lang="en-US">
                <a:latin typeface="Helvetica" pitchFamily="34" charset="0"/>
                <a:sym typeface="Symbol" pitchFamily="18" charset="2"/>
              </a:rPr>
              <a:t>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</a:t>
            </a:r>
            <a:r>
              <a:rPr kumimoji="1" lang="en-US" sz="2800" i="1" baseline="-25000">
                <a:latin typeface="Helvetica" pitchFamily="34" charset="0"/>
                <a:sym typeface="Symbol" pitchFamily="18" charset="2"/>
              </a:rPr>
              <a:t>amount 0and amount  50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 (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loan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)</a:t>
            </a:r>
            <a:endParaRPr lang="en-US" sz="1800">
              <a:latin typeface="Helvetica" pitchFamily="34" charset="0"/>
            </a:endParaRPr>
          </a:p>
        </p:txBody>
      </p:sp>
      <p:sp>
        <p:nvSpPr>
          <p:cNvPr id="71691" name="Text Box 11"/>
          <p:cNvSpPr txBox="1">
            <a:spLocks noChangeArrowheads="1"/>
          </p:cNvSpPr>
          <p:nvPr/>
        </p:nvSpPr>
        <p:spPr bwMode="auto">
          <a:xfrm>
            <a:off x="1165225" y="1431925"/>
            <a:ext cx="7121525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 i="1">
                <a:latin typeface="Helvetica" pitchFamily="34" charset="0"/>
              </a:rPr>
              <a:t>account 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 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account 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– </a:t>
            </a:r>
            <a:r>
              <a:rPr kumimoji="1" lang="en-US">
                <a:latin typeface="Helvetica" pitchFamily="34" charset="0"/>
                <a:sym typeface="Symbol" pitchFamily="18" charset="2"/>
              </a:rPr>
              <a:t></a:t>
            </a:r>
            <a:r>
              <a:rPr kumimoji="1" lang="en-US" sz="2800" i="1" baseline="-25000">
                <a:latin typeface="Helvetica" pitchFamily="34" charset="0"/>
                <a:sym typeface="Symbol" pitchFamily="18" charset="2"/>
              </a:rPr>
              <a:t>branch_name = “Perryridge”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(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account 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)</a:t>
            </a:r>
          </a:p>
          <a:p>
            <a:pPr algn="ctr" eaLnBrk="0" hangingPunct="0"/>
            <a:endParaRPr lang="en-US" sz="1800">
              <a:latin typeface="Helvetic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autoUpdateAnimBg="0"/>
      <p:bldP spid="71689" grpId="0" autoUpdateAnimBg="0"/>
      <p:bldP spid="71690" grpId="0" autoUpdateAnimBg="0"/>
      <p:bldP spid="71691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Insertion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7848600" cy="4876800"/>
          </a:xfrm>
        </p:spPr>
        <p:txBody>
          <a:bodyPr/>
          <a:lstStyle/>
          <a:p>
            <a:pPr>
              <a:tabLst>
                <a:tab pos="3263900" algn="ctr"/>
              </a:tabLst>
            </a:pPr>
            <a:r>
              <a:rPr lang="en-US" dirty="0"/>
              <a:t>To insert data into a relation, we either:</a:t>
            </a:r>
          </a:p>
          <a:p>
            <a:pPr lvl="1">
              <a:tabLst>
                <a:tab pos="3263900" algn="ctr"/>
              </a:tabLst>
            </a:pPr>
            <a:r>
              <a:rPr lang="en-US" dirty="0"/>
              <a:t>specify a </a:t>
            </a:r>
            <a:r>
              <a:rPr lang="en-US" dirty="0" err="1"/>
              <a:t>tuple</a:t>
            </a:r>
            <a:r>
              <a:rPr lang="en-US" dirty="0"/>
              <a:t> to be inserted</a:t>
            </a:r>
          </a:p>
          <a:p>
            <a:pPr lvl="1">
              <a:tabLst>
                <a:tab pos="3263900" algn="ctr"/>
              </a:tabLst>
            </a:pPr>
            <a:r>
              <a:rPr lang="en-US" dirty="0"/>
              <a:t>write a query whose result is a set of </a:t>
            </a:r>
            <a:r>
              <a:rPr lang="en-US" dirty="0" err="1"/>
              <a:t>tuples</a:t>
            </a:r>
            <a:r>
              <a:rPr lang="en-US" dirty="0"/>
              <a:t> to be inserted</a:t>
            </a:r>
          </a:p>
          <a:p>
            <a:pPr>
              <a:tabLst>
                <a:tab pos="3263900" algn="ctr"/>
              </a:tabLst>
            </a:pPr>
            <a:r>
              <a:rPr lang="en-US" dirty="0"/>
              <a:t>I</a:t>
            </a:r>
            <a:r>
              <a:rPr lang="en-US" dirty="0" smtClean="0"/>
              <a:t>n </a:t>
            </a:r>
            <a:r>
              <a:rPr lang="en-US" dirty="0"/>
              <a:t>relational algebra, an insertion is expressed by:</a:t>
            </a:r>
          </a:p>
          <a:p>
            <a:pPr>
              <a:buFontTx/>
              <a:buNone/>
              <a:tabLst>
                <a:tab pos="3263900" algn="ctr"/>
              </a:tabLst>
            </a:pPr>
            <a:r>
              <a:rPr lang="en-US" dirty="0"/>
              <a:t>		</a:t>
            </a:r>
            <a:r>
              <a:rPr lang="en-US" i="1" dirty="0"/>
              <a:t>r </a:t>
            </a:r>
            <a:r>
              <a:rPr lang="en-US" dirty="0">
                <a:sym typeface="Symbol" pitchFamily="18" charset="2"/>
              </a:rPr>
              <a:t> </a:t>
            </a:r>
            <a:r>
              <a:rPr lang="en-US" i="1" dirty="0">
                <a:sym typeface="Symbol" pitchFamily="18" charset="2"/>
              </a:rPr>
              <a:t> r</a:t>
            </a:r>
            <a:r>
              <a:rPr lang="en-US" dirty="0">
                <a:sym typeface="Symbol" pitchFamily="18" charset="2"/>
              </a:rPr>
              <a:t>    </a:t>
            </a:r>
            <a:r>
              <a:rPr lang="en-US" i="1" dirty="0">
                <a:sym typeface="Symbol" pitchFamily="18" charset="2"/>
              </a:rPr>
              <a:t>E</a:t>
            </a:r>
            <a:endParaRPr lang="en-US" dirty="0">
              <a:sym typeface="Symbol" pitchFamily="18" charset="2"/>
            </a:endParaRPr>
          </a:p>
          <a:p>
            <a:pPr>
              <a:buFontTx/>
              <a:buNone/>
              <a:tabLst>
                <a:tab pos="3263900" algn="ctr"/>
              </a:tabLst>
            </a:pPr>
            <a:r>
              <a:rPr lang="en-US" dirty="0"/>
              <a:t>	where </a:t>
            </a:r>
            <a:r>
              <a:rPr lang="en-US" i="1" dirty="0"/>
              <a:t>r</a:t>
            </a:r>
            <a:r>
              <a:rPr lang="en-US" dirty="0"/>
              <a:t> is a relation and </a:t>
            </a:r>
            <a:r>
              <a:rPr lang="en-US" i="1" dirty="0"/>
              <a:t>E</a:t>
            </a:r>
            <a:r>
              <a:rPr lang="en-US" dirty="0"/>
              <a:t> is a relational algebra expression.</a:t>
            </a:r>
          </a:p>
          <a:p>
            <a:pPr>
              <a:tabLst>
                <a:tab pos="3263900" algn="ctr"/>
              </a:tabLst>
            </a:pPr>
            <a:r>
              <a:rPr lang="en-US" dirty="0"/>
              <a:t>The insertion of a single </a:t>
            </a:r>
            <a:r>
              <a:rPr lang="en-US" dirty="0" err="1"/>
              <a:t>tuple</a:t>
            </a:r>
            <a:r>
              <a:rPr lang="en-US" dirty="0"/>
              <a:t> is expressed by letting </a:t>
            </a:r>
            <a:r>
              <a:rPr lang="en-US" i="1" dirty="0"/>
              <a:t>E</a:t>
            </a:r>
            <a:r>
              <a:rPr lang="en-US" dirty="0"/>
              <a:t>  be a constant relation containing one </a:t>
            </a:r>
            <a:r>
              <a:rPr lang="en-US" dirty="0" err="1"/>
              <a:t>tuple</a:t>
            </a:r>
            <a:r>
              <a:rPr lang="en-US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/>
              <a:t>Insertion Examples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>
          <a:xfrm>
            <a:off x="798513" y="1077913"/>
            <a:ext cx="7661275" cy="714375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1030288" algn="l"/>
              </a:tabLst>
            </a:pPr>
            <a:r>
              <a:rPr lang="en-US" dirty="0"/>
              <a:t>Insert information in the database specifying that Smith has $1200 in account A-973 at the </a:t>
            </a:r>
            <a:r>
              <a:rPr lang="en-US" dirty="0" err="1"/>
              <a:t>Perryridge</a:t>
            </a:r>
            <a:r>
              <a:rPr lang="en-US" dirty="0"/>
              <a:t> branch.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796925" y="3289300"/>
            <a:ext cx="74326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 dirty="0">
                <a:latin typeface="Helvetica" pitchFamily="34" charset="0"/>
                <a:sym typeface="Symbol" pitchFamily="18" charset="2"/>
              </a:rPr>
              <a:t>  Provide as a gift for all loan customers in the </a:t>
            </a:r>
            <a:r>
              <a:rPr kumimoji="1" lang="en-US" sz="1800" dirty="0" err="1">
                <a:latin typeface="Helvetica" pitchFamily="34" charset="0"/>
                <a:sym typeface="Symbol" pitchFamily="18" charset="2"/>
              </a:rPr>
              <a:t>Perryridge</a:t>
            </a:r>
            <a:r>
              <a:rPr kumimoji="1" lang="en-US" sz="1800" dirty="0">
                <a:latin typeface="Helvetica" pitchFamily="34" charset="0"/>
                <a:sym typeface="Symbol" pitchFamily="18" charset="2"/>
              </a:rPr>
              <a:t/>
            </a:r>
            <a:br>
              <a:rPr kumimoji="1" lang="en-US" sz="1800" dirty="0">
                <a:latin typeface="Helvetica" pitchFamily="34" charset="0"/>
                <a:sym typeface="Symbol" pitchFamily="18" charset="2"/>
              </a:rPr>
            </a:br>
            <a:r>
              <a:rPr kumimoji="1" lang="en-US" sz="1800" dirty="0">
                <a:latin typeface="Helvetica" pitchFamily="34" charset="0"/>
                <a:sym typeface="Symbol" pitchFamily="18" charset="2"/>
              </a:rPr>
              <a:t>     branch, a $200 savings account.  Let the loan number serve</a:t>
            </a:r>
            <a:br>
              <a:rPr kumimoji="1" lang="en-US" sz="1800" dirty="0">
                <a:latin typeface="Helvetica" pitchFamily="34" charset="0"/>
                <a:sym typeface="Symbol" pitchFamily="18" charset="2"/>
              </a:rPr>
            </a:br>
            <a:r>
              <a:rPr kumimoji="1" lang="en-US" sz="1800" dirty="0">
                <a:latin typeface="Helvetica" pitchFamily="34" charset="0"/>
                <a:sym typeface="Symbol" pitchFamily="18" charset="2"/>
              </a:rPr>
              <a:t>     as the account number for the new savings account.</a:t>
            </a:r>
            <a:endParaRPr kumimoji="1" lang="en-US" sz="1800" i="1" dirty="0">
              <a:latin typeface="Helvetica" pitchFamily="34" charset="0"/>
              <a:sym typeface="Symbol" pitchFamily="18" charset="2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1241425" y="1925638"/>
            <a:ext cx="6251575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 i="1">
                <a:latin typeface="Helvetica" pitchFamily="34" charset="0"/>
              </a:rPr>
              <a:t>account 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 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 account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    {(“A-973”,</a:t>
            </a:r>
            <a:r>
              <a:rPr kumimoji="1" lang="en-US" sz="1600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“Perryridge”, 1200)}</a:t>
            </a:r>
          </a:p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2000">
                <a:latin typeface="Helvetica" pitchFamily="34" charset="0"/>
                <a:sym typeface="Symbol" pitchFamily="18" charset="2"/>
              </a:rPr>
              <a:t>depositor  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 depositor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    {(“Smith”, “A-973”)}</a:t>
            </a:r>
          </a:p>
        </p:txBody>
      </p:sp>
      <p:grpSp>
        <p:nvGrpSpPr>
          <p:cNvPr id="73734" name="Group 6"/>
          <p:cNvGrpSpPr>
            <a:grpSpLocks/>
          </p:cNvGrpSpPr>
          <p:nvPr/>
        </p:nvGrpSpPr>
        <p:grpSpPr bwMode="auto">
          <a:xfrm>
            <a:off x="990600" y="4376740"/>
            <a:ext cx="5951283" cy="1230313"/>
            <a:chOff x="622" y="2797"/>
            <a:chExt cx="3525" cy="775"/>
          </a:xfrm>
        </p:grpSpPr>
        <p:sp>
          <p:nvSpPr>
            <p:cNvPr id="73735" name="AutoShape 7"/>
            <p:cNvSpPr>
              <a:spLocks noChangeArrowheads="1"/>
            </p:cNvSpPr>
            <p:nvPr/>
          </p:nvSpPr>
          <p:spPr bwMode="auto">
            <a:xfrm rot="16200000" flipV="1">
              <a:off x="3221" y="2892"/>
              <a:ext cx="88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6" name="Text Box 8"/>
            <p:cNvSpPr txBox="1">
              <a:spLocks noChangeArrowheads="1"/>
            </p:cNvSpPr>
            <p:nvPr/>
          </p:nvSpPr>
          <p:spPr bwMode="auto">
            <a:xfrm>
              <a:off x="622" y="2797"/>
              <a:ext cx="3525" cy="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2000" i="1" dirty="0">
                  <a:latin typeface="Helvetica" pitchFamily="34" charset="0"/>
                  <a:sym typeface="Symbol" pitchFamily="18" charset="2"/>
                </a:rPr>
                <a:t>r</a:t>
              </a:r>
              <a:r>
                <a:rPr kumimoji="1" lang="en-US" sz="2000" baseline="-25000" dirty="0">
                  <a:latin typeface="Helvetica" pitchFamily="34" charset="0"/>
                  <a:sym typeface="Symbol" pitchFamily="18" charset="2"/>
                </a:rPr>
                <a:t>1</a:t>
              </a:r>
              <a:r>
                <a:rPr kumimoji="1" lang="en-US" sz="2000" dirty="0">
                  <a:latin typeface="Helvetica" pitchFamily="34" charset="0"/>
                  <a:sym typeface="Symbol" pitchFamily="18" charset="2"/>
                </a:rPr>
                <a:t>  (</a:t>
              </a:r>
              <a:r>
                <a:rPr kumimoji="1" lang="en-US" sz="2000" i="1" baseline="-25000" dirty="0" err="1">
                  <a:latin typeface="Helvetica" pitchFamily="34" charset="0"/>
                  <a:sym typeface="Symbol" pitchFamily="18" charset="2"/>
                </a:rPr>
                <a:t>branch_name</a:t>
              </a:r>
              <a:r>
                <a:rPr kumimoji="1" lang="en-US" sz="2000" i="1" baseline="-25000" dirty="0">
                  <a:latin typeface="Helvetica" pitchFamily="34" charset="0"/>
                  <a:sym typeface="Symbol" pitchFamily="18" charset="2"/>
                </a:rPr>
                <a:t> = “</a:t>
              </a:r>
              <a:r>
                <a:rPr kumimoji="1" lang="en-US" sz="2000" i="1" baseline="-25000" dirty="0" err="1">
                  <a:latin typeface="Helvetica" pitchFamily="34" charset="0"/>
                  <a:sym typeface="Symbol" pitchFamily="18" charset="2"/>
                </a:rPr>
                <a:t>Perryridge</a:t>
              </a:r>
              <a:r>
                <a:rPr kumimoji="1" lang="en-US" sz="2000" i="1" baseline="-25000" dirty="0">
                  <a:latin typeface="Helvetica" pitchFamily="34" charset="0"/>
                  <a:sym typeface="Symbol" pitchFamily="18" charset="2"/>
                </a:rPr>
                <a:t>” </a:t>
              </a:r>
              <a:r>
                <a:rPr kumimoji="1" lang="en-US" sz="2000" dirty="0">
                  <a:latin typeface="Helvetica" pitchFamily="34" charset="0"/>
                  <a:sym typeface="Symbol" pitchFamily="18" charset="2"/>
                </a:rPr>
                <a:t>(</a:t>
              </a:r>
              <a:r>
                <a:rPr kumimoji="1" lang="en-US" sz="2000" i="1" dirty="0" smtClean="0">
                  <a:latin typeface="Helvetica" pitchFamily="34" charset="0"/>
                  <a:sym typeface="Symbol" pitchFamily="18" charset="2"/>
                </a:rPr>
                <a:t>borrower        </a:t>
              </a:r>
              <a:r>
                <a:rPr kumimoji="1" lang="en-US" sz="2000" dirty="0" smtClean="0">
                  <a:latin typeface="Helvetica" pitchFamily="34" charset="0"/>
                  <a:sym typeface="Symbol" pitchFamily="18" charset="2"/>
                </a:rPr>
                <a:t>loan</a:t>
              </a:r>
              <a:r>
                <a:rPr kumimoji="1" lang="en-US" sz="2000" dirty="0">
                  <a:latin typeface="Helvetica" pitchFamily="34" charset="0"/>
                  <a:sym typeface="Symbol" pitchFamily="18" charset="2"/>
                </a:rPr>
                <a:t>))</a:t>
              </a: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2000" i="1" dirty="0">
                  <a:latin typeface="Helvetica" pitchFamily="34" charset="0"/>
                  <a:sym typeface="Symbol" pitchFamily="18" charset="2"/>
                </a:rPr>
                <a:t>account </a:t>
              </a:r>
              <a:r>
                <a:rPr kumimoji="1" lang="en-US" sz="2000" dirty="0">
                  <a:latin typeface="Helvetica" pitchFamily="34" charset="0"/>
                  <a:sym typeface="Symbol" pitchFamily="18" charset="2"/>
                </a:rPr>
                <a:t> </a:t>
              </a:r>
              <a:r>
                <a:rPr kumimoji="1" lang="en-US" sz="2000" i="1" dirty="0">
                  <a:latin typeface="Helvetica" pitchFamily="34" charset="0"/>
                  <a:sym typeface="Symbol" pitchFamily="18" charset="2"/>
                </a:rPr>
                <a:t>account</a:t>
              </a:r>
              <a:r>
                <a:rPr kumimoji="1" lang="en-US" sz="2000" dirty="0">
                  <a:latin typeface="Helvetica" pitchFamily="34" charset="0"/>
                  <a:sym typeface="Symbol" pitchFamily="18" charset="2"/>
                </a:rPr>
                <a:t>  </a:t>
              </a:r>
              <a:r>
                <a:rPr kumimoji="1" lang="en-US" sz="2000" i="1" baseline="-25000" dirty="0" err="1">
                  <a:latin typeface="Helvetica" pitchFamily="34" charset="0"/>
                  <a:sym typeface="Symbol" pitchFamily="18" charset="2"/>
                </a:rPr>
                <a:t>loan_number</a:t>
              </a:r>
              <a:r>
                <a:rPr kumimoji="1" lang="en-US" sz="2000" i="1" baseline="-25000" dirty="0">
                  <a:latin typeface="Helvetica" pitchFamily="34" charset="0"/>
                  <a:sym typeface="Symbol" pitchFamily="18" charset="2"/>
                </a:rPr>
                <a:t>, </a:t>
              </a:r>
              <a:r>
                <a:rPr kumimoji="1" lang="en-US" sz="1600" i="1" baseline="-25000" dirty="0" err="1">
                  <a:latin typeface="Helvetica" pitchFamily="34" charset="0"/>
                  <a:sym typeface="Symbol" pitchFamily="18" charset="2"/>
                </a:rPr>
                <a:t>branch_name</a:t>
              </a:r>
              <a:r>
                <a:rPr kumimoji="1" lang="en-US" sz="1600" i="1" baseline="-25000" dirty="0">
                  <a:latin typeface="Helvetica" pitchFamily="34" charset="0"/>
                  <a:sym typeface="Symbol" pitchFamily="18" charset="2"/>
                </a:rPr>
                <a:t>,</a:t>
              </a:r>
              <a:r>
                <a:rPr kumimoji="1" lang="en-US" sz="1600" baseline="-25000" dirty="0">
                  <a:latin typeface="Helvetica" pitchFamily="34" charset="0"/>
                  <a:sym typeface="Symbol" pitchFamily="18" charset="2"/>
                </a:rPr>
                <a:t> </a:t>
              </a:r>
              <a:r>
                <a:rPr kumimoji="1" lang="en-US" sz="2000" i="1" baseline="-25000" dirty="0">
                  <a:latin typeface="Helvetica" pitchFamily="34" charset="0"/>
                  <a:sym typeface="Symbol" pitchFamily="18" charset="2"/>
                </a:rPr>
                <a:t>200</a:t>
              </a:r>
              <a:r>
                <a:rPr kumimoji="1" lang="en-US" sz="1600" i="1" dirty="0">
                  <a:latin typeface="Helvetica" pitchFamily="34" charset="0"/>
                  <a:sym typeface="Symbol" pitchFamily="18" charset="2"/>
                </a:rPr>
                <a:t> </a:t>
              </a:r>
              <a:r>
                <a:rPr kumimoji="1" lang="en-US" sz="2000" dirty="0">
                  <a:latin typeface="Helvetica" pitchFamily="34" charset="0"/>
                  <a:sym typeface="Symbol" pitchFamily="18" charset="2"/>
                </a:rPr>
                <a:t>(</a:t>
              </a:r>
              <a:r>
                <a:rPr kumimoji="1" lang="en-US" sz="2000" i="1" dirty="0">
                  <a:latin typeface="Helvetica" pitchFamily="34" charset="0"/>
                  <a:sym typeface="Symbol" pitchFamily="18" charset="2"/>
                </a:rPr>
                <a:t>r</a:t>
              </a:r>
              <a:r>
                <a:rPr kumimoji="1" lang="en-US" sz="2000" baseline="-25000" dirty="0">
                  <a:latin typeface="Helvetica" pitchFamily="34" charset="0"/>
                  <a:sym typeface="Symbol" pitchFamily="18" charset="2"/>
                </a:rPr>
                <a:t>1</a:t>
              </a:r>
              <a:r>
                <a:rPr kumimoji="1" lang="en-US" sz="2000" dirty="0">
                  <a:latin typeface="Helvetica" pitchFamily="34" charset="0"/>
                  <a:sym typeface="Symbol" pitchFamily="18" charset="2"/>
                </a:rPr>
                <a:t>)</a:t>
              </a:r>
            </a:p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2000" dirty="0">
                  <a:latin typeface="Helvetica" pitchFamily="34" charset="0"/>
                  <a:sym typeface="Symbol" pitchFamily="18" charset="2"/>
                </a:rPr>
                <a:t>depositor  </a:t>
              </a:r>
              <a:r>
                <a:rPr kumimoji="1" lang="en-US" sz="2000" i="1" dirty="0">
                  <a:latin typeface="Helvetica" pitchFamily="34" charset="0"/>
                  <a:sym typeface="Symbol" pitchFamily="18" charset="2"/>
                </a:rPr>
                <a:t>depositor </a:t>
              </a:r>
              <a:r>
                <a:rPr kumimoji="1" lang="en-US" sz="2000" dirty="0">
                  <a:latin typeface="Helvetica" pitchFamily="34" charset="0"/>
                  <a:sym typeface="Symbol" pitchFamily="18" charset="2"/>
                </a:rPr>
                <a:t> </a:t>
              </a:r>
              <a:r>
                <a:rPr kumimoji="1" lang="en-US" sz="2000" i="1" baseline="-25000" dirty="0" err="1">
                  <a:latin typeface="Helvetica" pitchFamily="34" charset="0"/>
                  <a:sym typeface="Symbol" pitchFamily="18" charset="2"/>
                </a:rPr>
                <a:t>customer_name</a:t>
              </a:r>
              <a:r>
                <a:rPr kumimoji="1" lang="en-US" sz="2000" i="1" baseline="-25000" dirty="0">
                  <a:latin typeface="Helvetica" pitchFamily="34" charset="0"/>
                  <a:sym typeface="Symbol" pitchFamily="18" charset="2"/>
                </a:rPr>
                <a:t>, </a:t>
              </a:r>
              <a:r>
                <a:rPr kumimoji="1" lang="en-US" sz="2000" i="1" baseline="-25000" dirty="0" err="1">
                  <a:latin typeface="Helvetica" pitchFamily="34" charset="0"/>
                  <a:sym typeface="Symbol" pitchFamily="18" charset="2"/>
                </a:rPr>
                <a:t>loan_number</a:t>
              </a:r>
              <a:r>
                <a:rPr kumimoji="1" lang="en-US" sz="2000" i="1" baseline="-25000" dirty="0">
                  <a:latin typeface="Helvetica" pitchFamily="34" charset="0"/>
                  <a:sym typeface="Symbol" pitchFamily="18" charset="2"/>
                </a:rPr>
                <a:t> </a:t>
              </a:r>
              <a:r>
                <a:rPr kumimoji="1" lang="en-US" sz="2000" dirty="0">
                  <a:latin typeface="Helvetica" pitchFamily="34" charset="0"/>
                  <a:sym typeface="Symbol" pitchFamily="18" charset="2"/>
                </a:rPr>
                <a:t>(</a:t>
              </a:r>
              <a:r>
                <a:rPr kumimoji="1" lang="en-US" sz="2000" i="1" dirty="0">
                  <a:latin typeface="Helvetica" pitchFamily="34" charset="0"/>
                  <a:sym typeface="Symbol" pitchFamily="18" charset="2"/>
                </a:rPr>
                <a:t>r</a:t>
              </a:r>
              <a:r>
                <a:rPr kumimoji="1" lang="en-US" sz="2000" baseline="-25000" dirty="0">
                  <a:latin typeface="Helvetica" pitchFamily="34" charset="0"/>
                  <a:sym typeface="Symbol" pitchFamily="18" charset="2"/>
                </a:rPr>
                <a:t>1</a:t>
              </a:r>
              <a:r>
                <a:rPr kumimoji="1" lang="en-US" sz="2000" dirty="0">
                  <a:latin typeface="Helvetica" pitchFamily="34" charset="0"/>
                  <a:sym typeface="Symbol" pitchFamily="18" charset="2"/>
                </a:rPr>
                <a:t>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autoUpdateAnimBg="0"/>
      <p:bldP spid="73732" grpId="0" autoUpdateAnimBg="0"/>
      <p:bldP spid="73733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Updating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7848600" cy="4876800"/>
          </a:xfrm>
        </p:spPr>
        <p:txBody>
          <a:bodyPr>
            <a:normAutofit lnSpcReduction="10000"/>
          </a:bodyPr>
          <a:lstStyle/>
          <a:p>
            <a:pPr>
              <a:tabLst>
                <a:tab pos="3263900" algn="ctr"/>
              </a:tabLst>
            </a:pPr>
            <a:r>
              <a:rPr lang="en-US"/>
              <a:t>A mechanism to change a value in a tuple without charging </a:t>
            </a:r>
            <a:r>
              <a:rPr lang="en-US" i="1"/>
              <a:t>all</a:t>
            </a:r>
            <a:r>
              <a:rPr lang="en-US"/>
              <a:t> values in the tuple</a:t>
            </a:r>
          </a:p>
          <a:p>
            <a:pPr>
              <a:tabLst>
                <a:tab pos="3263900" algn="ctr"/>
              </a:tabLst>
            </a:pPr>
            <a:r>
              <a:rPr lang="en-US"/>
              <a:t>Use the generalized projection operator to do this task</a:t>
            </a:r>
          </a:p>
          <a:p>
            <a:pPr>
              <a:buFontTx/>
              <a:buNone/>
              <a:tabLst>
                <a:tab pos="3263900" algn="ctr"/>
              </a:tabLst>
            </a:pPr>
            <a:r>
              <a:rPr lang="en-US"/>
              <a:t>	</a:t>
            </a:r>
            <a:br>
              <a:rPr lang="en-US"/>
            </a:br>
            <a:r>
              <a:rPr lang="en-US"/>
              <a:t>	</a:t>
            </a:r>
            <a:endParaRPr lang="en-US">
              <a:sym typeface="Symbol" pitchFamily="18" charset="2"/>
            </a:endParaRPr>
          </a:p>
          <a:p>
            <a:pPr>
              <a:tabLst>
                <a:tab pos="3263900" algn="ctr"/>
              </a:tabLst>
            </a:pPr>
            <a:r>
              <a:rPr lang="en-US">
                <a:sym typeface="Symbol" pitchFamily="18" charset="2"/>
              </a:rPr>
              <a:t>Each </a:t>
            </a:r>
            <a:r>
              <a:rPr lang="en-US" i="1">
                <a:sym typeface="Symbol" pitchFamily="18" charset="2"/>
              </a:rPr>
              <a:t>F</a:t>
            </a:r>
            <a:r>
              <a:rPr lang="en-US" sz="4000" i="1" baseline="-25000">
                <a:sym typeface="Symbol" pitchFamily="18" charset="2"/>
              </a:rPr>
              <a:t>i</a:t>
            </a:r>
            <a:r>
              <a:rPr lang="en-US">
                <a:sym typeface="Symbol" pitchFamily="18" charset="2"/>
              </a:rPr>
              <a:t> is either </a:t>
            </a:r>
          </a:p>
          <a:p>
            <a:pPr lvl="1">
              <a:tabLst>
                <a:tab pos="3263900" algn="ctr"/>
              </a:tabLst>
            </a:pPr>
            <a:r>
              <a:rPr lang="en-US">
                <a:sym typeface="Symbol" pitchFamily="18" charset="2"/>
              </a:rPr>
              <a:t>the </a:t>
            </a:r>
            <a:r>
              <a:rPr lang="en-US" i="1">
                <a:sym typeface="Symbol" pitchFamily="18" charset="2"/>
              </a:rPr>
              <a:t>I </a:t>
            </a:r>
            <a:r>
              <a:rPr lang="en-US" baseline="30000">
                <a:sym typeface="Symbol" pitchFamily="18" charset="2"/>
              </a:rPr>
              <a:t>th</a:t>
            </a:r>
            <a:r>
              <a:rPr lang="en-US">
                <a:sym typeface="Symbol" pitchFamily="18" charset="2"/>
              </a:rPr>
              <a:t> attribute of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, if the </a:t>
            </a:r>
            <a:r>
              <a:rPr lang="en-US" i="1">
                <a:sym typeface="Symbol" pitchFamily="18" charset="2"/>
              </a:rPr>
              <a:t>I </a:t>
            </a:r>
            <a:r>
              <a:rPr lang="en-US" baseline="30000">
                <a:sym typeface="Symbol" pitchFamily="18" charset="2"/>
              </a:rPr>
              <a:t>th </a:t>
            </a:r>
            <a:r>
              <a:rPr lang="en-US">
                <a:sym typeface="Symbol" pitchFamily="18" charset="2"/>
              </a:rPr>
              <a:t>attribute is not updated, or,</a:t>
            </a:r>
          </a:p>
          <a:p>
            <a:pPr lvl="1">
              <a:tabLst>
                <a:tab pos="3263900" algn="ctr"/>
              </a:tabLst>
            </a:pPr>
            <a:r>
              <a:rPr lang="en-US">
                <a:sym typeface="Symbol" pitchFamily="18" charset="2"/>
              </a:rPr>
              <a:t>if the attribute is to be updated F</a:t>
            </a:r>
            <a:r>
              <a:rPr lang="en-US" i="1" baseline="-25000">
                <a:sym typeface="Symbol" pitchFamily="18" charset="2"/>
              </a:rPr>
              <a:t>i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 is an expression, involving only constants and the attributes of </a:t>
            </a:r>
            <a:r>
              <a:rPr lang="en-US" i="1">
                <a:sym typeface="Symbol" pitchFamily="18" charset="2"/>
              </a:rPr>
              <a:t>r</a:t>
            </a:r>
            <a:r>
              <a:rPr lang="en-US">
                <a:sym typeface="Symbol" pitchFamily="18" charset="2"/>
              </a:rPr>
              <a:t>, which gives the new value for the attribute</a:t>
            </a: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2568575" y="2386013"/>
          <a:ext cx="2128838" cy="446087"/>
        </p:xfrm>
        <a:graphic>
          <a:graphicData uri="http://schemas.openxmlformats.org/presentationml/2006/ole">
            <p:oleObj spid="_x0000_s74756" name="Equation" r:id="rId3" imgW="1701720" imgH="3553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724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Attribute Types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418513" cy="5486400"/>
          </a:xfrm>
        </p:spPr>
        <p:txBody>
          <a:bodyPr/>
          <a:lstStyle/>
          <a:p>
            <a:r>
              <a:rPr lang="en-US" dirty="0"/>
              <a:t>Each attribute of a relation has a name</a:t>
            </a:r>
          </a:p>
          <a:p>
            <a:r>
              <a:rPr lang="en-US" dirty="0"/>
              <a:t>The set of allowed values for each attribute is called the </a:t>
            </a:r>
            <a:r>
              <a:rPr lang="en-US" b="1" dirty="0">
                <a:solidFill>
                  <a:schemeClr val="tx2"/>
                </a:solidFill>
              </a:rPr>
              <a:t>domain</a:t>
            </a:r>
            <a:r>
              <a:rPr lang="en-US" dirty="0"/>
              <a:t> of the attribute</a:t>
            </a:r>
          </a:p>
          <a:p>
            <a:r>
              <a:rPr lang="en-US" dirty="0"/>
              <a:t>Attribute values are (normally) required to be </a:t>
            </a:r>
            <a:r>
              <a:rPr lang="en-US" b="1" dirty="0">
                <a:solidFill>
                  <a:schemeClr val="tx2"/>
                </a:solidFill>
              </a:rPr>
              <a:t>atomic</a:t>
            </a:r>
            <a:r>
              <a:rPr lang="en-US" dirty="0"/>
              <a:t>; that is, indivisible</a:t>
            </a:r>
          </a:p>
          <a:p>
            <a:pPr lvl="1"/>
            <a:r>
              <a:rPr lang="en-US" dirty="0"/>
              <a:t>E.g. the value of an attribute can be an account number, </a:t>
            </a:r>
            <a:br>
              <a:rPr lang="en-US" dirty="0"/>
            </a:br>
            <a:r>
              <a:rPr lang="en-US" dirty="0"/>
              <a:t>but cannot be a set of account numbers</a:t>
            </a:r>
          </a:p>
          <a:p>
            <a:r>
              <a:rPr lang="en-US" dirty="0"/>
              <a:t>Domain is said to be atomic if all its members are atomic</a:t>
            </a:r>
          </a:p>
          <a:p>
            <a:r>
              <a:rPr lang="en-US" dirty="0"/>
              <a:t>The special value </a:t>
            </a:r>
            <a:r>
              <a:rPr lang="en-US" i="1" dirty="0"/>
              <a:t>null</a:t>
            </a:r>
            <a:r>
              <a:rPr lang="en-US" dirty="0"/>
              <a:t>  is a member of every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Update Examples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177925"/>
            <a:ext cx="8153400" cy="650875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3263900" algn="ctr"/>
              </a:tabLst>
            </a:pPr>
            <a:r>
              <a:rPr lang="en-US" dirty="0"/>
              <a:t>Make interest payments by increasing all balances by 5 percent.</a:t>
            </a:r>
          </a:p>
        </p:txBody>
      </p:sp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857250" y="3022600"/>
            <a:ext cx="7600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</a:pPr>
            <a:r>
              <a:rPr kumimoji="1" lang="en-US" sz="1800">
                <a:latin typeface="Helvetica" pitchFamily="34" charset="0"/>
                <a:sym typeface="Symbol" pitchFamily="18" charset="2"/>
              </a:rPr>
              <a:t>  Pay all accounts with balances over $10,000 6 percent interest </a:t>
            </a:r>
            <a:br>
              <a:rPr kumimoji="1" lang="en-US" sz="1800">
                <a:latin typeface="Helvetica" pitchFamily="34" charset="0"/>
                <a:sym typeface="Symbol" pitchFamily="18" charset="2"/>
              </a:rPr>
            </a:br>
            <a:r>
              <a:rPr kumimoji="1" lang="en-US" sz="1800">
                <a:latin typeface="Helvetica" pitchFamily="34" charset="0"/>
                <a:sym typeface="Symbol" pitchFamily="18" charset="2"/>
              </a:rPr>
              <a:t>     and pay all others 5 percent </a:t>
            </a:r>
            <a:endParaRPr kumimoji="1" lang="en-US" sz="1800" i="1">
              <a:latin typeface="Helvetica" pitchFamily="34" charset="0"/>
              <a:sym typeface="Symbol" pitchFamily="18" charset="2"/>
            </a:endParaRP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609600" y="3984625"/>
            <a:ext cx="822960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r>
              <a:rPr kumimoji="1" lang="en-US" sz="1800" i="1" dirty="0">
                <a:latin typeface="Helvetica" pitchFamily="34" charset="0"/>
                <a:sym typeface="Symbol" pitchFamily="18" charset="2"/>
              </a:rPr>
              <a:t> account</a:t>
            </a:r>
            <a:r>
              <a:rPr kumimoji="1" lang="en-US" sz="1800" dirty="0">
                <a:latin typeface="Helvetica" pitchFamily="34" charset="0"/>
                <a:sym typeface="Symbol" pitchFamily="18" charset="2"/>
              </a:rPr>
              <a:t>    </a:t>
            </a:r>
            <a:r>
              <a:rPr kumimoji="1" lang="en-US" sz="2000" i="1" baseline="-25000" dirty="0" err="1">
                <a:latin typeface="Helvetica" pitchFamily="34" charset="0"/>
                <a:sym typeface="Symbol" pitchFamily="18" charset="2"/>
              </a:rPr>
              <a:t>account_number</a:t>
            </a:r>
            <a:r>
              <a:rPr kumimoji="1" lang="en-US" sz="2000" baseline="-25000" dirty="0">
                <a:latin typeface="Helvetica" pitchFamily="34" charset="0"/>
                <a:sym typeface="Symbol" pitchFamily="18" charset="2"/>
              </a:rPr>
              <a:t>, </a:t>
            </a:r>
            <a:r>
              <a:rPr kumimoji="1" lang="en-US" sz="2000" i="1" baseline="-25000" dirty="0" err="1">
                <a:latin typeface="Helvetica" pitchFamily="34" charset="0"/>
                <a:sym typeface="Symbol" pitchFamily="18" charset="2"/>
              </a:rPr>
              <a:t>branch_name</a:t>
            </a:r>
            <a:r>
              <a:rPr kumimoji="1" lang="en-US" sz="2000" baseline="-25000" dirty="0">
                <a:latin typeface="Helvetica" pitchFamily="34" charset="0"/>
                <a:sym typeface="Symbol" pitchFamily="18" charset="2"/>
              </a:rPr>
              <a:t>, </a:t>
            </a:r>
            <a:r>
              <a:rPr kumimoji="1" lang="en-US" sz="2000" i="1" baseline="-25000" dirty="0">
                <a:latin typeface="Helvetica" pitchFamily="34" charset="0"/>
                <a:sym typeface="Symbol" pitchFamily="18" charset="2"/>
              </a:rPr>
              <a:t>balance </a:t>
            </a:r>
            <a:r>
              <a:rPr kumimoji="1" lang="en-US" sz="1800" baseline="-25000" dirty="0">
                <a:latin typeface="Helvetica" pitchFamily="34" charset="0"/>
                <a:sym typeface="Symbol" pitchFamily="18" charset="2"/>
              </a:rPr>
              <a:t>* 1.06</a:t>
            </a:r>
            <a:r>
              <a:rPr kumimoji="1" lang="en-US" sz="1800" i="1" baseline="-25000" dirty="0">
                <a:latin typeface="Helvetica" pitchFamily="34" charset="0"/>
                <a:sym typeface="Symbol" pitchFamily="18" charset="2"/>
              </a:rPr>
              <a:t> </a:t>
            </a:r>
            <a:r>
              <a:rPr kumimoji="1" lang="en-US" sz="1800" dirty="0">
                <a:latin typeface="Helvetica" pitchFamily="34" charset="0"/>
                <a:sym typeface="Symbol" pitchFamily="18" charset="2"/>
              </a:rPr>
              <a:t>( </a:t>
            </a:r>
            <a:r>
              <a:rPr kumimoji="1" lang="en-US" sz="1800" i="1" baseline="-25000" dirty="0">
                <a:latin typeface="Helvetica" pitchFamily="34" charset="0"/>
                <a:sym typeface="Symbol" pitchFamily="18" charset="2"/>
              </a:rPr>
              <a:t>BAL  10000 </a:t>
            </a:r>
            <a:r>
              <a:rPr kumimoji="1" lang="en-US" sz="1800" dirty="0">
                <a:latin typeface="Helvetica" pitchFamily="34" charset="0"/>
                <a:sym typeface="Symbol" pitchFamily="18" charset="2"/>
              </a:rPr>
              <a:t>(</a:t>
            </a:r>
            <a:r>
              <a:rPr kumimoji="1" lang="en-US" sz="1800" i="1" dirty="0">
                <a:latin typeface="Helvetica" pitchFamily="34" charset="0"/>
                <a:sym typeface="Symbol" pitchFamily="18" charset="2"/>
              </a:rPr>
              <a:t>account </a:t>
            </a:r>
            <a:r>
              <a:rPr kumimoji="1" lang="en-US" sz="1800" dirty="0">
                <a:latin typeface="Helvetica" pitchFamily="34" charset="0"/>
                <a:sym typeface="Symbol" pitchFamily="18" charset="2"/>
              </a:rPr>
              <a:t>))</a:t>
            </a:r>
            <a:br>
              <a:rPr kumimoji="1" lang="en-US" sz="1800" dirty="0">
                <a:latin typeface="Helvetica" pitchFamily="34" charset="0"/>
                <a:sym typeface="Symbol" pitchFamily="18" charset="2"/>
              </a:rPr>
            </a:br>
            <a:r>
              <a:rPr kumimoji="1" lang="en-US" sz="1800" dirty="0">
                <a:latin typeface="Helvetica" pitchFamily="34" charset="0"/>
                <a:sym typeface="Symbol" pitchFamily="18" charset="2"/>
              </a:rPr>
              <a:t>                       </a:t>
            </a:r>
            <a:r>
              <a:rPr kumimoji="1" lang="en-US" sz="2000" i="1" baseline="-25000" dirty="0" err="1">
                <a:latin typeface="Helvetica" pitchFamily="34" charset="0"/>
                <a:sym typeface="Symbol" pitchFamily="18" charset="2"/>
              </a:rPr>
              <a:t>account_number</a:t>
            </a:r>
            <a:r>
              <a:rPr kumimoji="1" lang="en-US" sz="2000" baseline="-25000" dirty="0">
                <a:latin typeface="Helvetica" pitchFamily="34" charset="0"/>
                <a:sym typeface="Symbol" pitchFamily="18" charset="2"/>
              </a:rPr>
              <a:t>, </a:t>
            </a:r>
            <a:r>
              <a:rPr kumimoji="1" lang="en-US" sz="2000" i="1" baseline="-25000" dirty="0" err="1">
                <a:latin typeface="Helvetica" pitchFamily="34" charset="0"/>
                <a:sym typeface="Symbol" pitchFamily="18" charset="2"/>
              </a:rPr>
              <a:t>branch_name</a:t>
            </a:r>
            <a:r>
              <a:rPr kumimoji="1" lang="en-US" sz="2000" baseline="-25000" dirty="0">
                <a:latin typeface="Helvetica" pitchFamily="34" charset="0"/>
                <a:sym typeface="Symbol" pitchFamily="18" charset="2"/>
              </a:rPr>
              <a:t>, </a:t>
            </a:r>
            <a:r>
              <a:rPr kumimoji="1" lang="en-US" sz="2000" i="1" baseline="-25000" dirty="0">
                <a:latin typeface="Helvetica" pitchFamily="34" charset="0"/>
                <a:sym typeface="Symbol" pitchFamily="18" charset="2"/>
              </a:rPr>
              <a:t>balance </a:t>
            </a:r>
            <a:r>
              <a:rPr kumimoji="1" lang="en-US" sz="1800" i="1" baseline="-25000" dirty="0">
                <a:latin typeface="Helvetica" pitchFamily="34" charset="0"/>
                <a:sym typeface="Symbol" pitchFamily="18" charset="2"/>
              </a:rPr>
              <a:t>* </a:t>
            </a:r>
            <a:r>
              <a:rPr kumimoji="1" lang="en-US" sz="1800" baseline="-25000" dirty="0">
                <a:latin typeface="Helvetica" pitchFamily="34" charset="0"/>
                <a:sym typeface="Symbol" pitchFamily="18" charset="2"/>
              </a:rPr>
              <a:t>1.05 </a:t>
            </a:r>
            <a:r>
              <a:rPr kumimoji="1" lang="en-US" sz="1800" dirty="0">
                <a:latin typeface="Helvetica" pitchFamily="34" charset="0"/>
                <a:sym typeface="Symbol" pitchFamily="18" charset="2"/>
              </a:rPr>
              <a:t>(</a:t>
            </a:r>
            <a:r>
              <a:rPr kumimoji="1" lang="en-US" sz="1800" i="1" baseline="-25000" dirty="0">
                <a:latin typeface="Helvetica" pitchFamily="34" charset="0"/>
                <a:sym typeface="Symbol" pitchFamily="18" charset="2"/>
              </a:rPr>
              <a:t>BAL  10000 </a:t>
            </a:r>
            <a:r>
              <a:rPr kumimoji="1" lang="en-US" sz="1800" dirty="0">
                <a:latin typeface="Helvetica" pitchFamily="34" charset="0"/>
                <a:sym typeface="Symbol" pitchFamily="18" charset="2"/>
              </a:rPr>
              <a:t>(</a:t>
            </a:r>
            <a:r>
              <a:rPr kumimoji="1" lang="en-US" sz="1800" i="1" dirty="0">
                <a:latin typeface="Helvetica" pitchFamily="34" charset="0"/>
                <a:sym typeface="Symbol" pitchFamily="18" charset="2"/>
              </a:rPr>
              <a:t>account</a:t>
            </a:r>
            <a:r>
              <a:rPr kumimoji="1" lang="en-US" sz="1800" dirty="0">
                <a:latin typeface="Helvetica" pitchFamily="34" charset="0"/>
                <a:sym typeface="Symbol" pitchFamily="18" charset="2"/>
              </a:rPr>
              <a:t>))</a:t>
            </a:r>
          </a:p>
          <a:p>
            <a:pPr eaLnBrk="0" hangingPunct="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</a:pPr>
            <a:endParaRPr kumimoji="1" lang="en-US" sz="1800" i="1" dirty="0">
              <a:latin typeface="Helvetica" pitchFamily="34" charset="0"/>
              <a:sym typeface="Symbol" pitchFamily="18" charset="2"/>
            </a:endParaRPr>
          </a:p>
        </p:txBody>
      </p:sp>
      <p:grpSp>
        <p:nvGrpSpPr>
          <p:cNvPr id="75782" name="Group 6"/>
          <p:cNvGrpSpPr>
            <a:grpSpLocks/>
          </p:cNvGrpSpPr>
          <p:nvPr/>
        </p:nvGrpSpPr>
        <p:grpSpPr bwMode="auto">
          <a:xfrm>
            <a:off x="1066800" y="1676400"/>
            <a:ext cx="7570788" cy="928688"/>
            <a:chOff x="526" y="965"/>
            <a:chExt cx="4769" cy="585"/>
          </a:xfrm>
        </p:grpSpPr>
        <p:sp>
          <p:nvSpPr>
            <p:cNvPr id="75783" name="Text Box 7"/>
            <p:cNvSpPr txBox="1">
              <a:spLocks noChangeArrowheads="1"/>
            </p:cNvSpPr>
            <p:nvPr/>
          </p:nvSpPr>
          <p:spPr bwMode="auto">
            <a:xfrm>
              <a:off x="830" y="965"/>
              <a:ext cx="43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r>
                <a:rPr kumimoji="1" lang="en-US" sz="1800" i="1">
                  <a:latin typeface="Helvetica" pitchFamily="34" charset="0"/>
                </a:rPr>
                <a:t>account </a:t>
              </a:r>
              <a:r>
                <a:rPr kumimoji="1" lang="en-US" sz="1800">
                  <a:latin typeface="Helvetica" pitchFamily="34" charset="0"/>
                  <a:sym typeface="Symbol" pitchFamily="18" charset="2"/>
                </a:rPr>
                <a:t>  </a:t>
              </a:r>
              <a:r>
                <a:rPr kumimoji="1" lang="en-US" sz="2000" i="1" baseline="-25000">
                  <a:latin typeface="Helvetica" pitchFamily="34" charset="0"/>
                  <a:sym typeface="Symbol" pitchFamily="18" charset="2"/>
                </a:rPr>
                <a:t>account_number</a:t>
              </a:r>
              <a:r>
                <a:rPr kumimoji="1" lang="en-US" sz="2000" baseline="-25000">
                  <a:latin typeface="Helvetica" pitchFamily="34" charset="0"/>
                  <a:sym typeface="Symbol" pitchFamily="18" charset="2"/>
                </a:rPr>
                <a:t>, </a:t>
              </a:r>
              <a:r>
                <a:rPr kumimoji="1" lang="en-US" sz="2000" i="1" baseline="-25000">
                  <a:latin typeface="Helvetica" pitchFamily="34" charset="0"/>
                  <a:sym typeface="Symbol" pitchFamily="18" charset="2"/>
                </a:rPr>
                <a:t>branch_name</a:t>
              </a:r>
              <a:r>
                <a:rPr kumimoji="1" lang="en-US" sz="2000" baseline="-25000">
                  <a:latin typeface="Helvetica" pitchFamily="34" charset="0"/>
                  <a:sym typeface="Symbol" pitchFamily="18" charset="2"/>
                </a:rPr>
                <a:t>, </a:t>
              </a:r>
              <a:r>
                <a:rPr kumimoji="1" lang="en-US" sz="2000" i="1" baseline="-25000">
                  <a:latin typeface="Helvetica" pitchFamily="34" charset="0"/>
                  <a:sym typeface="Symbol" pitchFamily="18" charset="2"/>
                </a:rPr>
                <a:t>balance </a:t>
              </a:r>
              <a:r>
                <a:rPr kumimoji="1" lang="en-US" sz="2000" baseline="-25000">
                  <a:latin typeface="Helvetica" pitchFamily="34" charset="0"/>
                  <a:sym typeface="Symbol" pitchFamily="18" charset="2"/>
                </a:rPr>
                <a:t>* 1.05</a:t>
              </a:r>
              <a:r>
                <a:rPr kumimoji="1" lang="en-US" sz="1800" i="1" baseline="-25000">
                  <a:latin typeface="Helvetica" pitchFamily="34" charset="0"/>
                  <a:sym typeface="Symbol" pitchFamily="18" charset="2"/>
                </a:rPr>
                <a:t> </a:t>
              </a:r>
              <a:r>
                <a:rPr kumimoji="1" lang="en-US" sz="1800">
                  <a:latin typeface="Helvetica" pitchFamily="34" charset="0"/>
                  <a:sym typeface="Symbol" pitchFamily="18" charset="2"/>
                </a:rPr>
                <a:t>(</a:t>
              </a:r>
              <a:r>
                <a:rPr kumimoji="1" lang="en-US" sz="1800" i="1">
                  <a:latin typeface="Helvetica" pitchFamily="34" charset="0"/>
                  <a:sym typeface="Symbol" pitchFamily="18" charset="2"/>
                </a:rPr>
                <a:t>account</a:t>
              </a:r>
              <a:r>
                <a:rPr kumimoji="1" lang="en-US" sz="1800">
                  <a:latin typeface="Helvetica" pitchFamily="34" charset="0"/>
                  <a:sym typeface="Symbol" pitchFamily="18" charset="2"/>
                </a:rPr>
                <a:t>)</a:t>
              </a:r>
            </a:p>
          </p:txBody>
        </p:sp>
        <p:sp>
          <p:nvSpPr>
            <p:cNvPr id="75784" name="Text Box 8"/>
            <p:cNvSpPr txBox="1">
              <a:spLocks noChangeArrowheads="1"/>
            </p:cNvSpPr>
            <p:nvPr/>
          </p:nvSpPr>
          <p:spPr bwMode="auto">
            <a:xfrm>
              <a:off x="526" y="1319"/>
              <a:ext cx="476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0" hangingPunct="0"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2" charset="2"/>
                <a:buNone/>
              </a:pPr>
              <a:endParaRPr kumimoji="1" lang="en-US" sz="1800" i="1">
                <a:latin typeface="Helvetica" pitchFamily="34" charset="0"/>
                <a:sym typeface="Symbol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build="p" autoUpdateAnimBg="0"/>
      <p:bldP spid="75780" grpId="0" autoUpdateAnimBg="0"/>
      <p:bldP spid="7578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762000"/>
          </a:xfrm>
        </p:spPr>
        <p:txBody>
          <a:bodyPr>
            <a:normAutofit/>
          </a:bodyPr>
          <a:lstStyle/>
          <a:p>
            <a:r>
              <a:rPr lang="en-US" sz="4000" dirty="0"/>
              <a:t>Null Values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10600" cy="49530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It is possible for </a:t>
            </a:r>
            <a:r>
              <a:rPr lang="en-US" dirty="0" err="1"/>
              <a:t>tuples</a:t>
            </a:r>
            <a:r>
              <a:rPr lang="en-US" dirty="0"/>
              <a:t> to have a null value, denoted by </a:t>
            </a:r>
            <a:r>
              <a:rPr lang="en-US" i="1" dirty="0"/>
              <a:t>null</a:t>
            </a:r>
            <a:r>
              <a:rPr lang="en-US" dirty="0"/>
              <a:t>, for some of their attributes</a:t>
            </a:r>
          </a:p>
          <a:p>
            <a:pPr>
              <a:lnSpc>
                <a:spcPct val="120000"/>
              </a:lnSpc>
            </a:pPr>
            <a:r>
              <a:rPr lang="en-US" i="1" dirty="0"/>
              <a:t>null</a:t>
            </a:r>
            <a:r>
              <a:rPr lang="en-US" dirty="0"/>
              <a:t> signifies an unknown value or that a value does not exist.</a:t>
            </a:r>
          </a:p>
          <a:p>
            <a:pPr>
              <a:lnSpc>
                <a:spcPct val="120000"/>
              </a:lnSpc>
            </a:pPr>
            <a:r>
              <a:rPr lang="en-US" dirty="0"/>
              <a:t>The result of any arithmetic expression involving </a:t>
            </a:r>
            <a:r>
              <a:rPr lang="en-US" i="1" dirty="0"/>
              <a:t>null</a:t>
            </a:r>
            <a:r>
              <a:rPr lang="en-US" dirty="0"/>
              <a:t> is </a:t>
            </a:r>
            <a:r>
              <a:rPr lang="en-US" i="1" dirty="0"/>
              <a:t>null.</a:t>
            </a:r>
          </a:p>
          <a:p>
            <a:pPr>
              <a:lnSpc>
                <a:spcPct val="120000"/>
              </a:lnSpc>
            </a:pPr>
            <a:r>
              <a:rPr lang="en-US" dirty="0"/>
              <a:t>Aggregate functions simply ignore null values </a:t>
            </a:r>
          </a:p>
          <a:p>
            <a:pPr>
              <a:lnSpc>
                <a:spcPct val="120000"/>
              </a:lnSpc>
            </a:pPr>
            <a:r>
              <a:rPr lang="en-US" dirty="0"/>
              <a:t>For duplicate elimination and grouping, null is treated like any other value, and two nulls are assumed to be  the same (as in SQL)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sz="4000"/>
              <a:t>Null Values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457200"/>
            <a:ext cx="8763000" cy="6400800"/>
          </a:xfrm>
        </p:spPr>
        <p:txBody>
          <a:bodyPr>
            <a:normAutofit lnSpcReduction="10000"/>
          </a:bodyPr>
          <a:lstStyle/>
          <a:p>
            <a:r>
              <a:rPr lang="en-US" sz="2400"/>
              <a:t>Comparisons with null values return the special truth value: </a:t>
            </a:r>
            <a:r>
              <a:rPr lang="en-US" sz="2400" i="1"/>
              <a:t>unknown</a:t>
            </a:r>
          </a:p>
          <a:p>
            <a:pPr lvl="1"/>
            <a:r>
              <a:rPr lang="en-US" sz="2400"/>
              <a:t>If </a:t>
            </a:r>
            <a:r>
              <a:rPr lang="en-US" sz="2400" i="1"/>
              <a:t>false</a:t>
            </a:r>
            <a:r>
              <a:rPr lang="en-US" sz="2400"/>
              <a:t> was used instead of </a:t>
            </a:r>
            <a:r>
              <a:rPr lang="en-US" sz="2400" i="1"/>
              <a:t>unknown</a:t>
            </a:r>
            <a:r>
              <a:rPr lang="en-US" sz="2400"/>
              <a:t>, then    </a:t>
            </a:r>
            <a:r>
              <a:rPr lang="en-US" sz="2400" i="1"/>
              <a:t>not (A &lt; 5)</a:t>
            </a:r>
            <a:r>
              <a:rPr lang="en-US" sz="2400"/>
              <a:t> </a:t>
            </a:r>
            <a:br>
              <a:rPr lang="en-US" sz="2400"/>
            </a:br>
            <a:r>
              <a:rPr lang="en-US" sz="2400"/>
              <a:t>               would not be equivalent to               </a:t>
            </a:r>
            <a:r>
              <a:rPr lang="en-US" sz="2400" i="1"/>
              <a:t>A &gt;= 5</a:t>
            </a:r>
          </a:p>
          <a:p>
            <a:r>
              <a:rPr lang="en-US" sz="2400"/>
              <a:t>Three-valued logic using the truth value </a:t>
            </a:r>
            <a:r>
              <a:rPr lang="en-US" sz="2400" i="1"/>
              <a:t>unknown</a:t>
            </a:r>
            <a:r>
              <a:rPr lang="en-US" sz="2400"/>
              <a:t>:</a:t>
            </a:r>
          </a:p>
          <a:p>
            <a:pPr lvl="1"/>
            <a:r>
              <a:rPr lang="en-US" sz="2400"/>
              <a:t>OR: (</a:t>
            </a:r>
            <a:r>
              <a:rPr lang="en-US" sz="2400" i="1"/>
              <a:t>unknown</a:t>
            </a:r>
            <a:r>
              <a:rPr lang="en-US" sz="2400"/>
              <a:t> </a:t>
            </a:r>
            <a:r>
              <a:rPr lang="en-US" sz="2400" b="1"/>
              <a:t>or</a:t>
            </a:r>
            <a:r>
              <a:rPr lang="en-US" sz="2400"/>
              <a:t> </a:t>
            </a:r>
            <a:r>
              <a:rPr lang="en-US" sz="2400" i="1"/>
              <a:t>true</a:t>
            </a:r>
            <a:r>
              <a:rPr lang="en-US" sz="2400"/>
              <a:t>)         = </a:t>
            </a:r>
            <a:r>
              <a:rPr lang="en-US" sz="2400" i="1"/>
              <a:t>true</a:t>
            </a:r>
            <a:r>
              <a:rPr lang="en-US" sz="2400"/>
              <a:t>, </a:t>
            </a:r>
            <a:br>
              <a:rPr lang="en-US" sz="2400"/>
            </a:br>
            <a:r>
              <a:rPr lang="en-US" sz="2400"/>
              <a:t>       (</a:t>
            </a:r>
            <a:r>
              <a:rPr lang="en-US" sz="2400" i="1"/>
              <a:t>unknown</a:t>
            </a:r>
            <a:r>
              <a:rPr lang="en-US" sz="2400"/>
              <a:t> </a:t>
            </a:r>
            <a:r>
              <a:rPr lang="en-US" sz="2400" b="1"/>
              <a:t>or</a:t>
            </a:r>
            <a:r>
              <a:rPr lang="en-US" sz="2400"/>
              <a:t> </a:t>
            </a:r>
            <a:r>
              <a:rPr lang="en-US" sz="2400" i="1"/>
              <a:t>false</a:t>
            </a:r>
            <a:r>
              <a:rPr lang="en-US" sz="2400"/>
              <a:t>)        = </a:t>
            </a:r>
            <a:r>
              <a:rPr lang="en-US" sz="2400" i="1"/>
              <a:t>unknown</a:t>
            </a:r>
            <a:r>
              <a:rPr lang="en-US" sz="2400"/>
              <a:t/>
            </a:r>
            <a:br>
              <a:rPr lang="en-US" sz="2400"/>
            </a:br>
            <a:r>
              <a:rPr lang="en-US" sz="2400"/>
              <a:t>       (</a:t>
            </a:r>
            <a:r>
              <a:rPr lang="en-US" sz="2400" i="1"/>
              <a:t>unknown </a:t>
            </a:r>
            <a:r>
              <a:rPr lang="en-US" sz="2400" b="1"/>
              <a:t>or</a:t>
            </a:r>
            <a:r>
              <a:rPr lang="en-US" sz="2400" i="1"/>
              <a:t> unknown</a:t>
            </a:r>
            <a:r>
              <a:rPr lang="en-US" sz="2400"/>
              <a:t>)</a:t>
            </a:r>
            <a:r>
              <a:rPr lang="en-US" sz="2400" i="1"/>
              <a:t> = unknown</a:t>
            </a:r>
          </a:p>
          <a:p>
            <a:pPr lvl="1"/>
            <a:r>
              <a:rPr lang="en-US" sz="2400"/>
              <a:t>AND:</a:t>
            </a:r>
            <a:r>
              <a:rPr lang="en-US" sz="2400" i="1"/>
              <a:t>   </a:t>
            </a:r>
            <a:r>
              <a:rPr lang="en-US" sz="2400"/>
              <a:t>(</a:t>
            </a:r>
            <a:r>
              <a:rPr lang="en-US" sz="2400" i="1"/>
              <a:t>true</a:t>
            </a:r>
            <a:r>
              <a:rPr lang="en-US" sz="2400" b="1"/>
              <a:t> and </a:t>
            </a:r>
            <a:r>
              <a:rPr lang="en-US" sz="2400" i="1"/>
              <a:t>unknown</a:t>
            </a:r>
            <a:r>
              <a:rPr lang="en-US" sz="2400"/>
              <a:t>)</a:t>
            </a:r>
            <a:r>
              <a:rPr lang="en-US" sz="2400" i="1"/>
              <a:t>         = unknown,   </a:t>
            </a:r>
            <a:br>
              <a:rPr lang="en-US" sz="2400" i="1"/>
            </a:br>
            <a:r>
              <a:rPr lang="en-US" sz="2400" i="1"/>
              <a:t>           </a:t>
            </a:r>
            <a:r>
              <a:rPr lang="en-US" sz="2400"/>
              <a:t>(</a:t>
            </a:r>
            <a:r>
              <a:rPr lang="en-US" sz="2400" i="1"/>
              <a:t>false</a:t>
            </a:r>
            <a:r>
              <a:rPr lang="en-US" sz="2400" b="1"/>
              <a:t> and </a:t>
            </a:r>
            <a:r>
              <a:rPr lang="en-US" sz="2400" i="1"/>
              <a:t>unknown</a:t>
            </a:r>
            <a:r>
              <a:rPr lang="en-US" sz="2400"/>
              <a:t>)</a:t>
            </a:r>
            <a:r>
              <a:rPr lang="en-US" sz="2400" i="1"/>
              <a:t>        = false,</a:t>
            </a:r>
            <a:br>
              <a:rPr lang="en-US" sz="2400" i="1"/>
            </a:br>
            <a:r>
              <a:rPr lang="en-US" sz="2400" i="1"/>
              <a:t>           </a:t>
            </a:r>
            <a:r>
              <a:rPr lang="en-US" sz="2400"/>
              <a:t>(</a:t>
            </a:r>
            <a:r>
              <a:rPr lang="en-US" sz="2400" i="1"/>
              <a:t>unknown </a:t>
            </a:r>
            <a:r>
              <a:rPr lang="en-US" sz="2400" b="1"/>
              <a:t>and</a:t>
            </a:r>
            <a:r>
              <a:rPr lang="en-US" sz="2400" i="1"/>
              <a:t> unknown</a:t>
            </a:r>
            <a:r>
              <a:rPr lang="en-US" sz="2400"/>
              <a:t>)</a:t>
            </a:r>
            <a:r>
              <a:rPr lang="en-US" sz="2400" i="1"/>
              <a:t> = unknown</a:t>
            </a:r>
          </a:p>
          <a:p>
            <a:pPr lvl="1"/>
            <a:r>
              <a:rPr lang="en-US" sz="2400"/>
              <a:t>NOT</a:t>
            </a:r>
            <a:r>
              <a:rPr lang="en-US" sz="2400" i="1"/>
              <a:t>:  </a:t>
            </a:r>
            <a:r>
              <a:rPr lang="en-US" sz="2400"/>
              <a:t>(</a:t>
            </a:r>
            <a:r>
              <a:rPr lang="en-US" sz="2400" b="1"/>
              <a:t>not</a:t>
            </a:r>
            <a:r>
              <a:rPr lang="en-US" sz="2400" i="1"/>
              <a:t> unknown</a:t>
            </a:r>
            <a:r>
              <a:rPr lang="en-US" sz="2400"/>
              <a:t>)</a:t>
            </a:r>
            <a:r>
              <a:rPr lang="en-US" sz="2400" i="1"/>
              <a:t> = unknown</a:t>
            </a:r>
          </a:p>
          <a:p>
            <a:pPr lvl="1"/>
            <a:r>
              <a:rPr lang="en-US" sz="2400"/>
              <a:t>In SQL “</a:t>
            </a:r>
            <a:r>
              <a:rPr lang="en-US" sz="2400" i="1"/>
              <a:t>P</a:t>
            </a:r>
            <a:r>
              <a:rPr lang="en-US" sz="2400" b="1"/>
              <a:t> is unknown</a:t>
            </a:r>
            <a:r>
              <a:rPr lang="en-US" sz="2400"/>
              <a:t>”</a:t>
            </a:r>
            <a:r>
              <a:rPr lang="en-US" sz="2400" b="1"/>
              <a:t> </a:t>
            </a:r>
            <a:r>
              <a:rPr lang="en-US" sz="2400"/>
              <a:t>evaluates to true if predicate </a:t>
            </a:r>
            <a:r>
              <a:rPr lang="en-US" sz="2400" i="1"/>
              <a:t>P</a:t>
            </a:r>
            <a:r>
              <a:rPr lang="en-US" sz="2400"/>
              <a:t> evaluates to </a:t>
            </a:r>
            <a:r>
              <a:rPr lang="en-US" sz="2400" i="1"/>
              <a:t>unknown</a:t>
            </a:r>
          </a:p>
          <a:p>
            <a:r>
              <a:rPr lang="en-US" sz="2400"/>
              <a:t>Result of select</a:t>
            </a:r>
            <a:r>
              <a:rPr lang="en-US" sz="2400" b="1"/>
              <a:t> </a:t>
            </a:r>
            <a:r>
              <a:rPr lang="en-US" sz="2400"/>
              <a:t> predicate is treated as </a:t>
            </a:r>
            <a:r>
              <a:rPr lang="en-US" sz="2400" i="1"/>
              <a:t>false </a:t>
            </a:r>
            <a:r>
              <a:rPr lang="en-US" sz="2400"/>
              <a:t>if it evaluates to </a:t>
            </a:r>
            <a:r>
              <a:rPr lang="en-US" sz="2400" i="1"/>
              <a:t>unknown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086600" cy="914400"/>
          </a:xfrm>
        </p:spPr>
        <p:txBody>
          <a:bodyPr/>
          <a:lstStyle/>
          <a:p>
            <a:r>
              <a:rPr lang="en-US" dirty="0"/>
              <a:t>Bank Example Queries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idx="1"/>
          </p:nvPr>
        </p:nvSpPr>
        <p:spPr>
          <a:xfrm>
            <a:off x="798513" y="2895600"/>
            <a:ext cx="7848600" cy="1003300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/>
              <a:t>Find the name of all customers who have a loan at the bank and the loan amount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762000" y="914400"/>
            <a:ext cx="750093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2100" indent="-292100" eaLnBrk="0" hangingPunct="0">
              <a:spcBef>
                <a:spcPct val="35000"/>
              </a:spcBef>
              <a:buClr>
                <a:schemeClr val="tx2"/>
              </a:buClr>
              <a:buSzPct val="90000"/>
              <a:buFontTx/>
              <a:buChar char="•"/>
            </a:pPr>
            <a:r>
              <a:rPr kumimoji="1" lang="en-US" sz="3200" dirty="0">
                <a:sym typeface="Symbol" pitchFamily="18" charset="2"/>
              </a:rPr>
              <a:t>Find the names of all customers who have a loan and an account at bank.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1066800" y="2057400"/>
            <a:ext cx="756920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sz="2000">
                <a:latin typeface="Helvetica" pitchFamily="34" charset="0"/>
                <a:sym typeface="Symbol" pitchFamily="18" charset="2"/>
              </a:rPr>
              <a:t></a:t>
            </a:r>
            <a:r>
              <a:rPr kumimoji="1" lang="en-US" i="1" baseline="-25000">
                <a:latin typeface="Helvetica" pitchFamily="34" charset="0"/>
                <a:sym typeface="Symbol" pitchFamily="18" charset="2"/>
              </a:rPr>
              <a:t>customer_name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 (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borrower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)  </a:t>
            </a:r>
            <a:r>
              <a:rPr kumimoji="1" lang="en-US" i="1" baseline="-25000">
                <a:latin typeface="Helvetica" pitchFamily="34" charset="0"/>
                <a:sym typeface="Symbol" pitchFamily="18" charset="2"/>
              </a:rPr>
              <a:t>customer_name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 (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depositor</a:t>
            </a:r>
            <a:r>
              <a:rPr kumimoji="1" lang="en-US" sz="2000">
                <a:latin typeface="Helvetica" pitchFamily="34" charset="0"/>
                <a:sym typeface="Symbol" pitchFamily="18" charset="2"/>
              </a:rPr>
              <a:t>)</a:t>
            </a:r>
          </a:p>
          <a:p>
            <a:pPr lvl="1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endParaRPr lang="en-US" sz="1800">
              <a:latin typeface="Helvetica" pitchFamily="34" charset="0"/>
            </a:endParaRPr>
          </a:p>
        </p:txBody>
      </p:sp>
      <p:sp>
        <p:nvSpPr>
          <p:cNvPr id="55302" name="Text Box 6"/>
          <p:cNvSpPr txBox="1">
            <a:spLocks noChangeArrowheads="1"/>
          </p:cNvSpPr>
          <p:nvPr/>
        </p:nvSpPr>
        <p:spPr bwMode="auto">
          <a:xfrm>
            <a:off x="1066800" y="4343400"/>
            <a:ext cx="7569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eaLnBrk="0" hangingPunct="0">
              <a:spcBef>
                <a:spcPct val="35000"/>
              </a:spcBef>
              <a:buClr>
                <a:srgbClr val="CC6600"/>
              </a:buClr>
              <a:buSzPct val="105000"/>
              <a:buFont typeface="Monotype Sorts" pitchFamily="2" charset="2"/>
              <a:buNone/>
            </a:pPr>
            <a:r>
              <a:rPr kumimoji="1" lang="en-US" sz="2000">
                <a:latin typeface="Helvetica" pitchFamily="34" charset="0"/>
                <a:sym typeface="Symbol" pitchFamily="18" charset="2"/>
              </a:rPr>
              <a:t></a:t>
            </a:r>
            <a:r>
              <a:rPr kumimoji="1" lang="en-US" i="1" baseline="-25000">
                <a:latin typeface="Helvetica" pitchFamily="34" charset="0"/>
                <a:sym typeface="Symbol" pitchFamily="18" charset="2"/>
              </a:rPr>
              <a:t>customer_name, loan_number, amount </a:t>
            </a:r>
            <a:r>
              <a:rPr kumimoji="1" lang="en-US" sz="2000" i="1">
                <a:latin typeface="Helvetica" pitchFamily="34" charset="0"/>
                <a:sym typeface="Symbol" pitchFamily="18" charset="2"/>
              </a:rPr>
              <a:t>(borrower     loan)</a:t>
            </a:r>
            <a:endParaRPr lang="en-US" sz="1600">
              <a:latin typeface="Helvetica" pitchFamily="34" charset="0"/>
            </a:endParaRPr>
          </a:p>
        </p:txBody>
      </p:sp>
      <p:sp>
        <p:nvSpPr>
          <p:cNvPr id="55303" name="AutoShape 7"/>
          <p:cNvSpPr>
            <a:spLocks noChangeArrowheads="1"/>
          </p:cNvSpPr>
          <p:nvPr/>
        </p:nvSpPr>
        <p:spPr bwMode="auto">
          <a:xfrm rot="16200000" flipV="1">
            <a:off x="6613525" y="4479925"/>
            <a:ext cx="152400" cy="18415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build="p"/>
      <p:bldP spid="55299" grpId="0" autoUpdateAnimBg="0"/>
      <p:bldP spid="55300" grpId="0" autoUpdateAnimBg="0"/>
      <p:bldP spid="55302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533400" y="2438400"/>
            <a:ext cx="8382000" cy="1404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692150" lvl="1" indent="-234950" eaLnBrk="0" hangingPunct="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2" charset="2"/>
              <a:buChar char="l"/>
            </a:pPr>
            <a:r>
              <a:rPr kumimoji="1" lang="en-US" sz="1800">
                <a:latin typeface="Helvetica" pitchFamily="34" charset="0"/>
              </a:rPr>
              <a:t>Query 1</a:t>
            </a:r>
          </a:p>
          <a:p>
            <a:pPr lvl="2" eaLnBrk="0" hangingPunct="0">
              <a:lnSpc>
                <a:spcPct val="120000"/>
              </a:lnSpc>
              <a:spcBef>
                <a:spcPct val="35000"/>
              </a:spcBef>
              <a:buClr>
                <a:srgbClr val="000099"/>
              </a:buClr>
              <a:buSzPct val="105000"/>
              <a:buFont typeface="Wingdings 3" pitchFamily="18" charset="2"/>
              <a:buNone/>
            </a:pPr>
            <a:r>
              <a:rPr kumimoji="1" lang="en-US" sz="1800">
                <a:latin typeface="Helvetica" pitchFamily="34" charset="0"/>
                <a:sym typeface="Symbol" pitchFamily="18" charset="2"/>
              </a:rPr>
              <a:t></a:t>
            </a:r>
            <a:r>
              <a:rPr kumimoji="1" lang="en-US" sz="2200" i="1" baseline="-25000">
                <a:latin typeface="Helvetica" pitchFamily="34" charset="0"/>
              </a:rPr>
              <a:t>customer_name </a:t>
            </a:r>
            <a:r>
              <a:rPr kumimoji="1" lang="en-US" sz="1800">
                <a:latin typeface="Helvetica" pitchFamily="34" charset="0"/>
              </a:rPr>
              <a:t>(</a:t>
            </a:r>
            <a:r>
              <a:rPr kumimoji="1" lang="en-US" sz="2200">
                <a:latin typeface="Helvetica" pitchFamily="34" charset="0"/>
                <a:sym typeface="Symbol" pitchFamily="18" charset="2"/>
              </a:rPr>
              <a:t></a:t>
            </a:r>
            <a:r>
              <a:rPr kumimoji="1" lang="en-US" sz="2100" i="1" baseline="-25000">
                <a:latin typeface="Helvetica" pitchFamily="34" charset="0"/>
                <a:sym typeface="Symbol" pitchFamily="18" charset="2"/>
              </a:rPr>
              <a:t>branch_name </a:t>
            </a:r>
            <a:r>
              <a:rPr kumimoji="1" lang="en-US" sz="2100" baseline="-25000">
                <a:latin typeface="Helvetica" pitchFamily="34" charset="0"/>
                <a:sym typeface="Symbol" pitchFamily="18" charset="2"/>
              </a:rPr>
              <a:t>= “Downtown</a:t>
            </a:r>
            <a:r>
              <a:rPr kumimoji="1" lang="en-US" sz="1800" baseline="-25000">
                <a:latin typeface="Helvetica" pitchFamily="34" charset="0"/>
                <a:sym typeface="Symbol" pitchFamily="18" charset="2"/>
              </a:rPr>
              <a:t>” </a:t>
            </a:r>
            <a:r>
              <a:rPr kumimoji="1" lang="en-US" sz="1800">
                <a:latin typeface="Helvetica" pitchFamily="34" charset="0"/>
                <a:sym typeface="Symbol" pitchFamily="18" charset="2"/>
              </a:rPr>
              <a:t>(</a:t>
            </a:r>
            <a:r>
              <a:rPr kumimoji="1" lang="en-US" sz="1800" i="1">
                <a:latin typeface="Helvetica" pitchFamily="34" charset="0"/>
                <a:sym typeface="Symbol" pitchFamily="18" charset="2"/>
              </a:rPr>
              <a:t>depositor</a:t>
            </a:r>
            <a:r>
              <a:rPr kumimoji="1" lang="en-US" sz="1800">
                <a:latin typeface="Helvetica" pitchFamily="34" charset="0"/>
                <a:sym typeface="Symbol" pitchFamily="18" charset="2"/>
              </a:rPr>
              <a:t>      </a:t>
            </a:r>
            <a:r>
              <a:rPr kumimoji="1" lang="en-US" sz="1800" i="1">
                <a:latin typeface="Helvetica" pitchFamily="34" charset="0"/>
                <a:sym typeface="Symbol" pitchFamily="18" charset="2"/>
              </a:rPr>
              <a:t>account </a:t>
            </a:r>
            <a:r>
              <a:rPr kumimoji="1" lang="en-US" sz="1800">
                <a:latin typeface="Helvetica" pitchFamily="34" charset="0"/>
                <a:sym typeface="Symbol" pitchFamily="18" charset="2"/>
              </a:rPr>
              <a:t>)) </a:t>
            </a:r>
          </a:p>
          <a:p>
            <a:pPr lvl="2" eaLnBrk="0" hangingPunct="0">
              <a:lnSpc>
                <a:spcPct val="120000"/>
              </a:lnSpc>
              <a:spcBef>
                <a:spcPct val="35000"/>
              </a:spcBef>
              <a:buClr>
                <a:srgbClr val="000099"/>
              </a:buClr>
              <a:buSzPct val="105000"/>
              <a:buFont typeface="Wingdings 3" pitchFamily="18" charset="2"/>
              <a:buNone/>
            </a:pPr>
            <a:r>
              <a:rPr kumimoji="1" lang="en-US" sz="1800">
                <a:latin typeface="Helvetica" pitchFamily="34" charset="0"/>
                <a:sym typeface="Symbol" pitchFamily="18" charset="2"/>
              </a:rPr>
              <a:t>        </a:t>
            </a:r>
            <a:r>
              <a:rPr kumimoji="1" lang="en-US" sz="2100" i="1" baseline="-25000">
                <a:latin typeface="Helvetica" pitchFamily="34" charset="0"/>
              </a:rPr>
              <a:t>customer_name </a:t>
            </a:r>
            <a:r>
              <a:rPr kumimoji="1" lang="en-US" sz="1800">
                <a:latin typeface="Helvetica" pitchFamily="34" charset="0"/>
              </a:rPr>
              <a:t>(</a:t>
            </a:r>
            <a:r>
              <a:rPr kumimoji="1" lang="en-US" sz="2200">
                <a:latin typeface="Helvetica" pitchFamily="34" charset="0"/>
                <a:sym typeface="Symbol" pitchFamily="18" charset="2"/>
              </a:rPr>
              <a:t></a:t>
            </a:r>
            <a:r>
              <a:rPr kumimoji="1" lang="en-US" sz="2100" i="1" baseline="-25000">
                <a:latin typeface="Helvetica" pitchFamily="34" charset="0"/>
                <a:sym typeface="Symbol" pitchFamily="18" charset="2"/>
              </a:rPr>
              <a:t>branch_name </a:t>
            </a:r>
            <a:r>
              <a:rPr kumimoji="1" lang="en-US" sz="2100" baseline="-25000">
                <a:latin typeface="Helvetica" pitchFamily="34" charset="0"/>
                <a:sym typeface="Symbol" pitchFamily="18" charset="2"/>
              </a:rPr>
              <a:t>= “Uptown</a:t>
            </a:r>
            <a:r>
              <a:rPr kumimoji="1" lang="en-US" sz="1800" baseline="-25000">
                <a:latin typeface="Helvetica" pitchFamily="34" charset="0"/>
                <a:sym typeface="Symbol" pitchFamily="18" charset="2"/>
              </a:rPr>
              <a:t>” </a:t>
            </a:r>
            <a:r>
              <a:rPr kumimoji="1" lang="en-US" sz="1800">
                <a:latin typeface="Helvetica" pitchFamily="34" charset="0"/>
                <a:sym typeface="Symbol" pitchFamily="18" charset="2"/>
              </a:rPr>
              <a:t>(</a:t>
            </a:r>
            <a:r>
              <a:rPr kumimoji="1" lang="en-US" sz="1800" i="1">
                <a:latin typeface="Helvetica" pitchFamily="34" charset="0"/>
                <a:sym typeface="Symbol" pitchFamily="18" charset="2"/>
              </a:rPr>
              <a:t>depositor</a:t>
            </a:r>
            <a:r>
              <a:rPr kumimoji="1" lang="en-US" sz="1800">
                <a:latin typeface="Helvetica" pitchFamily="34" charset="0"/>
                <a:sym typeface="Symbol" pitchFamily="18" charset="2"/>
              </a:rPr>
              <a:t>     </a:t>
            </a:r>
            <a:r>
              <a:rPr kumimoji="1" lang="en-US" sz="1800" i="1">
                <a:latin typeface="Helvetica" pitchFamily="34" charset="0"/>
                <a:sym typeface="Symbol" pitchFamily="18" charset="2"/>
              </a:rPr>
              <a:t>account</a:t>
            </a:r>
            <a:r>
              <a:rPr kumimoji="1" lang="en-US" sz="1800">
                <a:latin typeface="Helvetica" pitchFamily="34" charset="0"/>
                <a:sym typeface="Symbol" pitchFamily="18" charset="2"/>
              </a:rPr>
              <a:t>))</a:t>
            </a:r>
            <a:endParaRPr lang="en-US" sz="1800">
              <a:latin typeface="Helvetica" pitchFamily="34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962400"/>
            <a:ext cx="7435850" cy="1606550"/>
            <a:chOff x="566" y="2788"/>
            <a:chExt cx="4444" cy="1012"/>
          </a:xfrm>
        </p:grpSpPr>
        <p:sp>
          <p:nvSpPr>
            <p:cNvPr id="56324" name="AutoShape 4"/>
            <p:cNvSpPr>
              <a:spLocks noChangeArrowheads="1"/>
            </p:cNvSpPr>
            <p:nvPr/>
          </p:nvSpPr>
          <p:spPr bwMode="auto">
            <a:xfrm rot="16200000" flipV="1">
              <a:off x="3641" y="3157"/>
              <a:ext cx="124" cy="96"/>
            </a:xfrm>
            <a:prstGeom prst="flowChartCollat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5" name="Text Box 5"/>
            <p:cNvSpPr txBox="1">
              <a:spLocks noChangeArrowheads="1"/>
            </p:cNvSpPr>
            <p:nvPr/>
          </p:nvSpPr>
          <p:spPr bwMode="auto">
            <a:xfrm>
              <a:off x="566" y="2788"/>
              <a:ext cx="4444" cy="1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736600" lvl="1" indent="-279400" eaLnBrk="0" hangingPunct="0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2" charset="2"/>
                <a:buChar char="l"/>
              </a:pPr>
              <a:r>
                <a:rPr kumimoji="1" lang="en-US" sz="1800" dirty="0">
                  <a:latin typeface="Helvetica" pitchFamily="34" charset="0"/>
                </a:rPr>
                <a:t>Query 2</a:t>
              </a:r>
            </a:p>
            <a:p>
              <a:pPr marL="736600" lvl="1" indent="-279400" eaLnBrk="0" hangingPunct="0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None/>
              </a:pPr>
              <a:r>
                <a:rPr kumimoji="1" lang="en-US" sz="1800" dirty="0">
                  <a:latin typeface="Helvetica" pitchFamily="34" charset="0"/>
                </a:rPr>
                <a:t>	 </a:t>
              </a:r>
              <a:r>
                <a:rPr kumimoji="1" lang="en-US" sz="1800" dirty="0">
                  <a:latin typeface="Helvetica" pitchFamily="34" charset="0"/>
                  <a:sym typeface="Symbol" pitchFamily="18" charset="2"/>
                </a:rPr>
                <a:t></a:t>
              </a:r>
              <a:r>
                <a:rPr kumimoji="1" lang="en-US" sz="2300" i="1" baseline="-25000" dirty="0" err="1">
                  <a:latin typeface="Helvetica" pitchFamily="34" charset="0"/>
                </a:rPr>
                <a:t>customer_name</a:t>
              </a:r>
              <a:r>
                <a:rPr kumimoji="1" lang="en-US" sz="2300" i="1" baseline="-25000" dirty="0">
                  <a:latin typeface="Helvetica" pitchFamily="34" charset="0"/>
                </a:rPr>
                <a:t>, </a:t>
              </a:r>
              <a:r>
                <a:rPr kumimoji="1" lang="en-US" sz="2300" i="1" baseline="-25000" dirty="0" err="1">
                  <a:latin typeface="Helvetica" pitchFamily="34" charset="0"/>
                </a:rPr>
                <a:t>branch_name</a:t>
              </a:r>
              <a:r>
                <a:rPr kumimoji="1" lang="en-US" sz="1800" baseline="-25000" dirty="0">
                  <a:latin typeface="Helvetica" pitchFamily="34" charset="0"/>
                </a:rPr>
                <a:t> </a:t>
              </a:r>
              <a:r>
                <a:rPr kumimoji="1" lang="en-US" sz="1800" dirty="0">
                  <a:latin typeface="Helvetica" pitchFamily="34" charset="0"/>
                </a:rPr>
                <a:t>(</a:t>
              </a:r>
              <a:r>
                <a:rPr kumimoji="1" lang="en-US" sz="1800" i="1" dirty="0">
                  <a:latin typeface="Helvetica" pitchFamily="34" charset="0"/>
                  <a:sym typeface="Symbol" pitchFamily="18" charset="2"/>
                </a:rPr>
                <a:t>depositor</a:t>
              </a:r>
              <a:r>
                <a:rPr kumimoji="1" lang="en-US" sz="1800" dirty="0">
                  <a:latin typeface="Helvetica" pitchFamily="34" charset="0"/>
                  <a:sym typeface="Symbol" pitchFamily="18" charset="2"/>
                </a:rPr>
                <a:t>      </a:t>
              </a:r>
              <a:r>
                <a:rPr kumimoji="1" lang="en-US" sz="1800" dirty="0" smtClean="0">
                  <a:latin typeface="Helvetica" pitchFamily="34" charset="0"/>
                  <a:sym typeface="Symbol" pitchFamily="18" charset="2"/>
                </a:rPr>
                <a:t>      </a:t>
              </a:r>
              <a:r>
                <a:rPr kumimoji="1" lang="en-US" sz="1800" i="1" dirty="0" smtClean="0">
                  <a:latin typeface="Helvetica" pitchFamily="34" charset="0"/>
                  <a:sym typeface="Symbol" pitchFamily="18" charset="2"/>
                </a:rPr>
                <a:t>account</a:t>
              </a:r>
              <a:r>
                <a:rPr kumimoji="1" lang="en-US" sz="1800" dirty="0">
                  <a:latin typeface="Helvetica" pitchFamily="34" charset="0"/>
                  <a:sym typeface="Symbol" pitchFamily="18" charset="2"/>
                </a:rPr>
                <a:t>)</a:t>
              </a:r>
              <a:br>
                <a:rPr kumimoji="1" lang="en-US" sz="1800" dirty="0">
                  <a:latin typeface="Helvetica" pitchFamily="34" charset="0"/>
                  <a:sym typeface="Symbol" pitchFamily="18" charset="2"/>
                </a:rPr>
              </a:br>
              <a:r>
                <a:rPr kumimoji="1" lang="en-US" sz="1800" dirty="0">
                  <a:latin typeface="Helvetica" pitchFamily="34" charset="0"/>
                  <a:sym typeface="Symbol" pitchFamily="18" charset="2"/>
                </a:rPr>
                <a:t>	         </a:t>
              </a:r>
              <a:r>
                <a:rPr kumimoji="1" lang="en-US" sz="1800" i="1" dirty="0">
                  <a:latin typeface="Helvetica" pitchFamily="34" charset="0"/>
                  <a:sym typeface="Symbol" pitchFamily="18" charset="2"/>
                </a:rPr>
                <a:t></a:t>
              </a:r>
              <a:r>
                <a:rPr kumimoji="1" lang="en-US" sz="2200" i="1" baseline="-25000" dirty="0">
                  <a:latin typeface="Helvetica" pitchFamily="34" charset="0"/>
                  <a:sym typeface="Symbol" pitchFamily="18" charset="2"/>
                </a:rPr>
                <a:t>temp(</a:t>
              </a:r>
              <a:r>
                <a:rPr kumimoji="1" lang="en-US" sz="2200" i="1" baseline="-25000" dirty="0" err="1">
                  <a:latin typeface="Helvetica" pitchFamily="34" charset="0"/>
                  <a:sym typeface="Symbol" pitchFamily="18" charset="2"/>
                </a:rPr>
                <a:t>branch_name</a:t>
              </a:r>
              <a:r>
                <a:rPr kumimoji="1" lang="en-US" sz="1800" i="1" baseline="-25000" dirty="0">
                  <a:latin typeface="Helvetica" pitchFamily="34" charset="0"/>
                  <a:sym typeface="Symbol" pitchFamily="18" charset="2"/>
                </a:rPr>
                <a:t>)</a:t>
              </a:r>
              <a:r>
                <a:rPr kumimoji="1" lang="en-US" sz="1800" baseline="-25000" dirty="0">
                  <a:latin typeface="Helvetica" pitchFamily="34" charset="0"/>
                  <a:sym typeface="Symbol" pitchFamily="18" charset="2"/>
                </a:rPr>
                <a:t> </a:t>
              </a:r>
              <a:r>
                <a:rPr kumimoji="1" lang="en-US" sz="1800" dirty="0">
                  <a:latin typeface="Helvetica" pitchFamily="34" charset="0"/>
                  <a:sym typeface="Symbol" pitchFamily="18" charset="2"/>
                </a:rPr>
                <a:t>({(</a:t>
              </a:r>
              <a:r>
                <a:rPr kumimoji="1" lang="en-US" sz="1800" i="1" dirty="0">
                  <a:latin typeface="Helvetica" pitchFamily="34" charset="0"/>
                  <a:sym typeface="Symbol" pitchFamily="18" charset="2"/>
                </a:rPr>
                <a:t>“Downtown” </a:t>
              </a:r>
              <a:r>
                <a:rPr kumimoji="1" lang="en-US" sz="1800" dirty="0">
                  <a:latin typeface="Helvetica" pitchFamily="34" charset="0"/>
                  <a:sym typeface="Symbol" pitchFamily="18" charset="2"/>
                </a:rPr>
                <a:t>)</a:t>
              </a:r>
              <a:r>
                <a:rPr kumimoji="1" lang="en-US" sz="1800" i="1" dirty="0">
                  <a:latin typeface="Helvetica" pitchFamily="34" charset="0"/>
                  <a:sym typeface="Symbol" pitchFamily="18" charset="2"/>
                </a:rPr>
                <a:t>, </a:t>
              </a:r>
              <a:r>
                <a:rPr kumimoji="1" lang="en-US" sz="1800" dirty="0">
                  <a:latin typeface="Helvetica" pitchFamily="34" charset="0"/>
                  <a:sym typeface="Symbol" pitchFamily="18" charset="2"/>
                </a:rPr>
                <a:t>(</a:t>
              </a:r>
              <a:r>
                <a:rPr kumimoji="1" lang="en-US" sz="1800" i="1" dirty="0">
                  <a:latin typeface="Helvetica" pitchFamily="34" charset="0"/>
                  <a:sym typeface="Symbol" pitchFamily="18" charset="2"/>
                </a:rPr>
                <a:t>“Uptown” </a:t>
              </a:r>
              <a:r>
                <a:rPr kumimoji="1" lang="en-US" sz="1800" dirty="0">
                  <a:latin typeface="Helvetica" pitchFamily="34" charset="0"/>
                  <a:sym typeface="Symbol" pitchFamily="18" charset="2"/>
                </a:rPr>
                <a:t>)})</a:t>
              </a:r>
            </a:p>
            <a:p>
              <a:pPr marL="736600" lvl="1" indent="-279400" eaLnBrk="0" hangingPunct="0">
                <a:lnSpc>
                  <a:spcPct val="120000"/>
                </a:lnSpc>
                <a:spcBef>
                  <a:spcPct val="35000"/>
                </a:spcBef>
                <a:buClr>
                  <a:srgbClr val="CC6600"/>
                </a:buClr>
                <a:buSzPct val="105000"/>
                <a:buFont typeface="Monotype Sorts" pitchFamily="2" charset="2"/>
                <a:buNone/>
              </a:pPr>
              <a:r>
                <a:rPr kumimoji="1" lang="en-US" sz="1800" dirty="0">
                  <a:latin typeface="Helvetica" pitchFamily="34" charset="0"/>
                  <a:sym typeface="Symbol" pitchFamily="18" charset="2"/>
                </a:rPr>
                <a:t>Note that Query 2 uses a constant relation.</a:t>
              </a:r>
            </a:p>
          </p:txBody>
        </p:sp>
      </p:grpSp>
      <p:sp>
        <p:nvSpPr>
          <p:cNvPr id="56326" name="Rectangle 6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0645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Bank Example Queries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idx="1"/>
          </p:nvPr>
        </p:nvSpPr>
        <p:spPr>
          <a:xfrm>
            <a:off x="304800" y="1304925"/>
            <a:ext cx="8534400" cy="7524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Find all customers who have an account from at least the “Downtown” and the Uptown” branches.</a:t>
            </a:r>
          </a:p>
        </p:txBody>
      </p:sp>
      <p:sp>
        <p:nvSpPr>
          <p:cNvPr id="56328" name="AutoShape 8"/>
          <p:cNvSpPr>
            <a:spLocks noChangeArrowheads="1"/>
          </p:cNvSpPr>
          <p:nvPr/>
        </p:nvSpPr>
        <p:spPr bwMode="auto">
          <a:xfrm rot="16200000" flipV="1">
            <a:off x="6766718" y="3032919"/>
            <a:ext cx="152400" cy="182563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AutoShape 9"/>
          <p:cNvSpPr>
            <a:spLocks noChangeArrowheads="1"/>
          </p:cNvSpPr>
          <p:nvPr/>
        </p:nvSpPr>
        <p:spPr bwMode="auto">
          <a:xfrm rot="16200000" flipV="1">
            <a:off x="6918325" y="3565525"/>
            <a:ext cx="152400" cy="184150"/>
          </a:xfrm>
          <a:prstGeom prst="flowChartCollat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 </a:t>
            </a:r>
            <a:r>
              <a:rPr lang="en-US" dirty="0" smtClean="0"/>
              <a:t>Schemas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86800" cy="5181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Formally, given domains 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baseline="-25000" dirty="0"/>
              <a:t>2</a:t>
            </a:r>
            <a:r>
              <a:rPr lang="en-US" dirty="0"/>
              <a:t>, …. </a:t>
            </a:r>
            <a:r>
              <a:rPr lang="en-US" i="1" dirty="0" err="1"/>
              <a:t>D</a:t>
            </a:r>
            <a:r>
              <a:rPr lang="en-US" i="1" baseline="-25000" dirty="0" err="1"/>
              <a:t>n</a:t>
            </a:r>
            <a:r>
              <a:rPr lang="en-US" dirty="0"/>
              <a:t> a </a:t>
            </a:r>
            <a:r>
              <a:rPr lang="en-US" b="1" dirty="0">
                <a:solidFill>
                  <a:schemeClr val="tx2"/>
                </a:solidFill>
              </a:rPr>
              <a:t>relation</a:t>
            </a:r>
            <a:r>
              <a:rPr lang="en-US" i="1" dirty="0"/>
              <a:t> r</a:t>
            </a:r>
            <a:r>
              <a:rPr lang="en-US" dirty="0"/>
              <a:t> is a subset of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i="1" dirty="0"/>
              <a:t>D</a:t>
            </a:r>
            <a:r>
              <a:rPr lang="en-US" baseline="-25000" dirty="0"/>
              <a:t>1</a:t>
            </a:r>
            <a:r>
              <a:rPr lang="en-US" dirty="0"/>
              <a:t> x  </a:t>
            </a:r>
            <a:r>
              <a:rPr lang="en-US" i="1" dirty="0"/>
              <a:t>D</a:t>
            </a:r>
            <a:r>
              <a:rPr lang="en-US" baseline="-25000" dirty="0"/>
              <a:t>2 </a:t>
            </a:r>
            <a:r>
              <a:rPr lang="en-US" dirty="0"/>
              <a:t> x … x </a:t>
            </a:r>
            <a:r>
              <a:rPr lang="en-US" i="1" dirty="0" err="1"/>
              <a:t>D</a:t>
            </a:r>
            <a:r>
              <a:rPr lang="en-US" i="1" baseline="-25000" dirty="0" err="1"/>
              <a:t>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Thus, a relation is a set of </a:t>
            </a:r>
            <a:r>
              <a:rPr lang="en-US" i="1" dirty="0"/>
              <a:t>n</a:t>
            </a:r>
            <a:r>
              <a:rPr lang="en-US" dirty="0"/>
              <a:t>-</a:t>
            </a:r>
            <a:r>
              <a:rPr lang="en-US" dirty="0" err="1"/>
              <a:t>tuples</a:t>
            </a:r>
            <a:r>
              <a:rPr lang="en-US" dirty="0"/>
              <a:t> (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 a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a</a:t>
            </a:r>
            <a:r>
              <a:rPr lang="en-US" i="1" baseline="-25000" dirty="0"/>
              <a:t>n</a:t>
            </a:r>
            <a:r>
              <a:rPr lang="en-US" dirty="0"/>
              <a:t>) where each </a:t>
            </a:r>
            <a:r>
              <a:rPr lang="en-US" i="1" dirty="0" err="1"/>
              <a:t>a</a:t>
            </a:r>
            <a:r>
              <a:rPr lang="en-US" i="1" baseline="-25000" dirty="0" err="1"/>
              <a:t>i</a:t>
            </a:r>
            <a:r>
              <a:rPr lang="en-US" dirty="0"/>
              <a:t>  </a:t>
            </a:r>
            <a:r>
              <a:rPr lang="en-US" dirty="0">
                <a:sym typeface="Symbol" pitchFamily="18" charset="2"/>
              </a:rPr>
              <a:t> </a:t>
            </a:r>
            <a:r>
              <a:rPr lang="en-US" i="1" dirty="0">
                <a:sym typeface="Symbol" pitchFamily="18" charset="2"/>
              </a:rPr>
              <a:t>D</a:t>
            </a:r>
            <a:r>
              <a:rPr lang="en-US" i="1" baseline="-25000" dirty="0">
                <a:sym typeface="Symbol" pitchFamily="18" charset="2"/>
              </a:rPr>
              <a:t>i</a:t>
            </a:r>
            <a:endParaRPr lang="en-US" i="1" dirty="0">
              <a:sym typeface="Symbol" pitchFamily="18" charset="2"/>
            </a:endParaRPr>
          </a:p>
          <a:p>
            <a:r>
              <a:rPr lang="en-US" dirty="0"/>
              <a:t>Schema of a relation consists of</a:t>
            </a:r>
          </a:p>
          <a:p>
            <a:pPr lvl="1"/>
            <a:r>
              <a:rPr lang="en-US" dirty="0"/>
              <a:t>attribute definitions </a:t>
            </a:r>
          </a:p>
          <a:p>
            <a:pPr marL="1085850" lvl="2"/>
            <a:r>
              <a:rPr lang="en-US" dirty="0"/>
              <a:t>name</a:t>
            </a:r>
          </a:p>
          <a:p>
            <a:pPr marL="1085850" lvl="2"/>
            <a:r>
              <a:rPr lang="en-US" dirty="0"/>
              <a:t>type/domain</a:t>
            </a:r>
          </a:p>
          <a:p>
            <a:pPr lvl="1"/>
            <a:r>
              <a:rPr lang="en-US" dirty="0"/>
              <a:t>integrity constraints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Relation Instance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257800"/>
          </a:xfrm>
        </p:spPr>
        <p:txBody>
          <a:bodyPr/>
          <a:lstStyle/>
          <a:p>
            <a:r>
              <a:rPr lang="en-US" sz="2800" dirty="0"/>
              <a:t>The current values (</a:t>
            </a:r>
            <a:r>
              <a:rPr lang="en-US" sz="2800" i="1" dirty="0"/>
              <a:t>relation instance</a:t>
            </a:r>
            <a:r>
              <a:rPr lang="en-US" sz="2800" dirty="0"/>
              <a:t>) of a relation are specified by a table</a:t>
            </a:r>
          </a:p>
          <a:p>
            <a:r>
              <a:rPr lang="en-US" sz="2800" dirty="0"/>
              <a:t>An element </a:t>
            </a:r>
            <a:r>
              <a:rPr lang="en-US" sz="2800" i="1" dirty="0"/>
              <a:t>t</a:t>
            </a:r>
            <a:r>
              <a:rPr lang="en-US" sz="2800" dirty="0"/>
              <a:t> of </a:t>
            </a:r>
            <a:r>
              <a:rPr lang="en-US" sz="2800" i="1" dirty="0"/>
              <a:t>r</a:t>
            </a:r>
            <a:r>
              <a:rPr lang="en-US" sz="2800" dirty="0"/>
              <a:t> is a </a:t>
            </a:r>
            <a:r>
              <a:rPr lang="en-US" sz="2800" i="1" dirty="0" err="1"/>
              <a:t>tuple</a:t>
            </a:r>
            <a:r>
              <a:rPr lang="en-US" sz="2800" dirty="0"/>
              <a:t>, represented by a </a:t>
            </a:r>
            <a:r>
              <a:rPr lang="en-US" sz="2800" i="1" dirty="0"/>
              <a:t>row </a:t>
            </a:r>
            <a:r>
              <a:rPr lang="en-US" sz="2800" dirty="0"/>
              <a:t>in a table</a:t>
            </a:r>
          </a:p>
          <a:p>
            <a:r>
              <a:rPr lang="en-US" sz="2800" dirty="0"/>
              <a:t>Order of </a:t>
            </a:r>
            <a:r>
              <a:rPr lang="en-US" sz="2800" dirty="0" err="1"/>
              <a:t>tuples</a:t>
            </a:r>
            <a:r>
              <a:rPr lang="en-US" sz="2800" dirty="0"/>
              <a:t> is irrelevant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798638" y="3781425"/>
            <a:ext cx="1752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800" i="1">
                <a:latin typeface="Helvetica" pitchFamily="34" charset="0"/>
              </a:rPr>
              <a:t>Jones</a:t>
            </a:r>
          </a:p>
          <a:p>
            <a:pPr eaLnBrk="0" hangingPunct="0"/>
            <a:r>
              <a:rPr lang="en-US" sz="1800" i="1">
                <a:latin typeface="Helvetica" pitchFamily="34" charset="0"/>
              </a:rPr>
              <a:t>Smith</a:t>
            </a:r>
          </a:p>
          <a:p>
            <a:pPr eaLnBrk="0" hangingPunct="0"/>
            <a:r>
              <a:rPr lang="en-US" sz="1800" i="1">
                <a:latin typeface="Helvetica" pitchFamily="34" charset="0"/>
              </a:rPr>
              <a:t>Curry</a:t>
            </a:r>
          </a:p>
          <a:p>
            <a:pPr eaLnBrk="0" hangingPunct="0"/>
            <a:r>
              <a:rPr lang="en-US" sz="1800" i="1">
                <a:latin typeface="Helvetica" pitchFamily="34" charset="0"/>
              </a:rPr>
              <a:t>Lindsay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1798638" y="3324225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customer_name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551238" y="3781425"/>
            <a:ext cx="1752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800">
                <a:latin typeface="Helvetica" pitchFamily="34" charset="0"/>
              </a:rPr>
              <a:t>Main</a:t>
            </a:r>
          </a:p>
          <a:p>
            <a:pPr eaLnBrk="0" hangingPunct="0"/>
            <a:r>
              <a:rPr lang="en-US" sz="1800">
                <a:latin typeface="Helvetica" pitchFamily="34" charset="0"/>
              </a:rPr>
              <a:t>North</a:t>
            </a:r>
          </a:p>
          <a:p>
            <a:pPr eaLnBrk="0" hangingPunct="0"/>
            <a:r>
              <a:rPr lang="en-US" sz="1800">
                <a:latin typeface="Helvetica" pitchFamily="34" charset="0"/>
              </a:rPr>
              <a:t>North</a:t>
            </a:r>
          </a:p>
          <a:p>
            <a:pPr eaLnBrk="0" hangingPunct="0"/>
            <a:r>
              <a:rPr lang="en-US" sz="1800">
                <a:latin typeface="Helvetica" pitchFamily="34" charset="0"/>
              </a:rPr>
              <a:t>Park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3551238" y="3324225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 i="1">
                <a:latin typeface="Helvetica" pitchFamily="34" charset="0"/>
              </a:rPr>
              <a:t>customer_street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5303838" y="3781425"/>
            <a:ext cx="17526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en-US" sz="1800">
                <a:latin typeface="Helvetica" pitchFamily="34" charset="0"/>
              </a:rPr>
              <a:t>Harrison</a:t>
            </a:r>
          </a:p>
          <a:p>
            <a:pPr eaLnBrk="0" hangingPunct="0"/>
            <a:r>
              <a:rPr lang="en-US" sz="1800">
                <a:latin typeface="Helvetica" pitchFamily="34" charset="0"/>
              </a:rPr>
              <a:t>Rye</a:t>
            </a:r>
          </a:p>
          <a:p>
            <a:pPr eaLnBrk="0" hangingPunct="0"/>
            <a:r>
              <a:rPr lang="en-US" sz="1800">
                <a:latin typeface="Helvetica" pitchFamily="34" charset="0"/>
              </a:rPr>
              <a:t>Rye</a:t>
            </a:r>
          </a:p>
          <a:p>
            <a:pPr eaLnBrk="0" hangingPunct="0"/>
            <a:r>
              <a:rPr lang="en-US" sz="1800">
                <a:latin typeface="Helvetica" pitchFamily="34" charset="0"/>
              </a:rPr>
              <a:t>Pittsfield</a:t>
            </a:r>
          </a:p>
        </p:txBody>
      </p:sp>
      <p:sp>
        <p:nvSpPr>
          <p:cNvPr id="12297" name="Rectangle 9"/>
          <p:cNvSpPr>
            <a:spLocks noChangeArrowheads="1"/>
          </p:cNvSpPr>
          <p:nvPr/>
        </p:nvSpPr>
        <p:spPr bwMode="auto">
          <a:xfrm>
            <a:off x="5303838" y="3324225"/>
            <a:ext cx="1752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customer_city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932238" y="5305425"/>
            <a:ext cx="1123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i="1">
                <a:latin typeface="Helvetica" pitchFamily="34" charset="0"/>
              </a:rPr>
              <a:t>customer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7040563" y="2743200"/>
            <a:ext cx="1454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attributes</a:t>
            </a:r>
          </a:p>
          <a:p>
            <a:pPr algn="ctr" eaLnBrk="0" hangingPunct="0"/>
            <a:r>
              <a:rPr lang="en-US" sz="1800">
                <a:latin typeface="Helvetica" pitchFamily="34" charset="0"/>
              </a:rPr>
              <a:t>(or columns)</a:t>
            </a:r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H="1">
            <a:off x="2789238" y="2986088"/>
            <a:ext cx="4329112" cy="312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H="1">
            <a:off x="4572000" y="2974975"/>
            <a:ext cx="2557463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H="1">
            <a:off x="6296025" y="2974975"/>
            <a:ext cx="844550" cy="32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7318375" y="4144963"/>
            <a:ext cx="1085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>
                <a:latin typeface="Helvetica" pitchFamily="34" charset="0"/>
              </a:rPr>
              <a:t>tuples</a:t>
            </a:r>
          </a:p>
          <a:p>
            <a:pPr algn="ctr" eaLnBrk="0" hangingPunct="0"/>
            <a:r>
              <a:rPr lang="en-US" sz="1800">
                <a:latin typeface="Helvetica" pitchFamily="34" charset="0"/>
              </a:rPr>
              <a:t>(or rows)</a:t>
            </a:r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 flipH="1" flipV="1">
            <a:off x="7072313" y="4110038"/>
            <a:ext cx="3698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05" name="Line 17"/>
          <p:cNvSpPr>
            <a:spLocks noChangeShapeType="1"/>
          </p:cNvSpPr>
          <p:nvPr/>
        </p:nvSpPr>
        <p:spPr bwMode="auto">
          <a:xfrm flipH="1">
            <a:off x="7059613" y="4329113"/>
            <a:ext cx="369887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06" name="Line 18"/>
          <p:cNvSpPr>
            <a:spLocks noChangeShapeType="1"/>
          </p:cNvSpPr>
          <p:nvPr/>
        </p:nvSpPr>
        <p:spPr bwMode="auto">
          <a:xfrm flipH="1">
            <a:off x="7048500" y="4340225"/>
            <a:ext cx="392113" cy="312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 flipH="1">
            <a:off x="7059613" y="4349750"/>
            <a:ext cx="381000" cy="555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772400" cy="685800"/>
          </a:xfrm>
        </p:spPr>
        <p:txBody>
          <a:bodyPr>
            <a:normAutofit/>
          </a:bodyPr>
          <a:lstStyle/>
          <a:p>
            <a:r>
              <a:rPr lang="en-US" sz="4000" dirty="0"/>
              <a:t>Database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>
              <a:spcBef>
                <a:spcPct val="60000"/>
              </a:spcBef>
            </a:pPr>
            <a:r>
              <a:rPr lang="en-US" dirty="0"/>
              <a:t>A database consists of multiple relations</a:t>
            </a:r>
          </a:p>
          <a:p>
            <a:pPr>
              <a:spcBef>
                <a:spcPct val="60000"/>
              </a:spcBef>
            </a:pPr>
            <a:r>
              <a:rPr lang="en-US" dirty="0"/>
              <a:t>Information about an enterprise is broken up into parts, with  each relation storing one part of the information</a:t>
            </a:r>
          </a:p>
          <a:p>
            <a:pPr>
              <a:spcBef>
                <a:spcPct val="60000"/>
              </a:spcBef>
            </a:pPr>
            <a:r>
              <a:rPr lang="en-US" dirty="0"/>
              <a:t>E.g.</a:t>
            </a:r>
          </a:p>
          <a:p>
            <a:pPr>
              <a:lnSpc>
                <a:spcPct val="110000"/>
              </a:lnSpc>
              <a:spcBef>
                <a:spcPct val="60000"/>
              </a:spcBef>
              <a:buFontTx/>
              <a:buNone/>
            </a:pPr>
            <a:r>
              <a:rPr lang="en-US" i="1" dirty="0"/>
              <a:t>account </a:t>
            </a:r>
            <a:r>
              <a:rPr lang="en-US" dirty="0"/>
              <a:t>:    information about accounts</a:t>
            </a:r>
          </a:p>
          <a:p>
            <a:pPr>
              <a:lnSpc>
                <a:spcPct val="110000"/>
              </a:lnSpc>
              <a:spcBef>
                <a:spcPct val="60000"/>
              </a:spcBef>
              <a:buFontTx/>
              <a:buNone/>
            </a:pPr>
            <a:r>
              <a:rPr lang="en-US" i="1" dirty="0"/>
              <a:t>depositor </a:t>
            </a:r>
            <a:r>
              <a:rPr lang="en-US" dirty="0"/>
              <a:t>:   which customer owns which account</a:t>
            </a:r>
          </a:p>
          <a:p>
            <a:pPr>
              <a:lnSpc>
                <a:spcPct val="110000"/>
              </a:lnSpc>
              <a:spcBef>
                <a:spcPct val="60000"/>
              </a:spcBef>
              <a:buFontTx/>
              <a:buNone/>
            </a:pPr>
            <a:r>
              <a:rPr lang="en-US" i="1" dirty="0"/>
              <a:t>customer </a:t>
            </a:r>
            <a:r>
              <a:rPr lang="en-US" dirty="0"/>
              <a:t>:   information about customers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/>
              <a:t>The </a:t>
            </a:r>
            <a:r>
              <a:rPr lang="en-US" i="1"/>
              <a:t>customer </a:t>
            </a:r>
            <a:r>
              <a:rPr lang="en-US"/>
              <a:t>Relation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 l="1790" t="531" r="1791" b="1326"/>
          <a:stretch>
            <a:fillRect/>
          </a:stretch>
        </p:blipFill>
        <p:spPr bwMode="auto">
          <a:xfrm>
            <a:off x="1600200" y="1447800"/>
            <a:ext cx="6543675" cy="499586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3237</TotalTime>
  <Words>2453</Words>
  <Application>Microsoft PowerPoint</Application>
  <PresentationFormat>On-screen Show (4:3)</PresentationFormat>
  <Paragraphs>896</Paragraphs>
  <Slides>54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Flow</vt:lpstr>
      <vt:lpstr>Equation</vt:lpstr>
      <vt:lpstr>Document</vt:lpstr>
      <vt:lpstr>Relational Model and Relational Algebra</vt:lpstr>
      <vt:lpstr>Relational Model Concepts</vt:lpstr>
      <vt:lpstr>Example of a Relation</vt:lpstr>
      <vt:lpstr>Relational Data Structure</vt:lpstr>
      <vt:lpstr>Attribute Types</vt:lpstr>
      <vt:lpstr>Relation Schemas</vt:lpstr>
      <vt:lpstr>Relation Instance</vt:lpstr>
      <vt:lpstr>Database</vt:lpstr>
      <vt:lpstr>The customer Relation</vt:lpstr>
      <vt:lpstr>The depositor Relation</vt:lpstr>
      <vt:lpstr>Properties of Relation</vt:lpstr>
      <vt:lpstr>Schema Diagram</vt:lpstr>
      <vt:lpstr>Relational Algebra</vt:lpstr>
      <vt:lpstr>Select Operation – Example</vt:lpstr>
      <vt:lpstr>Project Operation – Example</vt:lpstr>
      <vt:lpstr>Union Operation – Example</vt:lpstr>
      <vt:lpstr>Set Difference Operation – Example</vt:lpstr>
      <vt:lpstr>Cartesian-Product Operation –Example</vt:lpstr>
      <vt:lpstr>Rename Operation</vt:lpstr>
      <vt:lpstr>Composition of Operations</vt:lpstr>
      <vt:lpstr>Banking Example</vt:lpstr>
      <vt:lpstr>Example Queries</vt:lpstr>
      <vt:lpstr>Example Queries</vt:lpstr>
      <vt:lpstr>Example Queries</vt:lpstr>
      <vt:lpstr>Additional Operations</vt:lpstr>
      <vt:lpstr>Set-Intersection Operation – Example</vt:lpstr>
      <vt:lpstr>Natural-Join Operation</vt:lpstr>
      <vt:lpstr>Natural Join Operation – Example</vt:lpstr>
      <vt:lpstr>Bank Example Queries</vt:lpstr>
      <vt:lpstr>Aggregate Functions and Operations</vt:lpstr>
      <vt:lpstr>Aggregate Operation – Example</vt:lpstr>
      <vt:lpstr>Aggregate Operation – Example</vt:lpstr>
      <vt:lpstr>Aggregate Functions (Cont.)</vt:lpstr>
      <vt:lpstr>Outer Join</vt:lpstr>
      <vt:lpstr>Outer Join – Example</vt:lpstr>
      <vt:lpstr>Outer Join – Example</vt:lpstr>
      <vt:lpstr>Outer Join – Example</vt:lpstr>
      <vt:lpstr>Division Operation</vt:lpstr>
      <vt:lpstr>Division Operation – Example</vt:lpstr>
      <vt:lpstr>Another Division Example</vt:lpstr>
      <vt:lpstr>Examples of Division A/B</vt:lpstr>
      <vt:lpstr>Bank Example Queries</vt:lpstr>
      <vt:lpstr>Assignment Operation</vt:lpstr>
      <vt:lpstr>Modification of the Database</vt:lpstr>
      <vt:lpstr>Deletion</vt:lpstr>
      <vt:lpstr>Deletion Examples</vt:lpstr>
      <vt:lpstr>Insertion</vt:lpstr>
      <vt:lpstr>Insertion Examples</vt:lpstr>
      <vt:lpstr>Updating</vt:lpstr>
      <vt:lpstr>Update Examples</vt:lpstr>
      <vt:lpstr>Null Values</vt:lpstr>
      <vt:lpstr>Null Values</vt:lpstr>
      <vt:lpstr>Bank Example Queries</vt:lpstr>
      <vt:lpstr>Bank Example Queries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Rushali</dc:creator>
  <cp:lastModifiedBy>Rushali</cp:lastModifiedBy>
  <cp:revision>186</cp:revision>
  <dcterms:created xsi:type="dcterms:W3CDTF">1601-01-01T00:00:00Z</dcterms:created>
  <dcterms:modified xsi:type="dcterms:W3CDTF">2022-08-07T16:46:09Z</dcterms:modified>
</cp:coreProperties>
</file>