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58" r:id="rId3"/>
    <p:sldId id="260" r:id="rId4"/>
    <p:sldId id="261" r:id="rId5"/>
    <p:sldId id="262" r:id="rId6"/>
    <p:sldId id="272" r:id="rId7"/>
    <p:sldId id="273" r:id="rId8"/>
    <p:sldId id="259" r:id="rId9"/>
    <p:sldId id="263" r:id="rId10"/>
    <p:sldId id="277" r:id="rId11"/>
    <p:sldId id="274" r:id="rId12"/>
    <p:sldId id="266" r:id="rId13"/>
    <p:sldId id="264" r:id="rId14"/>
    <p:sldId id="276" r:id="rId15"/>
    <p:sldId id="267" r:id="rId16"/>
    <p:sldId id="268" r:id="rId17"/>
    <p:sldId id="269" r:id="rId18"/>
    <p:sldId id="275" r:id="rId19"/>
    <p:sldId id="271" r:id="rId20"/>
    <p:sldId id="278" r:id="rId21"/>
    <p:sldId id="279" r:id="rId22"/>
    <p:sldId id="280" r:id="rId23"/>
    <p:sldId id="281" r:id="rId24"/>
    <p:sldId id="28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FE9E-3D40-49E5-80E3-67C4382823DB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BA34-B92C-4E7C-8A54-F97C90973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5E944-13D3-417D-96BC-18BC03575A6D}" type="slidenum">
              <a:rPr lang="en-US"/>
              <a:pPr/>
              <a:t>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CF5095-96EA-45C3-8BFC-82A208DE7888}" type="slidenum">
              <a:rPr lang="en-US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8EB7FF-CAB7-4993-9F65-BFB8B97C6E91}" type="slidenum">
              <a:rPr lang="en-US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B3F721-BF6E-4B88-B0F1-B9C2F117C581}" type="datetimeFigureOut">
              <a:rPr lang="en-US" smtClean="0"/>
              <a:pPr/>
              <a:t>10/1/2020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Relational 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r>
              <a:rPr lang="en-US" b="1" dirty="0" smtClean="0"/>
              <a:t>Student(</a:t>
            </a:r>
            <a:r>
              <a:rPr lang="en-US" b="1" dirty="0" err="1" smtClean="0"/>
              <a:t>RollNo</a:t>
            </a:r>
            <a:r>
              <a:rPr lang="en-US" b="1" dirty="0" smtClean="0"/>
              <a:t>, PRN ,</a:t>
            </a:r>
            <a:r>
              <a:rPr lang="en-US" b="1" dirty="0" err="1" smtClean="0"/>
              <a:t>Name,Branch</a:t>
            </a:r>
            <a:r>
              <a:rPr lang="en-US" b="1" dirty="0" smtClean="0"/>
              <a:t> </a:t>
            </a:r>
            <a:r>
              <a:rPr lang="en-US" b="1" dirty="0" err="1" smtClean="0"/>
              <a:t>ID,Phone</a:t>
            </a:r>
            <a:r>
              <a:rPr lang="en-US" b="1" dirty="0" smtClean="0"/>
              <a:t> No , Email-ID)</a:t>
            </a:r>
          </a:p>
          <a:p>
            <a:pPr fontAlgn="t"/>
            <a:r>
              <a:rPr lang="en-US" b="1" dirty="0" smtClean="0">
                <a:solidFill>
                  <a:srgbClr val="FF0000"/>
                </a:solidFill>
              </a:rPr>
              <a:t>Student(</a:t>
            </a:r>
            <a:r>
              <a:rPr lang="en-US" b="1" dirty="0" err="1" smtClean="0">
                <a:solidFill>
                  <a:srgbClr val="FF0000"/>
                </a:solidFill>
              </a:rPr>
              <a:t>RollNo</a:t>
            </a:r>
            <a:r>
              <a:rPr lang="en-US" b="1" dirty="0" smtClean="0">
                <a:solidFill>
                  <a:srgbClr val="FF0000"/>
                </a:solidFill>
              </a:rPr>
              <a:t>, PRN ,</a:t>
            </a:r>
            <a:r>
              <a:rPr lang="en-US" b="1" dirty="0" err="1" smtClean="0">
                <a:solidFill>
                  <a:srgbClr val="FF0000"/>
                </a:solidFill>
              </a:rPr>
              <a:t>Name,Branch</a:t>
            </a:r>
            <a:r>
              <a:rPr lang="en-US" b="1" dirty="0" smtClean="0">
                <a:solidFill>
                  <a:srgbClr val="FF0000"/>
                </a:solidFill>
              </a:rPr>
              <a:t> ID, Email-ID)</a:t>
            </a:r>
          </a:p>
          <a:p>
            <a:pPr fontAlgn="t"/>
            <a:r>
              <a:rPr lang="en-US" b="1" dirty="0" err="1" smtClean="0">
                <a:solidFill>
                  <a:srgbClr val="FF0000"/>
                </a:solidFill>
              </a:rPr>
              <a:t>Stud_Contact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b="1" dirty="0" err="1" smtClean="0">
                <a:solidFill>
                  <a:srgbClr val="FF0000"/>
                </a:solidFill>
              </a:rPr>
              <a:t>RollNo</a:t>
            </a:r>
            <a:r>
              <a:rPr lang="en-US" b="1" dirty="0" smtClean="0">
                <a:solidFill>
                  <a:srgbClr val="FF0000"/>
                </a:solidFill>
              </a:rPr>
              <a:t>, Phone No)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Functional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b="1" dirty="0" smtClean="0">
                <a:solidFill>
                  <a:schemeClr val="tx2"/>
                </a:solidFill>
              </a:rPr>
              <a:t>Functional Dependency </a:t>
            </a:r>
            <a:r>
              <a:rPr lang="en-US" b="1" i="1" dirty="0" smtClean="0">
                <a:solidFill>
                  <a:srgbClr val="00B0F0"/>
                </a:solidFill>
              </a:rPr>
              <a:t>is a constraint between two sets of attributes in a relation from a database. In other words, a functional dependency is a constraint between two keys. Given a relation R, a set of attributes X in R is said to functionally determine another set of attributes Y, also in R, (written X → Y) if, and only if, each X value in R is associated with precisely one Y value in R; R is then said to satisfy the functional dependency X → Y</a:t>
            </a:r>
          </a:p>
          <a:p>
            <a:pPr algn="just"/>
            <a:r>
              <a:rPr lang="en-US" dirty="0" smtClean="0"/>
              <a:t>It determines the relation of one attribute to another attribute in a database management system (DBMS) system</a:t>
            </a:r>
          </a:p>
          <a:p>
            <a:pPr algn="just"/>
            <a:r>
              <a:rPr lang="en-US" dirty="0" smtClean="0"/>
              <a:t>It helps you to maintain the quality of data in the database</a:t>
            </a:r>
          </a:p>
          <a:p>
            <a:pPr algn="just"/>
            <a:r>
              <a:rPr lang="en-US" dirty="0" smtClean="0"/>
              <a:t>A functional dependency is denoted by an arrow →</a:t>
            </a:r>
          </a:p>
          <a:p>
            <a:pPr algn="just"/>
            <a:r>
              <a:rPr lang="en-US" dirty="0" smtClean="0"/>
              <a:t>The functional dependency of X on Y is represented by X → Y.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Note: Functional Dependency plays a vital role to find the difference between good and bad database design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48285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1900" dirty="0"/>
              <a:t>Dependency Diagram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The primary key components are bold, underlined, and shaded in a different color.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The arrows above entities indicate all desirable dependencies, i.e., dependencies that are based on PK.</a:t>
            </a:r>
          </a:p>
          <a:p>
            <a:pPr lvl="1">
              <a:lnSpc>
                <a:spcPct val="90000"/>
              </a:lnSpc>
            </a:pPr>
            <a:r>
              <a:rPr lang="en-US" sz="1900" dirty="0"/>
              <a:t>The arrows below the dependency diagram indicate less desirable dependencies -- partial dependencies and transitive dependencies.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7524750" cy="1143000"/>
          </a:xfrm>
          <a:noFill/>
          <a:ln/>
        </p:spPr>
        <p:txBody>
          <a:bodyPr lIns="90488" tIns="44450" rIns="90488" bIns="44450"/>
          <a:lstStyle/>
          <a:p>
            <a:r>
              <a:rPr lang="en-US" sz="4800" dirty="0"/>
              <a:t>Dependency Diagram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9624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 (2 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A table is in 2NF if:</a:t>
            </a:r>
          </a:p>
          <a:p>
            <a:pPr lvl="1" algn="just"/>
            <a:r>
              <a:rPr lang="en-US" dirty="0" smtClean="0"/>
              <a:t>It is in 1NF and</a:t>
            </a:r>
          </a:p>
          <a:p>
            <a:pPr lvl="1" algn="just"/>
            <a:r>
              <a:rPr lang="en-US" dirty="0" smtClean="0"/>
              <a:t>It includes no partial dependencies; that is, no attribute is dependent on only a portion of the primary key.</a:t>
            </a:r>
          </a:p>
          <a:p>
            <a:pPr lvl="1" algn="just"/>
            <a:r>
              <a:rPr lang="en-US" dirty="0" smtClean="0"/>
              <a:t>(It is still possible for a table in 2NF to exhibit transitive dependency; that is, one or more attributes may be functionally dependent on </a:t>
            </a:r>
            <a:r>
              <a:rPr lang="en-US" dirty="0" err="1" smtClean="0"/>
              <a:t>nonkey</a:t>
            </a:r>
            <a:r>
              <a:rPr lang="en-US" dirty="0" smtClean="0"/>
              <a:t> attributes.)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Partial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534400" cy="48768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If a Non prime or Non key attribute of the relation is dependent on only a part of the candidate key then such dependency is defined as partial dependency</a:t>
            </a:r>
          </a:p>
          <a:p>
            <a:r>
              <a:rPr lang="en-US" dirty="0" smtClean="0"/>
              <a:t>X-&gt;Y (X: Determinant Y: Dependent)</a:t>
            </a:r>
          </a:p>
          <a:p>
            <a:pPr lvl="1" algn="just"/>
            <a:r>
              <a:rPr lang="en-US" dirty="0" smtClean="0"/>
              <a:t>X is subset of Candidate Key</a:t>
            </a:r>
          </a:p>
          <a:p>
            <a:pPr lvl="1" algn="just"/>
            <a:r>
              <a:rPr lang="en-US" dirty="0" smtClean="0"/>
              <a:t>Y is Non Prime or Non Key Attribute</a:t>
            </a:r>
          </a:p>
          <a:p>
            <a:pPr algn="just"/>
            <a:r>
              <a:rPr lang="en-US" b="1" dirty="0" smtClean="0"/>
              <a:t>Note: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While identifying the partial dependencies make sure that dependent is non prime/non key and determinant is part of candidate key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In order to have any partial dependencies, the relation should have at least one of the candidate key as composite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Partial dependencies will cause redundancies, hence they should get eliminated</a:t>
            </a:r>
          </a:p>
          <a:p>
            <a:pPr algn="just"/>
            <a:endParaRPr lang="en-US" dirty="0" smtClean="0"/>
          </a:p>
          <a:p>
            <a:pPr lvl="1" algn="just"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to 2NF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Tahoma" pitchFamily="34" charset="0"/>
              </a:rPr>
              <a:t>Conversion to Second Normal Form</a:t>
            </a:r>
          </a:p>
          <a:p>
            <a:pPr lvl="1"/>
            <a:r>
              <a:rPr lang="en-US" sz="2000" dirty="0" smtClean="0">
                <a:latin typeface="Tahoma" pitchFamily="34" charset="0"/>
              </a:rPr>
              <a:t>Starting with the 1NF format, the database can be converted into the 2NF format by</a:t>
            </a:r>
          </a:p>
          <a:p>
            <a:pPr lvl="2"/>
            <a:r>
              <a:rPr lang="en-US" sz="2000" dirty="0" smtClean="0">
                <a:latin typeface="Tahoma" pitchFamily="34" charset="0"/>
              </a:rPr>
              <a:t>Writing each key component on a separate line, and then writing the original key on the last line and</a:t>
            </a:r>
          </a:p>
          <a:p>
            <a:pPr lvl="2"/>
            <a:r>
              <a:rPr lang="en-US" sz="2000" dirty="0" smtClean="0">
                <a:latin typeface="Tahoma" pitchFamily="34" charset="0"/>
              </a:rPr>
              <a:t>Writing the dependent attributes after each new key.</a:t>
            </a:r>
          </a:p>
          <a:p>
            <a:pPr lvl="2">
              <a:buFontTx/>
              <a:buNone/>
            </a:pPr>
            <a:endParaRPr lang="en-US" sz="2000" b="1" dirty="0" smtClean="0">
              <a:latin typeface="Tahoma" pitchFamily="34" charset="0"/>
            </a:endParaRP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</a:rPr>
              <a:t>PROJECT (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</a:rPr>
              <a:t>PROJ_NUM</a:t>
            </a:r>
            <a:r>
              <a:rPr lang="en-US" sz="2000" u="sng" dirty="0" smtClean="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</a:rPr>
              <a:t> PROJ_NAME</a:t>
            </a:r>
            <a:r>
              <a:rPr lang="en-US" sz="2000" dirty="0" smtClean="0">
                <a:latin typeface="Tahoma" pitchFamily="34" charset="0"/>
              </a:rPr>
              <a:t>)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</a:rPr>
              <a:t>EMPLOYEE (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</a:rPr>
              <a:t>EMP_NUM</a:t>
            </a: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</a:rPr>
              <a:t>, EMP_NAME, JOB_CLASS, CHG_HOUR</a:t>
            </a:r>
            <a:r>
              <a:rPr lang="en-US" sz="2000" dirty="0" smtClean="0">
                <a:latin typeface="Tahoma" pitchFamily="34" charset="0"/>
              </a:rPr>
              <a:t>)</a:t>
            </a:r>
          </a:p>
          <a:p>
            <a:pPr lvl="2">
              <a:buFontTx/>
              <a:buNone/>
            </a:pPr>
            <a:r>
              <a:rPr lang="en-US" sz="2000" dirty="0" smtClean="0">
                <a:latin typeface="Tahoma" pitchFamily="34" charset="0"/>
              </a:rPr>
              <a:t>ASSIGN (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</a:rPr>
              <a:t>PROJ_NUM</a:t>
            </a:r>
            <a:r>
              <a:rPr lang="en-US" sz="2000" u="sng" dirty="0" smtClean="0">
                <a:solidFill>
                  <a:srgbClr val="0000FF"/>
                </a:solidFill>
                <a:latin typeface="Tahoma" pitchFamily="34" charset="0"/>
              </a:rPr>
              <a:t>,</a:t>
            </a:r>
            <a:r>
              <a:rPr lang="en-US" sz="2000" u="sng" dirty="0" smtClean="0">
                <a:solidFill>
                  <a:srgbClr val="FF0000"/>
                </a:solidFill>
                <a:latin typeface="Tahoma" pitchFamily="34" charset="0"/>
              </a:rPr>
              <a:t> EMP_NUM</a:t>
            </a:r>
            <a:r>
              <a:rPr lang="en-US" sz="2000" dirty="0" smtClean="0">
                <a:solidFill>
                  <a:srgbClr val="0000FF"/>
                </a:solidFill>
                <a:latin typeface="Tahoma" pitchFamily="34" charset="0"/>
              </a:rPr>
              <a:t>, HOURS</a:t>
            </a:r>
            <a:r>
              <a:rPr lang="en-US" sz="2000" dirty="0" smtClean="0">
                <a:latin typeface="Tahoma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3962400"/>
            <a:ext cx="82296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Dependency Diagram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81062" y="2382044"/>
            <a:ext cx="7381875" cy="3942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 (3 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3NF Definition</a:t>
            </a:r>
          </a:p>
          <a:p>
            <a:pPr lvl="1"/>
            <a:r>
              <a:rPr lang="en-US" sz="3200" dirty="0" smtClean="0"/>
              <a:t>A table is in 3NF if:</a:t>
            </a:r>
          </a:p>
          <a:p>
            <a:pPr lvl="2"/>
            <a:r>
              <a:rPr lang="en-US" sz="3200" dirty="0" smtClean="0"/>
              <a:t>It is in 2NF and</a:t>
            </a:r>
          </a:p>
          <a:p>
            <a:pPr lvl="2"/>
            <a:r>
              <a:rPr lang="en-US" sz="3200" dirty="0" smtClean="0"/>
              <a:t>It contains no transitive dependencies.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Dependency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Let A, B, and C designate three distinct (but not necessarily disjoint) sets of attributes of a relation. Suppose all three of the following conditions hold:</a:t>
            </a:r>
          </a:p>
          <a:p>
            <a:pPr lvl="1" algn="just"/>
            <a:r>
              <a:rPr lang="en-US" dirty="0" smtClean="0"/>
              <a:t>A → B</a:t>
            </a:r>
          </a:p>
          <a:p>
            <a:pPr lvl="1" algn="just"/>
            <a:r>
              <a:rPr lang="en-US" dirty="0" smtClean="0"/>
              <a:t>It is not the case that B → A</a:t>
            </a:r>
          </a:p>
          <a:p>
            <a:pPr lvl="1" algn="just"/>
            <a:r>
              <a:rPr lang="en-US" dirty="0" smtClean="0"/>
              <a:t>B → C</a:t>
            </a:r>
          </a:p>
          <a:p>
            <a:pPr algn="just"/>
            <a:r>
              <a:rPr lang="en-US" dirty="0" smtClean="0"/>
              <a:t>Then the functional dependency A → C (which follows from 1 and 3 by the axiom of transitivity) is a transitive dependency</a:t>
            </a:r>
          </a:p>
          <a:p>
            <a:pPr algn="just"/>
            <a:r>
              <a:rPr lang="en-US" b="1" dirty="0" smtClean="0"/>
              <a:t>Note: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While identifying the partial dependencies make sure that dependent is non prime/non key and determinant is part of candidate key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In order to have any partial dependencies, the relation should have at least one of the candidate key as composite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Partial dependencies will cause redundancies, hence they should get eliminated.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78013"/>
            <a:ext cx="8229600" cy="3878262"/>
          </a:xfrm>
          <a:noFill/>
          <a:ln/>
        </p:spPr>
        <p:txBody>
          <a:bodyPr lIns="90488" tIns="44450" rIns="90488" bIns="44450"/>
          <a:lstStyle/>
          <a:p>
            <a:r>
              <a:rPr lang="en-US" sz="2600" dirty="0"/>
              <a:t>Conversion to Third Normal Form</a:t>
            </a:r>
          </a:p>
          <a:p>
            <a:pPr lvl="1"/>
            <a:r>
              <a:rPr lang="en-US" sz="2400" dirty="0"/>
              <a:t>Create a separate table with attributes in a transitive functional dependence relationship.</a:t>
            </a:r>
          </a:p>
          <a:p>
            <a:pPr lvl="1">
              <a:buFontTx/>
              <a:buNone/>
            </a:pPr>
            <a:endParaRPr lang="en-US" sz="2400" dirty="0">
              <a:latin typeface="Tahoma" pitchFamily="34" charset="0"/>
            </a:endParaRPr>
          </a:p>
          <a:p>
            <a:pPr lvl="2">
              <a:buFontTx/>
              <a:buNone/>
            </a:pPr>
            <a:r>
              <a:rPr lang="en-US" dirty="0">
                <a:latin typeface="Tahoma" pitchFamily="34" charset="0"/>
              </a:rPr>
              <a:t>PROJECT (</a:t>
            </a:r>
            <a:r>
              <a:rPr lang="en-US" u="sng" dirty="0">
                <a:solidFill>
                  <a:srgbClr val="CC0000"/>
                </a:solidFill>
                <a:latin typeface="Tahoma" pitchFamily="34" charset="0"/>
              </a:rPr>
              <a:t>PROJ_NUM,</a:t>
            </a:r>
            <a:r>
              <a:rPr lang="en-US" dirty="0">
                <a:solidFill>
                  <a:srgbClr val="CC0000"/>
                </a:solidFill>
                <a:latin typeface="Tahoma" pitchFamily="34" charset="0"/>
              </a:rPr>
              <a:t> PROJ_NAME</a:t>
            </a:r>
            <a:r>
              <a:rPr lang="en-US" dirty="0">
                <a:latin typeface="Tahoma" pitchFamily="34" charset="0"/>
              </a:rPr>
              <a:t>)</a:t>
            </a:r>
          </a:p>
          <a:p>
            <a:pPr lvl="2">
              <a:buFontTx/>
              <a:buNone/>
            </a:pPr>
            <a:r>
              <a:rPr lang="en-US" dirty="0">
                <a:latin typeface="Tahoma" pitchFamily="34" charset="0"/>
              </a:rPr>
              <a:t>ASSIGN (</a:t>
            </a:r>
            <a:r>
              <a:rPr lang="en-US" u="sng" dirty="0">
                <a:solidFill>
                  <a:srgbClr val="CC0000"/>
                </a:solidFill>
                <a:latin typeface="Tahoma" pitchFamily="34" charset="0"/>
              </a:rPr>
              <a:t>PROJ_NUM, EMP_NUM</a:t>
            </a:r>
            <a:r>
              <a:rPr lang="en-US" dirty="0">
                <a:solidFill>
                  <a:srgbClr val="CC0000"/>
                </a:solidFill>
                <a:latin typeface="Tahoma" pitchFamily="34" charset="0"/>
              </a:rPr>
              <a:t>, HOURS</a:t>
            </a:r>
            <a:r>
              <a:rPr lang="en-US" dirty="0">
                <a:latin typeface="Tahoma" pitchFamily="34" charset="0"/>
              </a:rPr>
              <a:t>)</a:t>
            </a:r>
          </a:p>
          <a:p>
            <a:pPr lvl="2">
              <a:buFontTx/>
              <a:buNone/>
            </a:pPr>
            <a:r>
              <a:rPr lang="en-US" dirty="0">
                <a:latin typeface="Tahoma" pitchFamily="34" charset="0"/>
              </a:rPr>
              <a:t>EMPLOYEE (</a:t>
            </a:r>
            <a:r>
              <a:rPr lang="en-US" u="sng" dirty="0">
                <a:solidFill>
                  <a:srgbClr val="CC0000"/>
                </a:solidFill>
                <a:latin typeface="Tahoma" pitchFamily="34" charset="0"/>
              </a:rPr>
              <a:t>EMP_NUM</a:t>
            </a:r>
            <a:r>
              <a:rPr lang="en-US" dirty="0">
                <a:solidFill>
                  <a:srgbClr val="CC0000"/>
                </a:solidFill>
                <a:latin typeface="Tahoma" pitchFamily="34" charset="0"/>
              </a:rPr>
              <a:t>, EMP_NAME, JOB_CLASS</a:t>
            </a:r>
            <a:r>
              <a:rPr lang="en-US" dirty="0">
                <a:latin typeface="Tahoma" pitchFamily="34" charset="0"/>
              </a:rPr>
              <a:t>)</a:t>
            </a:r>
          </a:p>
          <a:p>
            <a:pPr lvl="2">
              <a:buFontTx/>
              <a:buNone/>
            </a:pPr>
            <a:r>
              <a:rPr lang="en-US" dirty="0">
                <a:latin typeface="Tahoma" pitchFamily="34" charset="0"/>
              </a:rPr>
              <a:t>JOB (</a:t>
            </a:r>
            <a:r>
              <a:rPr lang="en-US" u="sng" dirty="0">
                <a:solidFill>
                  <a:srgbClr val="CC0000"/>
                </a:solidFill>
                <a:latin typeface="Tahoma" pitchFamily="34" charset="0"/>
              </a:rPr>
              <a:t>JOB_CLASS</a:t>
            </a:r>
            <a:r>
              <a:rPr lang="en-US" dirty="0">
                <a:solidFill>
                  <a:srgbClr val="CC0000"/>
                </a:solidFill>
                <a:latin typeface="Tahoma" pitchFamily="34" charset="0"/>
              </a:rPr>
              <a:t>, CHG_HOUR</a:t>
            </a:r>
            <a:r>
              <a:rPr lang="en-US" dirty="0">
                <a:latin typeface="Tahoma" pitchFamily="34" charset="0"/>
              </a:rPr>
              <a:t>)</a:t>
            </a:r>
          </a:p>
          <a:p>
            <a:pPr>
              <a:buFontTx/>
              <a:buNone/>
            </a:pPr>
            <a:endParaRPr lang="en-US" sz="2400" dirty="0">
              <a:latin typeface="Tahoma" pitchFamily="34" charset="0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915400" cy="11430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dirty="0" err="1" smtClean="0"/>
              <a:t>Convertion</a:t>
            </a:r>
            <a:r>
              <a:rPr lang="en-US" dirty="0" smtClean="0"/>
              <a:t> To Third Normal Form </a:t>
            </a:r>
            <a:br>
              <a:rPr lang="en-US" dirty="0" smtClean="0"/>
            </a:br>
            <a:r>
              <a:rPr lang="en-US" dirty="0" smtClean="0"/>
              <a:t>(3 NF)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457200"/>
            <a:ext cx="8763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Features of Good Relational Database </a:t>
            </a:r>
            <a:r>
              <a:rPr lang="en-US" dirty="0"/>
              <a:t>Design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564563" cy="43434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200" dirty="0" smtClean="0"/>
              <a:t>Minimum information redundancy</a:t>
            </a:r>
          </a:p>
          <a:p>
            <a:pPr algn="just"/>
            <a:r>
              <a:rPr lang="en-US" sz="3200" dirty="0" smtClean="0"/>
              <a:t>No Anomalies: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3000" dirty="0" smtClean="0"/>
              <a:t>Insert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3000" dirty="0" smtClean="0"/>
              <a:t>Delete</a:t>
            </a:r>
          </a:p>
          <a:p>
            <a:pPr marL="880110" lvl="1" indent="-514350" algn="just">
              <a:buFont typeface="+mj-lt"/>
              <a:buAutoNum type="arabicPeriod"/>
            </a:pPr>
            <a:r>
              <a:rPr lang="en-US" sz="3000" dirty="0" smtClean="0"/>
              <a:t>Update</a:t>
            </a:r>
          </a:p>
          <a:p>
            <a:pPr algn="just">
              <a:buNone/>
            </a:pPr>
            <a:endParaRPr lang="en-US" sz="3200" dirty="0" smtClean="0"/>
          </a:p>
          <a:p>
            <a:pPr algn="just"/>
            <a:endParaRPr lang="en-US" sz="3200" dirty="0" smtClean="0"/>
          </a:p>
          <a:p>
            <a:pPr algn="just"/>
            <a:endParaRPr lang="en-US" sz="3200" dirty="0" smtClean="0"/>
          </a:p>
          <a:p>
            <a:pPr algn="just"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r>
              <a:rPr lang="en-US" dirty="0">
                <a:sym typeface="Symbol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Example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r>
              <a:rPr lang="en-US" dirty="0" smtClean="0"/>
              <a:t>Student(</a:t>
            </a:r>
            <a:r>
              <a:rPr lang="en-US" u="sng" dirty="0" err="1" smtClean="0"/>
              <a:t>IDSt</a:t>
            </a:r>
            <a:r>
              <a:rPr lang="en-US" dirty="0" smtClean="0"/>
              <a:t>, </a:t>
            </a:r>
            <a:r>
              <a:rPr lang="en-US" dirty="0" err="1" smtClean="0"/>
              <a:t>StudentName</a:t>
            </a:r>
            <a:r>
              <a:rPr lang="en-US" dirty="0" smtClean="0"/>
              <a:t>, </a:t>
            </a:r>
            <a:r>
              <a:rPr lang="en-US" u="sng" dirty="0" err="1" smtClean="0"/>
              <a:t>IDProf</a:t>
            </a:r>
            <a:r>
              <a:rPr lang="en-US" dirty="0" smtClean="0"/>
              <a:t>, </a:t>
            </a:r>
            <a:r>
              <a:rPr lang="en-US" dirty="0" err="1" smtClean="0"/>
              <a:t>ProfessorName</a:t>
            </a:r>
            <a:r>
              <a:rPr lang="en-US" dirty="0" smtClean="0"/>
              <a:t>, Grade)</a:t>
            </a:r>
          </a:p>
          <a:p>
            <a:r>
              <a:rPr lang="en-US" dirty="0" smtClean="0"/>
              <a:t>Functional Dependencies:</a:t>
            </a:r>
          </a:p>
          <a:p>
            <a:pPr lvl="1"/>
            <a:r>
              <a:rPr lang="en-US" dirty="0" err="1" smtClean="0"/>
              <a:t>IDProf</a:t>
            </a:r>
            <a:r>
              <a:rPr lang="en-US" dirty="0" smtClean="0"/>
              <a:t> --&gt; </a:t>
            </a:r>
            <a:r>
              <a:rPr lang="en-US" dirty="0" err="1" smtClean="0"/>
              <a:t>ProfessorName</a:t>
            </a:r>
            <a:endParaRPr lang="en-US" dirty="0" smtClean="0"/>
          </a:p>
          <a:p>
            <a:pPr lvl="1"/>
            <a:r>
              <a:rPr lang="en-US" dirty="0" err="1" smtClean="0"/>
              <a:t>IDSt</a:t>
            </a:r>
            <a:r>
              <a:rPr lang="en-US" dirty="0" smtClean="0"/>
              <a:t> --&gt; </a:t>
            </a:r>
            <a:r>
              <a:rPr lang="en-US" dirty="0" err="1" smtClean="0"/>
              <a:t>StudentName</a:t>
            </a:r>
            <a:endParaRPr lang="en-US" dirty="0" smtClean="0"/>
          </a:p>
          <a:p>
            <a:pPr lvl="1"/>
            <a:r>
              <a:rPr lang="en-US" dirty="0" err="1" smtClean="0"/>
              <a:t>IDSt</a:t>
            </a:r>
            <a:r>
              <a:rPr lang="en-US" dirty="0" smtClean="0"/>
              <a:t>, </a:t>
            </a:r>
            <a:r>
              <a:rPr lang="en-US" dirty="0" err="1" smtClean="0"/>
              <a:t>IDProf</a:t>
            </a:r>
            <a:r>
              <a:rPr lang="en-US" dirty="0" smtClean="0"/>
              <a:t> --&gt; Grade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4495800"/>
            <a:ext cx="55626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smtClean="0"/>
              <a:t>Students(</a:t>
            </a:r>
            <a:r>
              <a:rPr lang="en-US" sz="2000" dirty="0" err="1" smtClean="0"/>
              <a:t>IDSt,StudentName</a:t>
            </a:r>
            <a:r>
              <a:rPr lang="en-US" sz="2000" dirty="0" smtClean="0"/>
              <a:t>)</a:t>
            </a:r>
          </a:p>
          <a:p>
            <a:pPr marL="0" lvl="1"/>
            <a:r>
              <a:rPr lang="en-US" sz="2000" dirty="0" smtClean="0"/>
              <a:t>Professors(</a:t>
            </a:r>
            <a:r>
              <a:rPr lang="en-US" sz="2000" dirty="0" err="1" smtClean="0"/>
              <a:t>IDProf</a:t>
            </a:r>
            <a:r>
              <a:rPr lang="en-US" sz="2000" dirty="0" smtClean="0"/>
              <a:t> , </a:t>
            </a:r>
            <a:r>
              <a:rPr lang="en-US" sz="2000" dirty="0" err="1" smtClean="0"/>
              <a:t>ProfessorName</a:t>
            </a:r>
            <a:r>
              <a:rPr lang="en-US" sz="2000" dirty="0" smtClean="0"/>
              <a:t>)</a:t>
            </a:r>
          </a:p>
          <a:p>
            <a:pPr marL="0" lvl="1"/>
            <a:r>
              <a:rPr lang="en-US" sz="2000" dirty="0" smtClean="0"/>
              <a:t>Grades(</a:t>
            </a:r>
            <a:r>
              <a:rPr lang="en-US" sz="2000" dirty="0" err="1" smtClean="0"/>
              <a:t>IDSt</a:t>
            </a:r>
            <a:r>
              <a:rPr lang="en-US" sz="2000" dirty="0" smtClean="0"/>
              <a:t>, </a:t>
            </a:r>
            <a:r>
              <a:rPr lang="en-US" sz="2000" dirty="0" err="1" smtClean="0"/>
              <a:t>IDProf</a:t>
            </a:r>
            <a:r>
              <a:rPr lang="en-US" sz="2000" dirty="0" smtClean="0"/>
              <a:t> , Grade)</a:t>
            </a:r>
          </a:p>
          <a:p>
            <a:pPr marL="0" lvl="1"/>
            <a:endParaRPr lang="en-US" sz="2400" dirty="0" smtClean="0"/>
          </a:p>
          <a:p>
            <a:pPr marL="0" lvl="1"/>
            <a:endParaRPr lang="en-US" sz="2400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 smtClean="0"/>
              <a:t>Vendor(</a:t>
            </a:r>
            <a:r>
              <a:rPr lang="en-US" u="sng" dirty="0" smtClean="0"/>
              <a:t>ID</a:t>
            </a:r>
            <a:r>
              <a:rPr lang="en-US" dirty="0" smtClean="0"/>
              <a:t>, Name, </a:t>
            </a:r>
            <a:r>
              <a:rPr lang="en-US" dirty="0" err="1" smtClean="0"/>
              <a:t>Account_No</a:t>
            </a:r>
            <a:r>
              <a:rPr lang="en-US" dirty="0" smtClean="0"/>
              <a:t>, </a:t>
            </a:r>
            <a:r>
              <a:rPr lang="en-US" dirty="0" err="1" smtClean="0"/>
              <a:t>Bank_Code_No</a:t>
            </a:r>
            <a:r>
              <a:rPr lang="en-US" dirty="0" smtClean="0"/>
              <a:t>, Bank)</a:t>
            </a:r>
          </a:p>
          <a:p>
            <a:r>
              <a:rPr lang="en-US" dirty="0" smtClean="0"/>
              <a:t>Functional Dependencies:</a:t>
            </a:r>
          </a:p>
          <a:p>
            <a:pPr lvl="1"/>
            <a:r>
              <a:rPr lang="en-US" dirty="0" smtClean="0"/>
              <a:t>ID --&gt; Name, </a:t>
            </a:r>
            <a:r>
              <a:rPr lang="en-US" dirty="0" err="1" smtClean="0"/>
              <a:t>Account_No</a:t>
            </a:r>
            <a:r>
              <a:rPr lang="en-US" dirty="0" smtClean="0"/>
              <a:t>, </a:t>
            </a:r>
            <a:r>
              <a:rPr lang="en-US" dirty="0" err="1" smtClean="0"/>
              <a:t>Bank_Code_No</a:t>
            </a:r>
            <a:endParaRPr lang="en-US" dirty="0" smtClean="0"/>
          </a:p>
          <a:p>
            <a:pPr lvl="1"/>
            <a:r>
              <a:rPr lang="en-US" dirty="0" err="1" smtClean="0"/>
              <a:t>Bank_Code_No</a:t>
            </a:r>
            <a:r>
              <a:rPr lang="en-US" dirty="0" smtClean="0"/>
              <a:t> --&gt; Bank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66800" y="4267200"/>
            <a:ext cx="7239000" cy="2057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Vendor(</a:t>
            </a:r>
            <a:r>
              <a:rPr lang="en-US" sz="2400" u="sng" dirty="0" smtClean="0"/>
              <a:t>ID</a:t>
            </a:r>
            <a:r>
              <a:rPr lang="en-US" sz="2400" dirty="0" smtClean="0"/>
              <a:t>, Name, </a:t>
            </a:r>
            <a:r>
              <a:rPr lang="en-US" sz="2400" dirty="0" err="1" smtClean="0"/>
              <a:t>Account_No</a:t>
            </a:r>
            <a:r>
              <a:rPr lang="en-US" sz="2400" dirty="0" smtClean="0"/>
              <a:t>, </a:t>
            </a:r>
            <a:r>
              <a:rPr lang="en-US" sz="2400" dirty="0" err="1" smtClean="0"/>
              <a:t>Bank_Code_No</a:t>
            </a:r>
            <a:r>
              <a:rPr lang="en-US" sz="2400" dirty="0" smtClean="0"/>
              <a:t>)</a:t>
            </a:r>
          </a:p>
          <a:p>
            <a:pPr marL="0" lvl="1"/>
            <a:r>
              <a:rPr lang="en-US" sz="2400" dirty="0" smtClean="0"/>
              <a:t>Bank(</a:t>
            </a:r>
            <a:r>
              <a:rPr lang="en-US" sz="2400" dirty="0" err="1" smtClean="0"/>
              <a:t>Bank_Code_No</a:t>
            </a:r>
            <a:r>
              <a:rPr lang="en-US" sz="2400" dirty="0" smtClean="0"/>
              <a:t> , Bank)</a:t>
            </a:r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686800" cy="4389120"/>
          </a:xfrm>
        </p:spPr>
        <p:txBody>
          <a:bodyPr/>
          <a:lstStyle/>
          <a:p>
            <a:pPr algn="just"/>
            <a:r>
              <a:rPr lang="en-US" sz="2000" b="1" i="1" dirty="0" smtClean="0"/>
              <a:t>Invoice</a:t>
            </a:r>
            <a:r>
              <a:rPr lang="en-US" sz="2000" i="1" dirty="0" smtClean="0"/>
              <a:t>(</a:t>
            </a:r>
            <a:r>
              <a:rPr lang="en-US" sz="2000" i="1" u="sng" dirty="0" err="1" smtClean="0"/>
              <a:t>Order_ID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Order_Date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Customer_ID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Customer_Name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Customer_Address</a:t>
            </a:r>
            <a:r>
              <a:rPr lang="en-US" sz="2000" i="1" dirty="0" smtClean="0"/>
              <a:t>, </a:t>
            </a:r>
            <a:r>
              <a:rPr lang="en-US" sz="2000" i="1" u="sng" dirty="0" err="1" smtClean="0"/>
              <a:t>Product_ID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Product_Description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Product_Finish</a:t>
            </a:r>
            <a:r>
              <a:rPr lang="en-US" sz="2000" i="1" dirty="0" smtClean="0"/>
              <a:t>, </a:t>
            </a:r>
            <a:r>
              <a:rPr lang="en-US" sz="2000" i="1" dirty="0" err="1" smtClean="0"/>
              <a:t>Unit_Price</a:t>
            </a:r>
            <a:r>
              <a:rPr lang="en-US" sz="2000" i="1" dirty="0" smtClean="0"/>
              <a:t>, </a:t>
            </a:r>
            <a:r>
              <a:rPr lang="en-US" sz="2000" dirty="0" err="1" smtClean="0"/>
              <a:t>Order_Quantity</a:t>
            </a:r>
            <a:r>
              <a:rPr lang="en-US" sz="2000" i="1" dirty="0" smtClean="0"/>
              <a:t>)</a:t>
            </a:r>
            <a:endParaRPr lang="en-US" sz="2000" i="1" dirty="0" smtClean="0"/>
          </a:p>
          <a:p>
            <a:pPr algn="just"/>
            <a:r>
              <a:rPr lang="en-US" sz="2000" dirty="0" smtClean="0"/>
              <a:t>Functional Dependencies:</a:t>
            </a:r>
          </a:p>
          <a:p>
            <a:pPr lvl="1"/>
            <a:r>
              <a:rPr lang="en-US" sz="2000" dirty="0" err="1" smtClean="0"/>
              <a:t>Order_ID</a:t>
            </a:r>
            <a:r>
              <a:rPr lang="en-US" sz="2000" dirty="0" smtClean="0"/>
              <a:t> -&gt;</a:t>
            </a:r>
            <a:r>
              <a:rPr lang="en-US" sz="2000" dirty="0" err="1" smtClean="0"/>
              <a:t>Order_Date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Customer_Name</a:t>
            </a:r>
            <a:r>
              <a:rPr lang="en-US" sz="2000" dirty="0" smtClean="0"/>
              <a:t>,  </a:t>
            </a:r>
            <a:r>
              <a:rPr lang="en-US" sz="2000" dirty="0" err="1" smtClean="0"/>
              <a:t>Customer_Address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Customer_ID</a:t>
            </a:r>
            <a:r>
              <a:rPr lang="en-US" sz="2000" dirty="0" smtClean="0"/>
              <a:t> -&gt; </a:t>
            </a:r>
            <a:r>
              <a:rPr lang="en-US" sz="2000" dirty="0" err="1" smtClean="0"/>
              <a:t>Customer_Name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Customer_Address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Product_ID</a:t>
            </a:r>
            <a:r>
              <a:rPr lang="en-US" sz="2000" dirty="0" smtClean="0"/>
              <a:t> -&gt; </a:t>
            </a:r>
            <a:r>
              <a:rPr lang="en-US" sz="2000" dirty="0" err="1" smtClean="0"/>
              <a:t>Product_Description</a:t>
            </a:r>
            <a:r>
              <a:rPr lang="en-US" sz="2000" dirty="0" smtClean="0"/>
              <a:t>, </a:t>
            </a:r>
            <a:r>
              <a:rPr lang="en-US" sz="2000" dirty="0" err="1" smtClean="0"/>
              <a:t>Product_Finish</a:t>
            </a:r>
            <a:r>
              <a:rPr lang="en-US" sz="2000" dirty="0" smtClean="0"/>
              <a:t>, </a:t>
            </a:r>
            <a:r>
              <a:rPr lang="en-US" sz="2000" dirty="0" err="1" smtClean="0"/>
              <a:t>Unit_Price</a:t>
            </a:r>
            <a:r>
              <a:rPr lang="en-US" sz="2000" dirty="0" smtClean="0"/>
              <a:t> </a:t>
            </a:r>
          </a:p>
          <a:p>
            <a:pPr lvl="1"/>
            <a:r>
              <a:rPr lang="en-US" sz="2000" dirty="0" err="1" smtClean="0"/>
              <a:t>Order_ID</a:t>
            </a:r>
            <a:r>
              <a:rPr lang="en-US" sz="2000" dirty="0" smtClean="0"/>
              <a:t>, </a:t>
            </a:r>
            <a:r>
              <a:rPr lang="en-US" sz="2000" dirty="0" err="1" smtClean="0"/>
              <a:t>Product_ID</a:t>
            </a:r>
            <a:r>
              <a:rPr lang="en-US" sz="2000" dirty="0" smtClean="0"/>
              <a:t> -&gt; </a:t>
            </a:r>
            <a:r>
              <a:rPr lang="en-US" sz="2000" dirty="0" err="1" smtClean="0"/>
              <a:t>Order_Quantity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133600"/>
            <a:ext cx="87630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err="1" smtClean="0"/>
              <a:t>CustomerOrder</a:t>
            </a:r>
            <a:r>
              <a:rPr lang="en-US" sz="2000" dirty="0" smtClean="0"/>
              <a:t>(</a:t>
            </a:r>
            <a:r>
              <a:rPr lang="en-US" sz="2000" u="sng" dirty="0" err="1" smtClean="0"/>
              <a:t>Order_ID</a:t>
            </a:r>
            <a:r>
              <a:rPr lang="en-US" sz="2000" dirty="0" smtClean="0"/>
              <a:t> , </a:t>
            </a:r>
            <a:r>
              <a:rPr lang="en-US" sz="2000" dirty="0" err="1" smtClean="0"/>
              <a:t>Order_Date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Customer_ID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Customer_Name</a:t>
            </a:r>
            <a:r>
              <a:rPr lang="en-US" sz="2000" dirty="0" smtClean="0"/>
              <a:t>,  </a:t>
            </a:r>
            <a:r>
              <a:rPr lang="en-US" sz="2000" dirty="0" err="1" smtClean="0"/>
              <a:t>Customer_Address</a:t>
            </a:r>
            <a:r>
              <a:rPr lang="en-US" sz="2000" dirty="0" smtClean="0"/>
              <a:t> )</a:t>
            </a:r>
          </a:p>
          <a:p>
            <a:pPr marL="0" lvl="1"/>
            <a:r>
              <a:rPr lang="en-US" sz="2000" dirty="0" smtClean="0"/>
              <a:t>Product(</a:t>
            </a:r>
            <a:r>
              <a:rPr lang="en-US" sz="2000" u="sng" dirty="0" err="1" smtClean="0"/>
              <a:t>Product_ID</a:t>
            </a:r>
            <a:r>
              <a:rPr lang="en-US" sz="2000" dirty="0" smtClean="0"/>
              <a:t> , </a:t>
            </a:r>
            <a:r>
              <a:rPr lang="en-US" sz="2000" dirty="0" err="1" smtClean="0"/>
              <a:t>Product_Description</a:t>
            </a:r>
            <a:r>
              <a:rPr lang="en-US" sz="2000" dirty="0" smtClean="0"/>
              <a:t>, </a:t>
            </a:r>
            <a:r>
              <a:rPr lang="en-US" sz="2000" dirty="0" err="1" smtClean="0"/>
              <a:t>Product_Finish</a:t>
            </a:r>
            <a:r>
              <a:rPr lang="en-US" sz="2000" dirty="0" smtClean="0"/>
              <a:t>, </a:t>
            </a:r>
            <a:r>
              <a:rPr lang="en-US" sz="2000" dirty="0" err="1" smtClean="0"/>
              <a:t>Unit_Price</a:t>
            </a:r>
            <a:r>
              <a:rPr lang="en-US" sz="2000" dirty="0" smtClean="0"/>
              <a:t>)</a:t>
            </a:r>
          </a:p>
          <a:p>
            <a:pPr marL="0" lvl="1"/>
            <a:r>
              <a:rPr lang="en-US" sz="2000" dirty="0" err="1" smtClean="0"/>
              <a:t>OrderLine</a:t>
            </a:r>
            <a:r>
              <a:rPr lang="en-US" sz="2000" dirty="0" smtClean="0"/>
              <a:t>(</a:t>
            </a:r>
            <a:r>
              <a:rPr lang="en-US" sz="2000" u="sng" dirty="0" err="1" smtClean="0"/>
              <a:t>Order_ID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Product_ID</a:t>
            </a:r>
            <a:r>
              <a:rPr lang="en-US" sz="2000" dirty="0" smtClean="0"/>
              <a:t> </a:t>
            </a:r>
            <a:r>
              <a:rPr lang="en-US" sz="2000" dirty="0" smtClean="0"/>
              <a:t>,</a:t>
            </a:r>
            <a:r>
              <a:rPr lang="en-US" sz="2000" dirty="0" smtClean="0"/>
              <a:t> </a:t>
            </a:r>
            <a:r>
              <a:rPr lang="en-US" sz="2000" dirty="0" err="1" smtClean="0"/>
              <a:t>Order_Quantity</a:t>
            </a:r>
            <a:r>
              <a:rPr lang="en-US" sz="2000" dirty="0" smtClean="0"/>
              <a:t>)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smtClean="0"/>
              <a:t>Functional Dependency:</a:t>
            </a:r>
          </a:p>
          <a:p>
            <a:pPr marL="0" lvl="1"/>
            <a:r>
              <a:rPr lang="en-US" sz="2000" dirty="0" err="1" smtClean="0"/>
              <a:t>Customer_ID</a:t>
            </a:r>
            <a:r>
              <a:rPr lang="en-US" sz="2000" dirty="0" smtClean="0"/>
              <a:t> -&gt; </a:t>
            </a:r>
            <a:r>
              <a:rPr lang="en-US" sz="2000" dirty="0" err="1" smtClean="0"/>
              <a:t>Customer_Name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Customer_Address</a:t>
            </a:r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dirty="0" smtClean="0">
                <a:solidFill>
                  <a:srgbClr val="FF0000"/>
                </a:solidFill>
              </a:rPr>
              <a:t>Hence not in 3NF</a:t>
            </a:r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400" dirty="0" smtClean="0"/>
          </a:p>
          <a:p>
            <a:pPr marL="0" lvl="1"/>
            <a:endParaRPr lang="en-US" sz="2400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3NF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28600" y="2133600"/>
            <a:ext cx="8763000" cy="441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>
              <a:solidFill>
                <a:srgbClr val="FF0000"/>
              </a:solidFill>
            </a:endParaRPr>
          </a:p>
          <a:p>
            <a:pPr marL="0" lvl="1"/>
            <a:endParaRPr lang="en-US" sz="2000" dirty="0" smtClean="0">
              <a:solidFill>
                <a:srgbClr val="FF0000"/>
              </a:solidFill>
            </a:endParaRPr>
          </a:p>
          <a:p>
            <a:pPr marL="0" lvl="1"/>
            <a:endParaRPr lang="en-US" sz="2000" dirty="0" smtClean="0">
              <a:solidFill>
                <a:srgbClr val="FF0000"/>
              </a:solidFill>
            </a:endParaRPr>
          </a:p>
          <a:p>
            <a:pPr marL="0" lvl="1"/>
            <a:endParaRPr lang="en-US" sz="2000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000" dirty="0" err="1" smtClean="0">
                <a:solidFill>
                  <a:srgbClr val="FF0000"/>
                </a:solidFill>
              </a:rPr>
              <a:t>CustomerOrder</a:t>
            </a:r>
            <a:r>
              <a:rPr lang="en-US" sz="2000" dirty="0" smtClean="0">
                <a:solidFill>
                  <a:srgbClr val="FF0000"/>
                </a:solidFill>
              </a:rPr>
              <a:t>(</a:t>
            </a:r>
            <a:r>
              <a:rPr lang="en-US" sz="2000" u="sng" dirty="0" err="1" smtClean="0">
                <a:solidFill>
                  <a:srgbClr val="FF0000"/>
                </a:solidFill>
              </a:rPr>
              <a:t>Order_ID</a:t>
            </a:r>
            <a:r>
              <a:rPr lang="en-US" sz="2000" dirty="0" smtClean="0">
                <a:solidFill>
                  <a:srgbClr val="FF0000"/>
                </a:solidFill>
              </a:rPr>
              <a:t> , </a:t>
            </a:r>
            <a:r>
              <a:rPr lang="en-US" sz="2000" dirty="0" err="1" smtClean="0">
                <a:solidFill>
                  <a:srgbClr val="FF0000"/>
                </a:solidFill>
              </a:rPr>
              <a:t>Order_Date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Customer_ID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 err="1" smtClean="0">
                <a:solidFill>
                  <a:srgbClr val="FF0000"/>
                </a:solidFill>
              </a:rPr>
              <a:t>Customer_Name</a:t>
            </a:r>
            <a:r>
              <a:rPr lang="en-US" sz="2000" dirty="0" smtClean="0">
                <a:solidFill>
                  <a:srgbClr val="FF0000"/>
                </a:solidFill>
              </a:rPr>
              <a:t>,  </a:t>
            </a:r>
            <a:r>
              <a:rPr lang="en-US" sz="2000" dirty="0" err="1" smtClean="0">
                <a:solidFill>
                  <a:srgbClr val="FF0000"/>
                </a:solidFill>
              </a:rPr>
              <a:t>Customer_Address</a:t>
            </a:r>
            <a:r>
              <a:rPr lang="en-US" sz="2000" dirty="0" smtClean="0">
                <a:solidFill>
                  <a:srgbClr val="FF0000"/>
                </a:solidFill>
              </a:rPr>
              <a:t> )</a:t>
            </a:r>
          </a:p>
          <a:p>
            <a:pPr marL="0" lvl="1"/>
            <a:r>
              <a:rPr lang="en-US" sz="2000" dirty="0" smtClean="0"/>
              <a:t>Product(</a:t>
            </a:r>
            <a:r>
              <a:rPr lang="en-US" sz="2000" u="sng" dirty="0" err="1" smtClean="0"/>
              <a:t>Product_ID</a:t>
            </a:r>
            <a:r>
              <a:rPr lang="en-US" sz="2000" dirty="0" smtClean="0"/>
              <a:t> , </a:t>
            </a:r>
            <a:r>
              <a:rPr lang="en-US" sz="2000" dirty="0" err="1" smtClean="0"/>
              <a:t>Product_Description</a:t>
            </a:r>
            <a:r>
              <a:rPr lang="en-US" sz="2000" dirty="0" smtClean="0"/>
              <a:t>, </a:t>
            </a:r>
            <a:r>
              <a:rPr lang="en-US" sz="2000" dirty="0" err="1" smtClean="0"/>
              <a:t>Product_Finish</a:t>
            </a:r>
            <a:r>
              <a:rPr lang="en-US" sz="2000" dirty="0" smtClean="0"/>
              <a:t>, </a:t>
            </a:r>
            <a:r>
              <a:rPr lang="en-US" sz="2000" dirty="0" err="1" smtClean="0"/>
              <a:t>Unit_Price</a:t>
            </a:r>
            <a:r>
              <a:rPr lang="en-US" sz="2000" dirty="0" smtClean="0"/>
              <a:t>)</a:t>
            </a:r>
          </a:p>
          <a:p>
            <a:pPr marL="0" lvl="1"/>
            <a:r>
              <a:rPr lang="en-US" sz="2000" dirty="0" err="1" smtClean="0"/>
              <a:t>OrderLine</a:t>
            </a:r>
            <a:r>
              <a:rPr lang="en-US" sz="2000" dirty="0" smtClean="0"/>
              <a:t>(</a:t>
            </a:r>
            <a:r>
              <a:rPr lang="en-US" sz="2000" u="sng" dirty="0" err="1" smtClean="0"/>
              <a:t>Order_ID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Product_ID</a:t>
            </a:r>
            <a:r>
              <a:rPr lang="en-US" sz="2000" smtClean="0"/>
              <a:t> </a:t>
            </a:r>
            <a:r>
              <a:rPr lang="en-US" sz="2000" smtClean="0"/>
              <a:t>,</a:t>
            </a:r>
            <a:r>
              <a:rPr lang="en-US" sz="2000" smtClean="0"/>
              <a:t>Order_Quantity</a:t>
            </a:r>
            <a:r>
              <a:rPr lang="en-US" sz="2000" dirty="0" smtClean="0"/>
              <a:t>)</a:t>
            </a:r>
          </a:p>
          <a:p>
            <a:pPr marL="0" lvl="1"/>
            <a:endParaRPr lang="en-US" sz="2000" dirty="0" smtClean="0"/>
          </a:p>
          <a:p>
            <a:pPr marL="0" lvl="1"/>
            <a:r>
              <a:rPr lang="en-US" sz="2000" b="1" dirty="0" smtClean="0"/>
              <a:t>Final Solution:</a:t>
            </a:r>
          </a:p>
          <a:p>
            <a:pPr marL="0" lvl="1"/>
            <a:r>
              <a:rPr lang="en-US" sz="2000" dirty="0" smtClean="0"/>
              <a:t>Order(</a:t>
            </a:r>
            <a:r>
              <a:rPr lang="en-US" sz="2000" u="sng" dirty="0" err="1" smtClean="0"/>
              <a:t>Order_ID</a:t>
            </a:r>
            <a:r>
              <a:rPr lang="en-US" sz="2000" dirty="0" smtClean="0"/>
              <a:t> , </a:t>
            </a:r>
            <a:r>
              <a:rPr lang="en-US" sz="2000" dirty="0" err="1" smtClean="0"/>
              <a:t>Order_Date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Customer_ID</a:t>
            </a:r>
            <a:r>
              <a:rPr lang="en-US" sz="2000" dirty="0" smtClean="0"/>
              <a:t>)</a:t>
            </a:r>
          </a:p>
          <a:p>
            <a:pPr marL="0" lvl="1"/>
            <a:r>
              <a:rPr lang="en-US" sz="2000" dirty="0" smtClean="0"/>
              <a:t>Customer(</a:t>
            </a:r>
            <a:r>
              <a:rPr lang="en-US" sz="2000" u="sng" dirty="0" err="1" smtClean="0"/>
              <a:t>Customer_ID</a:t>
            </a:r>
            <a:r>
              <a:rPr lang="en-US" sz="2000" dirty="0" smtClean="0"/>
              <a:t> , </a:t>
            </a:r>
            <a:r>
              <a:rPr lang="en-US" sz="2000" dirty="0" err="1" smtClean="0"/>
              <a:t>Customer_Name</a:t>
            </a:r>
            <a:r>
              <a:rPr lang="en-US" sz="2000" dirty="0" smtClean="0"/>
              <a:t>, </a:t>
            </a:r>
            <a:r>
              <a:rPr lang="en-US" sz="2000" dirty="0" err="1" smtClean="0"/>
              <a:t>Customer_Address</a:t>
            </a:r>
            <a:r>
              <a:rPr lang="en-US" sz="2000" dirty="0" smtClean="0"/>
              <a:t>)</a:t>
            </a:r>
          </a:p>
          <a:p>
            <a:pPr marL="0" lvl="1"/>
            <a:r>
              <a:rPr lang="en-US" sz="2000" dirty="0" smtClean="0"/>
              <a:t>Product(</a:t>
            </a:r>
            <a:r>
              <a:rPr lang="en-US" sz="2000" u="sng" dirty="0" err="1" smtClean="0"/>
              <a:t>Product_ID</a:t>
            </a:r>
            <a:r>
              <a:rPr lang="en-US" sz="2000" dirty="0" smtClean="0"/>
              <a:t> , </a:t>
            </a:r>
            <a:r>
              <a:rPr lang="en-US" sz="2000" dirty="0" err="1" smtClean="0"/>
              <a:t>Product_Description</a:t>
            </a:r>
            <a:r>
              <a:rPr lang="en-US" sz="2000" dirty="0" smtClean="0"/>
              <a:t>, </a:t>
            </a:r>
            <a:r>
              <a:rPr lang="en-US" sz="2000" dirty="0" err="1" smtClean="0"/>
              <a:t>Product_Finish</a:t>
            </a:r>
            <a:r>
              <a:rPr lang="en-US" sz="2000" dirty="0" smtClean="0"/>
              <a:t>, </a:t>
            </a:r>
            <a:r>
              <a:rPr lang="en-US" sz="2000" dirty="0" err="1" smtClean="0"/>
              <a:t>Unit_Price</a:t>
            </a:r>
            <a:r>
              <a:rPr lang="en-US" sz="2000" dirty="0" smtClean="0"/>
              <a:t>)</a:t>
            </a:r>
          </a:p>
          <a:p>
            <a:pPr marL="0" lvl="1"/>
            <a:r>
              <a:rPr lang="en-US" sz="2000" dirty="0" err="1" smtClean="0"/>
              <a:t>OrderLine</a:t>
            </a:r>
            <a:r>
              <a:rPr lang="en-US" sz="2000" dirty="0" smtClean="0"/>
              <a:t>(</a:t>
            </a:r>
            <a:r>
              <a:rPr lang="en-US" sz="2000" u="sng" dirty="0" err="1" smtClean="0"/>
              <a:t>Order_ID</a:t>
            </a:r>
            <a:r>
              <a:rPr lang="en-US" sz="2000" u="sng" dirty="0" smtClean="0"/>
              <a:t>, </a:t>
            </a:r>
            <a:r>
              <a:rPr lang="en-US" sz="2000" u="sng" dirty="0" err="1" smtClean="0"/>
              <a:t>Product_ID</a:t>
            </a:r>
            <a:r>
              <a:rPr lang="en-US" sz="2000" dirty="0" smtClean="0"/>
              <a:t> </a:t>
            </a:r>
            <a:r>
              <a:rPr lang="en-US" sz="2000" dirty="0" smtClean="0"/>
              <a:t>,</a:t>
            </a:r>
            <a:r>
              <a:rPr lang="en-US" sz="2000" dirty="0" err="1" smtClean="0"/>
              <a:t>Order_Quantity</a:t>
            </a:r>
            <a:r>
              <a:rPr lang="en-US" sz="2000" dirty="0" smtClean="0"/>
              <a:t>)</a:t>
            </a:r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>
              <a:solidFill>
                <a:srgbClr val="FF0000"/>
              </a:solidFill>
            </a:endParaRPr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000" dirty="0" smtClean="0"/>
          </a:p>
          <a:p>
            <a:pPr marL="0" lvl="1"/>
            <a:endParaRPr lang="en-US" sz="2400" dirty="0" smtClean="0"/>
          </a:p>
          <a:p>
            <a:pPr marL="0" lvl="1"/>
            <a:endParaRPr lang="en-US" sz="2400" dirty="0" smtClean="0"/>
          </a:p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Minimum Information Redundancy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458200" cy="4724400"/>
          </a:xfrm>
        </p:spPr>
        <p:txBody>
          <a:bodyPr/>
          <a:lstStyle/>
          <a:p>
            <a:r>
              <a:rPr lang="en-US" dirty="0" smtClean="0"/>
              <a:t>Students Record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2" y="1783080"/>
          <a:ext cx="8458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16"/>
                <a:gridCol w="1246980"/>
                <a:gridCol w="872702"/>
                <a:gridCol w="1066800"/>
                <a:gridCol w="1718307"/>
                <a:gridCol w="2472693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Electornics</a:t>
                      </a:r>
                      <a:r>
                        <a:rPr lang="en-US" dirty="0" smtClean="0"/>
                        <a:t>&amp;</a:t>
                      </a:r>
                      <a:r>
                        <a:rPr lang="en-US" baseline="0" dirty="0" smtClean="0"/>
                        <a:t> Telecommunication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  <a:tr h="608485">
                <a:tc>
                  <a:txBody>
                    <a:bodyPr/>
                    <a:lstStyle/>
                    <a:p>
                      <a:r>
                        <a:rPr lang="en-US" dirty="0" smtClean="0"/>
                        <a:t>3210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CZ39410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Information</a:t>
                      </a:r>
                      <a:r>
                        <a:rPr lang="en-US" baseline="0" dirty="0" smtClean="0"/>
                        <a:t> Technology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ram1999@aitpune.edu.in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 Anomaly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458200" cy="5181600"/>
          </a:xfrm>
        </p:spPr>
        <p:txBody>
          <a:bodyPr/>
          <a:lstStyle/>
          <a:p>
            <a:r>
              <a:rPr lang="en-US" dirty="0" smtClean="0"/>
              <a:t>An insert anomaly occurs when certain attributes cannot be inserted into the databases without the presence of other attributes</a:t>
            </a:r>
          </a:p>
          <a:p>
            <a:r>
              <a:rPr lang="en-US" dirty="0" smtClean="0"/>
              <a:t>Students Record</a:t>
            </a:r>
          </a:p>
          <a:p>
            <a:r>
              <a:rPr lang="en-US" dirty="0" smtClean="0"/>
              <a:t>E.g. New student with Name </a:t>
            </a:r>
            <a:r>
              <a:rPr lang="en-US" dirty="0" err="1" smtClean="0"/>
              <a:t>Roshan</a:t>
            </a:r>
            <a:r>
              <a:rPr lang="en-US" dirty="0" smtClean="0"/>
              <a:t> is admitted to college but no branch is allocated so can't be added 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2" y="3261360"/>
          <a:ext cx="845819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16"/>
                <a:gridCol w="1246980"/>
                <a:gridCol w="872702"/>
                <a:gridCol w="1066800"/>
                <a:gridCol w="1718307"/>
                <a:gridCol w="2472693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Electornics</a:t>
                      </a:r>
                      <a:r>
                        <a:rPr lang="en-US" dirty="0" smtClean="0"/>
                        <a:t>&amp;</a:t>
                      </a:r>
                      <a:r>
                        <a:rPr lang="en-US" baseline="0" dirty="0" smtClean="0"/>
                        <a:t> Telecommunication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Update Anomaly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6248400"/>
          </a:xfrm>
        </p:spPr>
        <p:txBody>
          <a:bodyPr/>
          <a:lstStyle/>
          <a:p>
            <a:pPr algn="just"/>
            <a:r>
              <a:rPr lang="en-US" dirty="0" smtClean="0"/>
              <a:t>An  update anomaly exists when one or more instances of duplicated data is updated but not all</a:t>
            </a:r>
          </a:p>
          <a:p>
            <a:pPr algn="just"/>
            <a:r>
              <a:rPr lang="en-US" dirty="0" smtClean="0"/>
              <a:t>Students Record</a:t>
            </a:r>
          </a:p>
          <a:p>
            <a:pPr algn="just"/>
            <a:r>
              <a:rPr lang="en-US" dirty="0" smtClean="0"/>
              <a:t>If we update COMP branch ID to CSE only for first 2 rows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2" y="3032760"/>
          <a:ext cx="8458198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16"/>
                <a:gridCol w="1246980"/>
                <a:gridCol w="872702"/>
                <a:gridCol w="1066800"/>
                <a:gridCol w="1718307"/>
                <a:gridCol w="2472693"/>
              </a:tblGrid>
              <a:tr h="34770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</a:t>
                      </a:r>
                    </a:p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8389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Engg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47706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Electornics</a:t>
                      </a:r>
                      <a:r>
                        <a:rPr lang="en-US" dirty="0" smtClean="0"/>
                        <a:t>&amp;</a:t>
                      </a:r>
                      <a:r>
                        <a:rPr lang="en-US" baseline="0" dirty="0" smtClean="0"/>
                        <a:t> Telecommunication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/>
          <a:lstStyle/>
          <a:p>
            <a:pPr algn="just"/>
            <a:r>
              <a:rPr lang="en-US" b="1" dirty="0" smtClean="0">
                <a:solidFill>
                  <a:schemeClr val="tx2"/>
                </a:solidFill>
              </a:rPr>
              <a:t>Database normalization </a:t>
            </a:r>
            <a:r>
              <a:rPr lang="en-US" dirty="0" smtClean="0"/>
              <a:t>is the process of structuring a relational database in accordance with a series of normal forms in order to reduce data redundancy and improve data integrity</a:t>
            </a:r>
          </a:p>
          <a:p>
            <a:pPr algn="just"/>
            <a:r>
              <a:rPr lang="en-US" dirty="0" smtClean="0"/>
              <a:t>It was first proposed by Edgar F. </a:t>
            </a:r>
            <a:r>
              <a:rPr lang="en-US" dirty="0" err="1" smtClean="0"/>
              <a:t>Codd</a:t>
            </a:r>
            <a:r>
              <a:rPr lang="en-US" dirty="0" smtClean="0"/>
              <a:t> as part of his relational model</a:t>
            </a:r>
          </a:p>
          <a:p>
            <a:pPr algn="just"/>
            <a:r>
              <a:rPr lang="en-US" dirty="0" smtClean="0"/>
              <a:t> Any attributive data or indirectly related data are put in different tables and these tables are connected with a logical relationship between parent and child tables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 smtClean="0">
                <a:solidFill>
                  <a:schemeClr val="tx2"/>
                </a:solidFill>
              </a:rPr>
              <a:t>Advantages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Normalization increases data consistency as it avoids the duplicity of data by storing the data in one place only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Normalization helps in grouping like or related data under the same schema, thereby resulting in the better grouping of data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Normalization improves searching faster as indexes can be created faster</a:t>
            </a:r>
          </a:p>
          <a:p>
            <a:pPr algn="just"/>
            <a:r>
              <a:rPr lang="en-US" b="1" dirty="0" smtClean="0">
                <a:solidFill>
                  <a:schemeClr val="tx2"/>
                </a:solidFill>
              </a:rPr>
              <a:t>Disadvantages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We cannot find the associated data for, say a product or employee in one place and we have to join more than one table. This causes a delay in retrieving the data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25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Domain is </a:t>
            </a:r>
            <a:r>
              <a:rPr lang="en-US" dirty="0" smtClean="0">
                <a:solidFill>
                  <a:schemeClr val="tx2"/>
                </a:solidFill>
              </a:rPr>
              <a:t>atomic</a:t>
            </a:r>
            <a:r>
              <a:rPr lang="en-US" dirty="0" smtClean="0"/>
              <a:t> if its elements are considered to be indivisible units</a:t>
            </a:r>
          </a:p>
          <a:p>
            <a:pPr lvl="1" algn="just"/>
            <a:r>
              <a:rPr lang="en-US" dirty="0" smtClean="0"/>
              <a:t>Examples of non-atomic domains:</a:t>
            </a:r>
          </a:p>
          <a:p>
            <a:pPr lvl="2" algn="just"/>
            <a:r>
              <a:rPr lang="en-US" dirty="0" smtClean="0"/>
              <a:t>Set of names,  composite attributes</a:t>
            </a:r>
          </a:p>
          <a:p>
            <a:pPr lvl="2" algn="just"/>
            <a:r>
              <a:rPr lang="en-US" dirty="0" err="1" smtClean="0"/>
              <a:t>Multivalued</a:t>
            </a:r>
            <a:r>
              <a:rPr lang="en-US" dirty="0" smtClean="0"/>
              <a:t> attributes</a:t>
            </a:r>
          </a:p>
          <a:p>
            <a:pPr algn="just"/>
            <a:r>
              <a:rPr lang="en-US" dirty="0" smtClean="0"/>
              <a:t>A relational schema R is in </a:t>
            </a:r>
            <a:r>
              <a:rPr lang="en-US" b="1" dirty="0" smtClean="0">
                <a:solidFill>
                  <a:schemeClr val="tx2"/>
                </a:solidFill>
              </a:rPr>
              <a:t>first normal form</a:t>
            </a:r>
            <a:r>
              <a:rPr lang="en-US" b="1" dirty="0" smtClean="0"/>
              <a:t> </a:t>
            </a:r>
            <a:r>
              <a:rPr lang="en-US" dirty="0" smtClean="0"/>
              <a:t>if the domains of all attributes of R are atomic</a:t>
            </a:r>
          </a:p>
          <a:p>
            <a:pPr algn="just"/>
            <a:r>
              <a:rPr lang="en-US" dirty="0" smtClean="0"/>
              <a:t>Non-atomic values complicate storage and encourage redundant (repeated) storage of data</a:t>
            </a:r>
          </a:p>
          <a:p>
            <a:pPr lvl="1" algn="just"/>
            <a:r>
              <a:rPr lang="en-US" dirty="0" smtClean="0"/>
              <a:t>Example:  Set of accounts stored with each customer, and set of owners stored with each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9436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2" y="685800"/>
          <a:ext cx="845819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16"/>
                <a:gridCol w="1246980"/>
                <a:gridCol w="872702"/>
                <a:gridCol w="1066800"/>
                <a:gridCol w="1718307"/>
                <a:gridCol w="2472693"/>
              </a:tblGrid>
              <a:tr h="560811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560811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1234567899</a:t>
                      </a:r>
                    </a:p>
                    <a:p>
                      <a:r>
                        <a:rPr lang="en-US" dirty="0" smtClean="0"/>
                        <a:t>2345677887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59302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3344556677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560811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267788993</a:t>
                      </a:r>
                    </a:p>
                    <a:p>
                      <a:r>
                        <a:rPr lang="en-US" dirty="0" smtClean="0"/>
                        <a:t>123456786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20464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444455555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3505201"/>
          <a:ext cx="8458198" cy="3103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716"/>
                <a:gridCol w="1246980"/>
                <a:gridCol w="872702"/>
                <a:gridCol w="1066800"/>
                <a:gridCol w="1718307"/>
                <a:gridCol w="2472693"/>
              </a:tblGrid>
              <a:tr h="53536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RollNo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Branch 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Phone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Email-ID</a:t>
                      </a:r>
                      <a:endParaRPr lang="en-US" dirty="0"/>
                    </a:p>
                  </a:txBody>
                  <a:tcPr/>
                </a:tc>
              </a:tr>
              <a:tr h="305921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305921">
                <a:tc>
                  <a:txBody>
                    <a:bodyPr/>
                    <a:lstStyle/>
                    <a:p>
                      <a:r>
                        <a:rPr lang="en-US" dirty="0" smtClean="0"/>
                        <a:t>3301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CS12367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2345677887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ram@aitpune.edu.in</a:t>
                      </a:r>
                      <a:endParaRPr lang="en-US" dirty="0"/>
                    </a:p>
                  </a:txBody>
                  <a:tcPr/>
                </a:tc>
              </a:tr>
              <a:tr h="483289">
                <a:tc>
                  <a:txBody>
                    <a:bodyPr/>
                    <a:lstStyle/>
                    <a:p>
                      <a:r>
                        <a:rPr lang="en-US" dirty="0" smtClean="0"/>
                        <a:t>3312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XY45689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3344556677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sham@aitpune.edu.in</a:t>
                      </a:r>
                      <a:endParaRPr lang="en-US" dirty="0"/>
                    </a:p>
                  </a:txBody>
                  <a:tcPr/>
                </a:tc>
              </a:tr>
              <a:tr h="399695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267788993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483289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MN37934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ram12@aitpune.edu.in</a:t>
                      </a:r>
                      <a:endParaRPr lang="en-US" dirty="0"/>
                    </a:p>
                  </a:txBody>
                  <a:tcPr/>
                </a:tc>
              </a:tr>
              <a:tr h="305921">
                <a:tc>
                  <a:txBody>
                    <a:bodyPr/>
                    <a:lstStyle/>
                    <a:p>
                      <a:r>
                        <a:rPr lang="en-US" dirty="0" smtClean="0"/>
                        <a:t>3411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AD28646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Sita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E&amp;TC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444455555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sita@aitpune.edu.in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404</TotalTime>
  <Words>1154</Words>
  <Application>Microsoft Office PowerPoint</Application>
  <PresentationFormat>On-screen Show (4:3)</PresentationFormat>
  <Paragraphs>355</Paragraphs>
  <Slides>24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Flow</vt:lpstr>
      <vt:lpstr>Relational Database Design</vt:lpstr>
      <vt:lpstr>Features of Good Relational Database Design</vt:lpstr>
      <vt:lpstr>         Minimum Information Redundancy </vt:lpstr>
      <vt:lpstr>Insert Anomaly </vt:lpstr>
      <vt:lpstr>Update Anomaly </vt:lpstr>
      <vt:lpstr>Normalization</vt:lpstr>
      <vt:lpstr>Normalization</vt:lpstr>
      <vt:lpstr>First Normal Form</vt:lpstr>
      <vt:lpstr>First Normal Form</vt:lpstr>
      <vt:lpstr>Slide 10</vt:lpstr>
      <vt:lpstr>Functional Dependency</vt:lpstr>
      <vt:lpstr>Dependency Diagram</vt:lpstr>
      <vt:lpstr>Second Normal Form (2 NF)</vt:lpstr>
      <vt:lpstr>Partial Dependency</vt:lpstr>
      <vt:lpstr>Converting to 2NF</vt:lpstr>
      <vt:lpstr>Dependency Diagram </vt:lpstr>
      <vt:lpstr>Third Normal Form (3 NF)</vt:lpstr>
      <vt:lpstr>Transitive Dependency</vt:lpstr>
      <vt:lpstr>Convertion To Third Normal Form  (3 NF)</vt:lpstr>
      <vt:lpstr>Example 1</vt:lpstr>
      <vt:lpstr>Example 2</vt:lpstr>
      <vt:lpstr>Example 3</vt:lpstr>
      <vt:lpstr>2NF</vt:lpstr>
      <vt:lpstr>3NF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Rushali</dc:creator>
  <cp:lastModifiedBy>Rushali</cp:lastModifiedBy>
  <cp:revision>67</cp:revision>
  <dcterms:created xsi:type="dcterms:W3CDTF">2020-07-07T14:59:38Z</dcterms:created>
  <dcterms:modified xsi:type="dcterms:W3CDTF">2020-10-01T05:10:26Z</dcterms:modified>
</cp:coreProperties>
</file>