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93" r:id="rId5"/>
    <p:sldId id="289" r:id="rId6"/>
    <p:sldId id="294" r:id="rId7"/>
    <p:sldId id="290" r:id="rId8"/>
    <p:sldId id="291" r:id="rId9"/>
    <p:sldId id="292" r:id="rId10"/>
    <p:sldId id="305" r:id="rId11"/>
    <p:sldId id="306" r:id="rId12"/>
    <p:sldId id="307" r:id="rId13"/>
    <p:sldId id="308" r:id="rId14"/>
    <p:sldId id="302" r:id="rId15"/>
    <p:sldId id="301" r:id="rId16"/>
    <p:sldId id="303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07A9DD-42C4-4182-B8AE-BA9A71CCFF7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E86FB6-5B1D-44A6-83DC-395BB56BB07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7851648" cy="1828800"/>
          </a:xfrm>
        </p:spPr>
        <p:txBody>
          <a:bodyPr/>
          <a:lstStyle/>
          <a:p>
            <a:r>
              <a:rPr lang="en-US" dirty="0" smtClean="0"/>
              <a:t>SUBQUERY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0" y="3657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693920"/>
          </a:xfrm>
        </p:spPr>
        <p:txBody>
          <a:bodyPr/>
          <a:lstStyle/>
          <a:p>
            <a:pPr algn="just"/>
            <a:r>
              <a:rPr lang="en-US" b="1" dirty="0" smtClean="0"/>
              <a:t>GROUP BY</a:t>
            </a:r>
            <a:r>
              <a:rPr lang="en-US" dirty="0" smtClean="0"/>
              <a:t> clause is used in collaboration with the SELECT statement to arrange identical data into groups</a:t>
            </a:r>
          </a:p>
          <a:p>
            <a:pPr algn="just"/>
            <a:r>
              <a:rPr lang="en-US" dirty="0" smtClean="0"/>
              <a:t>Example: “find total students in computer branch”</a:t>
            </a:r>
          </a:p>
          <a:p>
            <a:pPr algn="just"/>
            <a:r>
              <a:rPr lang="en-US" dirty="0" smtClean="0"/>
              <a:t>It is used with aggregate functions (COUNT, MAX, MIN, SUM, AVG) to group the result-set by one or more columns.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3124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676400"/>
            <a:ext cx="4648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SELECT</a:t>
            </a:r>
            <a:r>
              <a:rPr lang="en-US" dirty="0" smtClean="0"/>
              <a:t>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i="1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WHERE</a:t>
            </a:r>
            <a:r>
              <a:rPr lang="en-US" dirty="0" smtClean="0"/>
              <a:t> </a:t>
            </a:r>
            <a:r>
              <a:rPr lang="en-US" i="1" dirty="0" smtClean="0"/>
              <a:t>condition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GROUP BY</a:t>
            </a:r>
            <a:r>
              <a:rPr lang="en-US" dirty="0" smtClean="0"/>
              <a:t>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br>
              <a:rPr lang="en-US" i="1" dirty="0" smtClean="0"/>
            </a:br>
            <a:r>
              <a:rPr lang="en-US" b="1" dirty="0" smtClean="0"/>
              <a:t>ORDER BY</a:t>
            </a:r>
            <a:r>
              <a:rPr lang="en-US" dirty="0" smtClean="0"/>
              <a:t>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(s);</a:t>
            </a:r>
            <a:r>
              <a:rPr lang="en-US" dirty="0" smtClean="0"/>
              <a:t> 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40386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62400" y="4038600"/>
            <a:ext cx="47244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 smtClean="0"/>
              <a:t>SELECT COUNT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), Country</a:t>
            </a:r>
            <a:br>
              <a:rPr lang="en-US" dirty="0" smtClean="0"/>
            </a:br>
            <a:r>
              <a:rPr lang="en-US" b="1" dirty="0" smtClean="0"/>
              <a:t>FROM </a:t>
            </a:r>
            <a:r>
              <a:rPr lang="en-US" dirty="0" smtClean="0"/>
              <a:t>Customers</a:t>
            </a:r>
            <a:br>
              <a:rPr lang="en-US" dirty="0" smtClean="0"/>
            </a:br>
            <a:r>
              <a:rPr lang="en-US" b="1" dirty="0" smtClean="0"/>
              <a:t>GROUP BY</a:t>
            </a:r>
            <a:r>
              <a:rPr lang="en-US" dirty="0" smtClean="0"/>
              <a:t> Country;</a:t>
            </a:r>
          </a:p>
          <a:p>
            <a:endParaRPr lang="en-US" dirty="0" smtClean="0"/>
          </a:p>
          <a:p>
            <a:r>
              <a:rPr lang="en-US" b="1" dirty="0" smtClean="0"/>
              <a:t>SELECT COUNT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), Country</a:t>
            </a:r>
            <a:br>
              <a:rPr lang="en-US" dirty="0" smtClean="0"/>
            </a:br>
            <a:r>
              <a:rPr lang="en-US" b="1" dirty="0" smtClean="0"/>
              <a:t>FROM</a:t>
            </a:r>
            <a:r>
              <a:rPr lang="en-US" dirty="0" smtClean="0"/>
              <a:t> Customers</a:t>
            </a:r>
            <a:br>
              <a:rPr lang="en-US" dirty="0" smtClean="0"/>
            </a:br>
            <a:r>
              <a:rPr lang="en-US" b="1" dirty="0" smtClean="0"/>
              <a:t>GROUP BY</a:t>
            </a:r>
            <a:r>
              <a:rPr lang="en-US" dirty="0" smtClean="0"/>
              <a:t> Country</a:t>
            </a:r>
            <a:br>
              <a:rPr lang="en-US" dirty="0" smtClean="0"/>
            </a:br>
            <a:r>
              <a:rPr lang="en-US" b="1" dirty="0" smtClean="0"/>
              <a:t>ORDER BY COUNT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 </a:t>
            </a:r>
            <a:r>
              <a:rPr lang="en-US" b="1" dirty="0" smtClean="0"/>
              <a:t>DESC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HAVING Clause</a:t>
            </a:r>
            <a:r>
              <a:rPr lang="en-US" dirty="0" smtClean="0"/>
              <a:t> enables you to specify conditions that filter </a:t>
            </a:r>
            <a:r>
              <a:rPr lang="en-US" dirty="0" smtClean="0"/>
              <a:t> which  group </a:t>
            </a:r>
            <a:r>
              <a:rPr lang="en-US" dirty="0" smtClean="0"/>
              <a:t>results appear in the results.</a:t>
            </a:r>
          </a:p>
          <a:p>
            <a:pPr algn="just"/>
            <a:r>
              <a:rPr lang="en-US" dirty="0" smtClean="0"/>
              <a:t>The WHERE clause places conditions on the selected columns, whereas the HAVING clause places conditions on groups created by the GROUP BY clause.</a:t>
            </a:r>
          </a:p>
          <a:p>
            <a:pPr algn="just"/>
            <a:r>
              <a:rPr lang="en-US" dirty="0" smtClean="0"/>
              <a:t>The position of the HAVING Clause in a query</a:t>
            </a:r>
          </a:p>
          <a:p>
            <a:pPr lvl="1" algn="just"/>
            <a:r>
              <a:rPr lang="en-US" dirty="0" smtClean="0"/>
              <a:t>SELECT </a:t>
            </a:r>
          </a:p>
          <a:p>
            <a:pPr lvl="1" algn="just">
              <a:buNone/>
            </a:pPr>
            <a:r>
              <a:rPr lang="en-US" dirty="0" smtClean="0"/>
              <a:t>    FROM </a:t>
            </a:r>
          </a:p>
          <a:p>
            <a:pPr lvl="1" algn="just">
              <a:buNone/>
            </a:pPr>
            <a:r>
              <a:rPr lang="en-US" dirty="0" smtClean="0"/>
              <a:t>    WHERE </a:t>
            </a:r>
          </a:p>
          <a:p>
            <a:pPr lvl="1" algn="just">
              <a:buNone/>
            </a:pPr>
            <a:r>
              <a:rPr lang="en-US" dirty="0" smtClean="0"/>
              <a:t>    GROUP BY </a:t>
            </a:r>
          </a:p>
          <a:p>
            <a:pPr lvl="1" algn="just">
              <a:buNone/>
            </a:pPr>
            <a:r>
              <a:rPr lang="en-US" dirty="0" smtClean="0"/>
              <a:t>    HAVING </a:t>
            </a:r>
          </a:p>
          <a:p>
            <a:pPr lvl="1" algn="just">
              <a:buNone/>
            </a:pPr>
            <a:r>
              <a:rPr lang="en-US" dirty="0" smtClean="0"/>
              <a:t>    ORDER 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2362200"/>
            <a:ext cx="17526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295400"/>
            <a:ext cx="4648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i="1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WHERE</a:t>
            </a:r>
            <a:r>
              <a:rPr lang="en-US" dirty="0" smtClean="0"/>
              <a:t> </a:t>
            </a:r>
            <a:r>
              <a:rPr lang="en-US" i="1" dirty="0" smtClean="0"/>
              <a:t>condition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GROUP BY</a:t>
            </a:r>
            <a:r>
              <a:rPr lang="en-US" dirty="0" smtClean="0"/>
              <a:t>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br>
              <a:rPr lang="en-US" i="1" dirty="0" smtClean="0"/>
            </a:br>
            <a:r>
              <a:rPr lang="en-US" b="1" dirty="0" smtClean="0"/>
              <a:t>HAVING</a:t>
            </a:r>
            <a:r>
              <a:rPr lang="en-US" dirty="0" smtClean="0"/>
              <a:t> </a:t>
            </a:r>
            <a:r>
              <a:rPr lang="en-US" i="1" dirty="0" smtClean="0"/>
              <a:t>condition</a:t>
            </a:r>
            <a:br>
              <a:rPr lang="en-US" i="1" dirty="0" smtClean="0"/>
            </a:br>
            <a:r>
              <a:rPr lang="en-US" b="1" dirty="0" smtClean="0"/>
              <a:t>ORDER BY</a:t>
            </a:r>
            <a:r>
              <a:rPr lang="en-US" dirty="0" smtClean="0"/>
              <a:t>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40386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62400" y="3429000"/>
            <a:ext cx="4724400" cy="3276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 smtClean="0"/>
              <a:t>SELECT COUNT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), Country</a:t>
            </a:r>
            <a:br>
              <a:rPr lang="en-US" dirty="0" smtClean="0"/>
            </a:br>
            <a:r>
              <a:rPr lang="en-US" b="1" dirty="0" smtClean="0"/>
              <a:t>FROM </a:t>
            </a:r>
            <a:r>
              <a:rPr lang="en-US" dirty="0" smtClean="0"/>
              <a:t>Customers</a:t>
            </a:r>
            <a:br>
              <a:rPr lang="en-US" dirty="0" smtClean="0"/>
            </a:br>
            <a:r>
              <a:rPr lang="en-US" b="1" dirty="0" smtClean="0"/>
              <a:t>GROUP BY</a:t>
            </a:r>
            <a:r>
              <a:rPr lang="en-US" dirty="0" smtClean="0"/>
              <a:t> Country;</a:t>
            </a:r>
          </a:p>
          <a:p>
            <a:r>
              <a:rPr lang="en-US" b="1" dirty="0" smtClean="0"/>
              <a:t>HAVING COUNT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 &gt; 5;</a:t>
            </a:r>
          </a:p>
          <a:p>
            <a:endParaRPr lang="en-US" dirty="0" smtClean="0"/>
          </a:p>
          <a:p>
            <a:r>
              <a:rPr lang="en-US" b="1" dirty="0" smtClean="0"/>
              <a:t>SELECT COUNT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), Country</a:t>
            </a:r>
            <a:br>
              <a:rPr lang="en-US" dirty="0" smtClean="0"/>
            </a:br>
            <a:r>
              <a:rPr lang="en-US" b="1" dirty="0" smtClean="0"/>
              <a:t>FROM </a:t>
            </a:r>
            <a:r>
              <a:rPr lang="en-US" dirty="0" smtClean="0"/>
              <a:t>Customers</a:t>
            </a:r>
            <a:br>
              <a:rPr lang="en-US" dirty="0" smtClean="0"/>
            </a:br>
            <a:r>
              <a:rPr lang="en-US" b="1" dirty="0" smtClean="0"/>
              <a:t>GROUP BY</a:t>
            </a:r>
            <a:r>
              <a:rPr lang="en-US" dirty="0" smtClean="0"/>
              <a:t> Country;</a:t>
            </a:r>
          </a:p>
          <a:p>
            <a:r>
              <a:rPr lang="en-US" b="1" dirty="0" smtClean="0"/>
              <a:t>HAVING COUNT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 &gt; 5;</a:t>
            </a:r>
            <a:endParaRPr lang="en-US" b="1" dirty="0" smtClean="0"/>
          </a:p>
          <a:p>
            <a:r>
              <a:rPr lang="en-US" b="1" dirty="0" smtClean="0"/>
              <a:t>ORDER BY COUNT</a:t>
            </a:r>
            <a:r>
              <a:rPr lang="en-US" dirty="0" smtClean="0"/>
              <a:t>(</a:t>
            </a:r>
            <a:r>
              <a:rPr lang="en-US" dirty="0" err="1" smtClean="0"/>
              <a:t>CustomerID</a:t>
            </a:r>
            <a:r>
              <a:rPr lang="en-US" dirty="0" smtClean="0"/>
              <a:t>)</a:t>
            </a:r>
            <a:r>
              <a:rPr lang="en-US" b="1" dirty="0" smtClean="0"/>
              <a:t> DESC</a:t>
            </a:r>
            <a:r>
              <a:rPr lang="en-US" dirty="0" smtClean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independent nested queries, query execution starts from innermost query to outermost queries.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execution of inner query is independent of outer query, but the result of inner query is used in execution of outer query. </a:t>
            </a:r>
            <a:endParaRPr lang="en-US" dirty="0" smtClean="0"/>
          </a:p>
          <a:p>
            <a:pPr algn="just"/>
            <a:r>
              <a:rPr lang="en-US" dirty="0" smtClean="0"/>
              <a:t>Various </a:t>
            </a:r>
            <a:r>
              <a:rPr lang="en-US" dirty="0" smtClean="0"/>
              <a:t>operators like IN, NOT IN, ANY, ALL etc are used in writing independent nested queries.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Independent Nested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3124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676400"/>
            <a:ext cx="4648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SELECT </a:t>
            </a:r>
            <a:r>
              <a:rPr lang="en-US" dirty="0" smtClean="0"/>
              <a:t>Col1,Col2</a:t>
            </a:r>
            <a:r>
              <a:rPr lang="en-US" b="1" dirty="0" smtClean="0"/>
              <a:t> FROM</a:t>
            </a:r>
            <a:r>
              <a:rPr lang="en-US" dirty="0" smtClean="0"/>
              <a:t> TABLE_NAME  </a:t>
            </a:r>
          </a:p>
          <a:p>
            <a:r>
              <a:rPr lang="en-US" b="1" dirty="0" smtClean="0"/>
              <a:t>WHERE VALUE OPERATOR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 (SELECT</a:t>
            </a:r>
            <a:r>
              <a:rPr lang="en-US" dirty="0" smtClean="0"/>
              <a:t> COLUMN_NAME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FROM</a:t>
            </a:r>
            <a:r>
              <a:rPr lang="en-US" dirty="0" smtClean="0"/>
              <a:t> TABLE_NAME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WHERE</a:t>
            </a:r>
            <a:r>
              <a:rPr lang="en-US" dirty="0" smtClean="0"/>
              <a:t> condition</a:t>
            </a:r>
            <a:r>
              <a:rPr lang="en-US" b="1" dirty="0" smtClean="0"/>
              <a:t>)</a:t>
            </a:r>
            <a:r>
              <a:rPr lang="en-US" dirty="0" smtClean="0"/>
              <a:t>;  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0" idx="1"/>
          </p:cNvCxnSpPr>
          <p:nvPr/>
        </p:nvCxnSpPr>
        <p:spPr>
          <a:xfrm>
            <a:off x="2209800" y="40386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05200" y="4038600"/>
            <a:ext cx="56388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 smtClean="0"/>
              <a:t>SELECT  </a:t>
            </a:r>
            <a:r>
              <a:rPr lang="en-US" dirty="0" smtClean="0"/>
              <a:t>NO,NAME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smtClean="0"/>
              <a:t>STUDENT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 </a:t>
            </a:r>
            <a:r>
              <a:rPr lang="en-US" dirty="0" smtClean="0"/>
              <a:t>BCODE</a:t>
            </a:r>
            <a:r>
              <a:rPr lang="en-US" dirty="0" smtClean="0"/>
              <a:t> </a:t>
            </a:r>
            <a:r>
              <a:rPr lang="en-US" b="1" dirty="0" smtClean="0"/>
              <a:t>IN (SELECT</a:t>
            </a:r>
            <a:r>
              <a:rPr lang="en-US" dirty="0" smtClean="0"/>
              <a:t> </a:t>
            </a:r>
            <a:r>
              <a:rPr lang="en-US" dirty="0" smtClean="0"/>
              <a:t>BR_CODE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                                FROM </a:t>
            </a:r>
            <a:r>
              <a:rPr lang="en-US" dirty="0" smtClean="0"/>
              <a:t>BRANCH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                           </a:t>
            </a:r>
            <a:r>
              <a:rPr lang="en-US" b="1" dirty="0" smtClean="0"/>
              <a:t>WHERE</a:t>
            </a:r>
            <a:r>
              <a:rPr lang="en-US" b="1" dirty="0" smtClean="0"/>
              <a:t> </a:t>
            </a:r>
            <a:r>
              <a:rPr lang="en-US" b="1" dirty="0" smtClean="0"/>
              <a:t>BNAME=‘</a:t>
            </a:r>
            <a:r>
              <a:rPr lang="en-US" dirty="0" smtClean="0"/>
              <a:t>INFO TECH’</a:t>
            </a:r>
            <a:r>
              <a:rPr lang="en-US" dirty="0" smtClean="0"/>
              <a:t> );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Correlated Nested 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Correlated </a:t>
            </a:r>
            <a:r>
              <a:rPr lang="en-US" dirty="0" smtClean="0"/>
              <a:t>subquery is evaluated once for each row processed by the parent statement. The parent statement can be a </a:t>
            </a:r>
            <a:r>
              <a:rPr lang="en-US" b="1" dirty="0" smtClean="0"/>
              <a:t>SELECT</a:t>
            </a:r>
            <a:r>
              <a:rPr lang="en-US" dirty="0" smtClean="0"/>
              <a:t>, </a:t>
            </a:r>
            <a:r>
              <a:rPr lang="en-US" b="1" dirty="0" smtClean="0"/>
              <a:t>UPDATE</a:t>
            </a:r>
            <a:r>
              <a:rPr lang="en-US" dirty="0" smtClean="0"/>
              <a:t>, or </a:t>
            </a:r>
            <a:r>
              <a:rPr lang="en-US" b="1" dirty="0" smtClean="0"/>
              <a:t>DELETE</a:t>
            </a:r>
            <a:r>
              <a:rPr lang="en-US" dirty="0" smtClean="0"/>
              <a:t> statement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correlated subquery is one way of reading every row in a table and comparing values in each row against related data.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 smtClean="0"/>
              <a:t>is used whenever a subquery must return a different result or set of results for each candidate row considered by the main query.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Correlated Nested 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3124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676400"/>
            <a:ext cx="4648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SELECT</a:t>
            </a:r>
            <a:r>
              <a:rPr lang="en-US" dirty="0" smtClean="0"/>
              <a:t> column1, column2, .... </a:t>
            </a:r>
            <a:endParaRPr lang="en-US" dirty="0" smtClean="0"/>
          </a:p>
          <a:p>
            <a:r>
              <a:rPr lang="en-US" b="1" dirty="0" smtClean="0"/>
              <a:t>FROM</a:t>
            </a:r>
            <a:r>
              <a:rPr lang="en-US" dirty="0" smtClean="0"/>
              <a:t> table1 AS  </a:t>
            </a:r>
            <a:r>
              <a:rPr lang="en-US" dirty="0" smtClean="0"/>
              <a:t>outer </a:t>
            </a:r>
            <a:endParaRPr lang="en-US" dirty="0" smtClean="0"/>
          </a:p>
          <a:p>
            <a:r>
              <a:rPr lang="en-US" b="1" dirty="0" smtClean="0"/>
              <a:t>WHERE </a:t>
            </a:r>
            <a:r>
              <a:rPr lang="en-US" dirty="0" smtClean="0"/>
              <a:t>column1 operator </a:t>
            </a:r>
            <a:r>
              <a:rPr lang="en-US" dirty="0" smtClean="0"/>
              <a:t>(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SELECT</a:t>
            </a:r>
            <a:r>
              <a:rPr lang="en-US" dirty="0" smtClean="0"/>
              <a:t> </a:t>
            </a:r>
            <a:r>
              <a:rPr lang="en-US" dirty="0" smtClean="0"/>
              <a:t>column1, column2 </a:t>
            </a:r>
            <a:r>
              <a:rPr lang="en-US" dirty="0" smtClean="0"/>
              <a:t>                   	  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table2 </a:t>
            </a:r>
            <a:endParaRPr lang="en-US" dirty="0" smtClean="0"/>
          </a:p>
          <a:p>
            <a:r>
              <a:rPr lang="en-US" b="1" dirty="0" smtClean="0"/>
              <a:t>                    WHERE</a:t>
            </a:r>
            <a:r>
              <a:rPr lang="en-US" dirty="0" smtClean="0"/>
              <a:t> </a:t>
            </a:r>
            <a:r>
              <a:rPr lang="en-US" dirty="0" smtClean="0"/>
              <a:t>expr1 = outer.expr2);</a:t>
            </a:r>
            <a:endParaRPr lang="en-US" dirty="0"/>
          </a:p>
        </p:txBody>
      </p:sp>
      <p:cxnSp>
        <p:nvCxnSpPr>
          <p:cNvPr id="7" name="Straight Arrow Connector 6"/>
          <p:cNvCxnSpPr>
            <a:endCxn id="10" idx="1"/>
          </p:cNvCxnSpPr>
          <p:nvPr/>
        </p:nvCxnSpPr>
        <p:spPr>
          <a:xfrm rot="16200000" flipH="1">
            <a:off x="2190750" y="4057650"/>
            <a:ext cx="13335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505200" y="4038600"/>
            <a:ext cx="56388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****Find </a:t>
            </a:r>
            <a:r>
              <a:rPr lang="en-US" dirty="0" smtClean="0"/>
              <a:t>all the employees who earn more than the average salary in their department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last_name</a:t>
            </a:r>
            <a:r>
              <a:rPr lang="en-US" dirty="0" smtClean="0"/>
              <a:t>, salary, </a:t>
            </a:r>
            <a:r>
              <a:rPr lang="en-US" dirty="0" err="1" smtClean="0"/>
              <a:t>department_id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employees </a:t>
            </a:r>
            <a:r>
              <a:rPr lang="en-US" b="1" dirty="0" smtClean="0"/>
              <a:t>AS</a:t>
            </a:r>
            <a:r>
              <a:rPr lang="en-US" dirty="0" smtClean="0"/>
              <a:t> outer 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smtClean="0"/>
              <a:t>salary &gt; (</a:t>
            </a:r>
            <a:r>
              <a:rPr lang="en-US" b="1" dirty="0" smtClean="0"/>
              <a:t>SELECT</a:t>
            </a:r>
            <a:r>
              <a:rPr lang="en-US" dirty="0" smtClean="0"/>
              <a:t> AVG(salary)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</a:t>
            </a:r>
            <a:r>
              <a:rPr lang="en-US" b="1" dirty="0" smtClean="0"/>
              <a:t>FROM</a:t>
            </a:r>
            <a:r>
              <a:rPr lang="en-US" dirty="0" smtClean="0"/>
              <a:t> employees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</a:t>
            </a: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department_id</a:t>
            </a:r>
            <a:r>
              <a:rPr lang="en-US" dirty="0" smtClean="0"/>
              <a:t> = </a:t>
            </a:r>
            <a:r>
              <a:rPr lang="en-US" dirty="0" smtClean="0"/>
              <a:t>      </a:t>
            </a:r>
          </a:p>
          <a:p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outer.department_id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What is Subquery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subquery is a SQL query within a query. The outer query is called as </a:t>
            </a:r>
            <a:r>
              <a:rPr lang="en-US" b="1" dirty="0" smtClean="0"/>
              <a:t>main query</a:t>
            </a:r>
            <a:r>
              <a:rPr lang="en-US" dirty="0" smtClean="0"/>
              <a:t> and inner query is called as</a:t>
            </a:r>
            <a:r>
              <a:rPr lang="en-US" b="1" dirty="0" smtClean="0"/>
              <a:t> subquery.</a:t>
            </a:r>
            <a:endParaRPr lang="en-US" dirty="0" smtClean="0"/>
          </a:p>
          <a:p>
            <a:pPr algn="just"/>
            <a:r>
              <a:rPr lang="en-US" dirty="0" smtClean="0"/>
              <a:t>Subqueries are nested queries that provide data to the enclosing query</a:t>
            </a:r>
          </a:p>
          <a:p>
            <a:pPr algn="just"/>
            <a:r>
              <a:rPr lang="en-US" dirty="0" smtClean="0"/>
              <a:t>The subquery generally executes first, and its output is used to complete the query condition for the main or outer query</a:t>
            </a:r>
          </a:p>
          <a:p>
            <a:pPr algn="just"/>
            <a:r>
              <a:rPr lang="en-US" dirty="0" smtClean="0"/>
              <a:t>Subqueries can return individual values or a list of records</a:t>
            </a:r>
          </a:p>
          <a:p>
            <a:pPr algn="just"/>
            <a:r>
              <a:rPr lang="en-US" dirty="0" smtClean="0"/>
              <a:t>Subqueries must be enclosed with parenthesis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r>
              <a:rPr lang="en-US" dirty="0" smtClean="0"/>
              <a:t>Where to Use Subquery?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763000" cy="47701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subquery can be placed in a number of SQL clauses like </a:t>
            </a:r>
          </a:p>
          <a:p>
            <a:pPr lvl="1" algn="just"/>
            <a:r>
              <a:rPr lang="en-US" dirty="0" smtClean="0"/>
              <a:t>WHERE clause, </a:t>
            </a:r>
          </a:p>
          <a:p>
            <a:pPr lvl="1" algn="just"/>
            <a:r>
              <a:rPr lang="en-US" dirty="0" smtClean="0"/>
              <a:t>FROM clause, </a:t>
            </a:r>
          </a:p>
          <a:p>
            <a:pPr lvl="1" algn="just"/>
            <a:r>
              <a:rPr lang="en-US" dirty="0" smtClean="0"/>
              <a:t>HAVING clause.</a:t>
            </a:r>
          </a:p>
          <a:p>
            <a:pPr algn="just"/>
            <a:r>
              <a:rPr lang="en-US" dirty="0" smtClean="0"/>
              <a:t>It can be used with </a:t>
            </a:r>
          </a:p>
          <a:p>
            <a:pPr lvl="1" algn="just"/>
            <a:r>
              <a:rPr lang="en-US" dirty="0" smtClean="0"/>
              <a:t>SELECT,</a:t>
            </a:r>
          </a:p>
          <a:p>
            <a:pPr lvl="1" algn="just"/>
            <a:r>
              <a:rPr lang="en-US" dirty="0" smtClean="0"/>
              <a:t>UPDATE, </a:t>
            </a:r>
          </a:p>
          <a:p>
            <a:pPr lvl="1" algn="just"/>
            <a:r>
              <a:rPr lang="en-US" dirty="0" smtClean="0"/>
              <a:t>INSERT, </a:t>
            </a:r>
          </a:p>
          <a:p>
            <a:pPr lvl="1" algn="just"/>
            <a:r>
              <a:rPr lang="en-US" dirty="0" smtClean="0"/>
              <a:t>DELETE statements along with the operators like =, &lt;, &gt;, &gt;=, &lt;=, IN, BETWEEN, etc.</a:t>
            </a:r>
          </a:p>
          <a:p>
            <a:pPr algn="just"/>
            <a:r>
              <a:rPr lang="en-US" dirty="0" smtClean="0"/>
              <a:t>In the Subquery, ORDER BY command cannot be used. But GROUP BY command can be used to perform the same function as ORDER BY command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Types of Subqueries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10600" cy="4389120"/>
          </a:xfrm>
        </p:spPr>
        <p:txBody>
          <a:bodyPr/>
          <a:lstStyle/>
          <a:p>
            <a:pPr algn="just"/>
            <a:r>
              <a:rPr lang="en-US" dirty="0" smtClean="0"/>
              <a:t>Single row subquery : Returns zero or one row</a:t>
            </a:r>
          </a:p>
          <a:p>
            <a:pPr algn="just"/>
            <a:r>
              <a:rPr lang="en-US" dirty="0" smtClean="0"/>
              <a:t>Multiple row subquery : Returns one or more rows.</a:t>
            </a:r>
          </a:p>
          <a:p>
            <a:pPr algn="just"/>
            <a:r>
              <a:rPr lang="en-US" dirty="0" smtClean="0"/>
              <a:t>Multiple column subqueries : Returns one or more columns.</a:t>
            </a:r>
          </a:p>
          <a:p>
            <a:pPr algn="just"/>
            <a:r>
              <a:rPr lang="en-US" dirty="0" smtClean="0"/>
              <a:t>Correlated subqueries : Reference one or more columns in the outer SQL statement. The subquery is known as a correlated subquery because the subquery is related to the outer SQL statement.</a:t>
            </a:r>
          </a:p>
          <a:p>
            <a:pPr algn="just"/>
            <a:r>
              <a:rPr lang="en-US" dirty="0" smtClean="0"/>
              <a:t>Nested subqueries : Subqueries are placed within another subquery.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Subquery With SELECT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3124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905000"/>
            <a:ext cx="46482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SELECT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expression operator   </a:t>
            </a:r>
          </a:p>
          <a:p>
            <a:r>
              <a:rPr lang="en-US" b="1" dirty="0" smtClean="0"/>
              <a:t>( SELECT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 from </a:t>
            </a:r>
            <a:r>
              <a:rPr lang="en-US" dirty="0" err="1" smtClean="0"/>
              <a:t>table_name</a:t>
            </a:r>
            <a:r>
              <a:rPr lang="en-US" dirty="0" smtClean="0"/>
              <a:t> </a:t>
            </a:r>
            <a:r>
              <a:rPr lang="en-US" b="1" dirty="0" smtClean="0"/>
              <a:t>WHERE ... ); </a:t>
            </a:r>
            <a:r>
              <a:rPr lang="en-US" dirty="0" smtClean="0"/>
              <a:t> 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40386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38600" y="4038600"/>
            <a:ext cx="46482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 smtClean="0"/>
              <a:t>SELECT * 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 FROM</a:t>
            </a:r>
            <a:r>
              <a:rPr lang="en-US" dirty="0" smtClean="0"/>
              <a:t> EMPLOYEE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WHERE</a:t>
            </a:r>
            <a:r>
              <a:rPr lang="en-US" dirty="0" smtClean="0"/>
              <a:t> ID</a:t>
            </a:r>
            <a:r>
              <a:rPr lang="en-US" b="1" dirty="0" smtClean="0"/>
              <a:t> IN (SELECT</a:t>
            </a:r>
            <a:r>
              <a:rPr lang="en-US" dirty="0" smtClean="0"/>
              <a:t> ID 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FROM</a:t>
            </a:r>
            <a:r>
              <a:rPr lang="en-US" dirty="0" smtClean="0"/>
              <a:t> EMPLOYEE 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WHERE</a:t>
            </a:r>
            <a:r>
              <a:rPr lang="en-US" dirty="0" smtClean="0"/>
              <a:t> SALARY &gt; 4500</a:t>
            </a:r>
            <a:r>
              <a:rPr lang="en-US" b="1" dirty="0" smtClean="0"/>
              <a:t>)</a:t>
            </a:r>
            <a:r>
              <a:rPr lang="en-US" dirty="0" smtClean="0"/>
              <a:t>;  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Subquery With 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3124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905000"/>
            <a:ext cx="46482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SELECT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    </a:t>
            </a:r>
          </a:p>
          <a:p>
            <a:r>
              <a:rPr lang="en-US" b="1" dirty="0" smtClean="0"/>
              <a:t>( SELECT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   WHERE ... ); </a:t>
            </a:r>
            <a:r>
              <a:rPr lang="en-US" dirty="0" smtClean="0"/>
              <a:t> 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40386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38600" y="4038600"/>
            <a:ext cx="46482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 smtClean="0"/>
              <a:t>SELECT  </a:t>
            </a:r>
            <a:r>
              <a:rPr lang="en-US" dirty="0" err="1" smtClean="0"/>
              <a:t>b.bcode</a:t>
            </a:r>
            <a:r>
              <a:rPr lang="en-US" dirty="0" smtClean="0"/>
              <a:t>, </a:t>
            </a:r>
            <a:r>
              <a:rPr lang="en-US" dirty="0" err="1" smtClean="0"/>
              <a:t>b.bname</a:t>
            </a:r>
            <a:r>
              <a:rPr lang="en-US" dirty="0" smtClean="0"/>
              <a:t> 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 FROM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 (SELECT</a:t>
            </a:r>
            <a:r>
              <a:rPr lang="en-US" dirty="0" smtClean="0"/>
              <a:t> *   </a:t>
            </a:r>
          </a:p>
          <a:p>
            <a:r>
              <a:rPr lang="en-US" dirty="0" smtClean="0"/>
              <a:t>      </a:t>
            </a:r>
            <a:r>
              <a:rPr lang="en-US" b="1" dirty="0" smtClean="0"/>
              <a:t>FROM</a:t>
            </a:r>
            <a:r>
              <a:rPr lang="en-US" dirty="0" smtClean="0"/>
              <a:t> branch   </a:t>
            </a:r>
          </a:p>
          <a:p>
            <a:r>
              <a:rPr lang="en-US" dirty="0" smtClean="0"/>
              <a:t>     </a:t>
            </a:r>
            <a:r>
              <a:rPr lang="en-US" b="1" dirty="0" smtClean="0"/>
              <a:t>WHERE</a:t>
            </a:r>
            <a:r>
              <a:rPr lang="en-US" dirty="0" smtClean="0"/>
              <a:t> </a:t>
            </a:r>
            <a:r>
              <a:rPr lang="en-US" dirty="0" err="1" smtClean="0"/>
              <a:t>bcode</a:t>
            </a:r>
            <a:r>
              <a:rPr lang="en-US" dirty="0" smtClean="0"/>
              <a:t>=“COMP”</a:t>
            </a:r>
            <a:r>
              <a:rPr lang="en-US" b="1" dirty="0" smtClean="0"/>
              <a:t>) as </a:t>
            </a:r>
            <a:r>
              <a:rPr lang="en-US" dirty="0" smtClean="0"/>
              <a:t>b;  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Subquery With INSERT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3124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676400"/>
            <a:ext cx="4648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INSERT INTO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(column1, column2, column3....)   </a:t>
            </a:r>
          </a:p>
          <a:p>
            <a:r>
              <a:rPr lang="en-US" b="1" dirty="0" smtClean="0"/>
              <a:t>SELECT *  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WHERE VALUE OPERATOR 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40386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38600" y="4038600"/>
            <a:ext cx="46482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 smtClean="0"/>
              <a:t>INSERT INTO</a:t>
            </a:r>
            <a:r>
              <a:rPr lang="en-US" dirty="0" smtClean="0"/>
              <a:t> EMPLOYEE_BKP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 SELECT * FROM</a:t>
            </a:r>
            <a:r>
              <a:rPr lang="en-US" dirty="0" smtClean="0"/>
              <a:t> EMPLOYEE 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WHERE</a:t>
            </a:r>
            <a:r>
              <a:rPr lang="en-US" dirty="0" smtClean="0"/>
              <a:t> ID </a:t>
            </a:r>
            <a:r>
              <a:rPr lang="en-US" b="1" dirty="0" smtClean="0"/>
              <a:t>IN (SELECT</a:t>
            </a:r>
            <a:r>
              <a:rPr lang="en-US" dirty="0" smtClean="0"/>
              <a:t> ID 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FROM</a:t>
            </a:r>
            <a:r>
              <a:rPr lang="en-US" dirty="0" smtClean="0"/>
              <a:t> EMPLOYEE</a:t>
            </a:r>
            <a:r>
              <a:rPr lang="en-US" b="1" dirty="0" smtClean="0"/>
              <a:t>)</a:t>
            </a:r>
            <a:r>
              <a:rPr lang="en-US" dirty="0" smtClean="0"/>
              <a:t>;  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Subquery With UPDATE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3124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676400"/>
            <a:ext cx="4648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UPDATE</a:t>
            </a:r>
            <a:r>
              <a:rPr lang="en-US" dirty="0" smtClean="0"/>
              <a:t> table  </a:t>
            </a:r>
          </a:p>
          <a:p>
            <a:r>
              <a:rPr lang="en-US" b="1" dirty="0" smtClean="0"/>
              <a:t>SET</a:t>
            </a:r>
            <a:r>
              <a:rPr lang="en-US" dirty="0" smtClean="0"/>
              <a:t> </a:t>
            </a:r>
            <a:r>
              <a:rPr lang="en-US" dirty="0" err="1" smtClean="0"/>
              <a:t>column_name</a:t>
            </a:r>
            <a:r>
              <a:rPr lang="en-US" dirty="0" smtClean="0"/>
              <a:t> = </a:t>
            </a:r>
            <a:r>
              <a:rPr lang="en-US" dirty="0" err="1" smtClean="0"/>
              <a:t>new_value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WHERE VALUE OPERATOR  </a:t>
            </a:r>
          </a:p>
          <a:p>
            <a:r>
              <a:rPr lang="en-US" b="1" dirty="0" smtClean="0"/>
              <a:t>   (SELECT</a:t>
            </a:r>
            <a:r>
              <a:rPr lang="en-US" dirty="0" smtClean="0"/>
              <a:t> COLUMN_NAME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FROM</a:t>
            </a:r>
            <a:r>
              <a:rPr lang="en-US" dirty="0" smtClean="0"/>
              <a:t> TABLE_NAME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WHERE</a:t>
            </a:r>
            <a:r>
              <a:rPr lang="en-US" dirty="0" smtClean="0"/>
              <a:t> condition);  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40386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62400" y="4038600"/>
            <a:ext cx="47244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 smtClean="0"/>
              <a:t>UPDATE EMPLOYEE </a:t>
            </a:r>
            <a:r>
              <a:rPr lang="en-US" dirty="0" smtClean="0"/>
              <a:t> </a:t>
            </a:r>
          </a:p>
          <a:p>
            <a:r>
              <a:rPr lang="en-US" b="1" dirty="0" smtClean="0"/>
              <a:t>SET</a:t>
            </a:r>
            <a:r>
              <a:rPr lang="en-US" dirty="0" smtClean="0"/>
              <a:t> SALARY = SALARY * 0.25  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 AGE </a:t>
            </a:r>
            <a:r>
              <a:rPr lang="en-US" b="1" dirty="0" smtClean="0"/>
              <a:t>IN (SELECT</a:t>
            </a:r>
            <a:r>
              <a:rPr lang="en-US" dirty="0" smtClean="0"/>
              <a:t> AGE </a:t>
            </a:r>
            <a:r>
              <a:rPr lang="en-US" b="1" dirty="0" smtClean="0"/>
              <a:t>FROM</a:t>
            </a:r>
            <a:r>
              <a:rPr lang="en-US" dirty="0" smtClean="0"/>
              <a:t> </a:t>
            </a:r>
          </a:p>
          <a:p>
            <a:r>
              <a:rPr lang="en-US" dirty="0" smtClean="0"/>
              <a:t>                                  CUSTOMERS_BKP  </a:t>
            </a:r>
          </a:p>
          <a:p>
            <a:r>
              <a:rPr lang="en-US" dirty="0" smtClean="0"/>
              <a:t>                                  </a:t>
            </a:r>
            <a:r>
              <a:rPr lang="en-US" b="1" dirty="0" smtClean="0"/>
              <a:t>WHERE</a:t>
            </a:r>
            <a:r>
              <a:rPr lang="en-US" dirty="0" smtClean="0"/>
              <a:t> AGE &gt;= 29);  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Subquery With DELETE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3124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962400" y="1676400"/>
            <a:ext cx="4648200" cy="1905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DELETE FROM</a:t>
            </a:r>
            <a:r>
              <a:rPr lang="en-US" dirty="0" smtClean="0"/>
              <a:t> TABLE_NAME  </a:t>
            </a:r>
          </a:p>
          <a:p>
            <a:r>
              <a:rPr lang="en-US" b="1" dirty="0" smtClean="0"/>
              <a:t>WHERE VALUE OPERATOR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 </a:t>
            </a:r>
            <a:r>
              <a:rPr lang="en-US" b="1" dirty="0" smtClean="0"/>
              <a:t> (SELECT</a:t>
            </a:r>
            <a:r>
              <a:rPr lang="en-US" dirty="0" smtClean="0"/>
              <a:t> COLUMN_NAME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FROM</a:t>
            </a:r>
            <a:r>
              <a:rPr lang="en-US" dirty="0" smtClean="0"/>
              <a:t> TABLE_NAME  </a:t>
            </a:r>
          </a:p>
          <a:p>
            <a:r>
              <a:rPr lang="en-US" dirty="0" smtClean="0"/>
              <a:t>   </a:t>
            </a:r>
            <a:r>
              <a:rPr lang="en-US" b="1" dirty="0" smtClean="0"/>
              <a:t>WHERE</a:t>
            </a:r>
            <a:r>
              <a:rPr lang="en-US" dirty="0" smtClean="0"/>
              <a:t> condition</a:t>
            </a:r>
            <a:r>
              <a:rPr lang="en-US" b="1" dirty="0" smtClean="0"/>
              <a:t>)</a:t>
            </a:r>
            <a:r>
              <a:rPr lang="en-US" dirty="0" smtClean="0"/>
              <a:t>;  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40386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962400" y="4038600"/>
            <a:ext cx="4724400" cy="228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r>
              <a:rPr lang="en-US" b="1" dirty="0" smtClean="0"/>
              <a:t>DELETE FROM</a:t>
            </a:r>
            <a:r>
              <a:rPr lang="en-US" dirty="0" smtClean="0"/>
              <a:t> EMPLOYEE  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 AGE </a:t>
            </a:r>
            <a:r>
              <a:rPr lang="en-US" b="1" dirty="0" smtClean="0"/>
              <a:t>IN (SELECT </a:t>
            </a:r>
            <a:r>
              <a:rPr lang="en-US" dirty="0" smtClean="0"/>
              <a:t>AGE </a:t>
            </a:r>
          </a:p>
          <a:p>
            <a:r>
              <a:rPr lang="en-US" b="1" dirty="0" smtClean="0"/>
              <a:t>                                FROM </a:t>
            </a:r>
            <a:r>
              <a:rPr lang="en-US" dirty="0" smtClean="0"/>
              <a:t>EMPLOYEE_BKP  </a:t>
            </a:r>
          </a:p>
          <a:p>
            <a:r>
              <a:rPr lang="en-US" dirty="0" smtClean="0"/>
              <a:t>                               </a:t>
            </a:r>
            <a:r>
              <a:rPr lang="en-US" b="1" dirty="0" smtClean="0"/>
              <a:t>WHERE </a:t>
            </a:r>
            <a:r>
              <a:rPr lang="en-US" dirty="0" smtClean="0"/>
              <a:t>AGE &gt;= 29 );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62200" y="5410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243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806</TotalTime>
  <Words>398</Words>
  <Application>Microsoft Office PowerPoint</Application>
  <PresentationFormat>On-screen Show (4:3)</PresentationFormat>
  <Paragraphs>164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SUBQUERY</vt:lpstr>
      <vt:lpstr>What is Subquery</vt:lpstr>
      <vt:lpstr>Where to Use Subquery?</vt:lpstr>
      <vt:lpstr>Types of Subqueries</vt:lpstr>
      <vt:lpstr>Subquery With SELECT Statement</vt:lpstr>
      <vt:lpstr>Subquery With FROM Clause</vt:lpstr>
      <vt:lpstr>Subquery With INSERT Statement</vt:lpstr>
      <vt:lpstr>Subquery With UPDATE Statement</vt:lpstr>
      <vt:lpstr>Subquery With DELETE Statement</vt:lpstr>
      <vt:lpstr>Group By</vt:lpstr>
      <vt:lpstr>Group By</vt:lpstr>
      <vt:lpstr>Having Clause</vt:lpstr>
      <vt:lpstr>Having Clause</vt:lpstr>
      <vt:lpstr>Independent Nested Queries</vt:lpstr>
      <vt:lpstr>Independent Nested Queries</vt:lpstr>
      <vt:lpstr>Correlated Nested Subquery</vt:lpstr>
      <vt:lpstr>Correlated Nested Subquery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</dc:title>
  <dc:creator>Rushali</dc:creator>
  <cp:lastModifiedBy>Rushali</cp:lastModifiedBy>
  <cp:revision>86</cp:revision>
  <dcterms:created xsi:type="dcterms:W3CDTF">2020-07-12T12:28:11Z</dcterms:created>
  <dcterms:modified xsi:type="dcterms:W3CDTF">2021-07-29T07:58:49Z</dcterms:modified>
</cp:coreProperties>
</file>