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9" r:id="rId3"/>
    <p:sldId id="260" r:id="rId4"/>
    <p:sldId id="261" r:id="rId5"/>
    <p:sldId id="262" r:id="rId6"/>
    <p:sldId id="263" r:id="rId7"/>
    <p:sldId id="264" r:id="rId8"/>
    <p:sldId id="265" r:id="rId9"/>
    <p:sldId id="266" r:id="rId10"/>
    <p:sldId id="257" r:id="rId11"/>
    <p:sldId id="276" r:id="rId12"/>
    <p:sldId id="271" r:id="rId13"/>
    <p:sldId id="277" r:id="rId14"/>
    <p:sldId id="272" r:id="rId15"/>
    <p:sldId id="268" r:id="rId16"/>
    <p:sldId id="273" r:id="rId17"/>
    <p:sldId id="274" r:id="rId18"/>
    <p:sldId id="278" r:id="rId19"/>
    <p:sldId id="279"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264813-23F1-41DE-962D-A6FE3E4F2ED8}" type="datetimeFigureOut">
              <a:rPr lang="en-US" smtClean="0"/>
              <a:t>8/25/2023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A71CA2-A86B-452D-9DD3-0E0B90FB92AF}" type="slidenum">
              <a:rPr lang="en-US" smtClean="0"/>
              <a:t>‹#›</a:t>
            </a:fld>
            <a:endParaRPr lang="en-US"/>
          </a:p>
        </p:txBody>
      </p:sp>
    </p:spTree>
    <p:extLst>
      <p:ext uri="{BB962C8B-B14F-4D97-AF65-F5344CB8AC3E}">
        <p14:creationId xmlns:p14="http://schemas.microsoft.com/office/powerpoint/2010/main" val="957642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5AB37-8DFA-46CA-9F1A-72668C44EFAB}" type="slidenum">
              <a:rPr lang="en-US"/>
              <a:pPr/>
              <a:t>2</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8E451-BB97-49DD-AB05-69AB6DAA6580}" type="slidenum">
              <a:rPr lang="en-US"/>
              <a:pPr/>
              <a:t>3</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23265-FA0C-4FD5-A18D-C13607BAD062}" type="slidenum">
              <a:rPr lang="en-US"/>
              <a:pPr/>
              <a:t>4</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23265-FA0C-4FD5-A18D-C13607BAD062}" type="slidenum">
              <a:rPr lang="en-US"/>
              <a:pPr/>
              <a:t>5</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0121E-2BAC-4F97-A26F-A8D337A2F9B6}" type="slidenum">
              <a:rPr lang="en-US"/>
              <a:pPr/>
              <a:t>7</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0D329B-A846-45B7-97DD-C6E3FBC03D2B}" type="datetimeFigureOut">
              <a:rPr lang="en-US" smtClean="0"/>
              <a:t>8/25/2023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82CCAEF-AE71-4CD6-8A53-E5DB5DBAFD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0D329B-A846-45B7-97DD-C6E3FBC03D2B}"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CCAEF-AE71-4CD6-8A53-E5DB5DBAFD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0D329B-A846-45B7-97DD-C6E3FBC03D2B}"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CCAEF-AE71-4CD6-8A53-E5DB5DBAFD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0D329B-A846-45B7-97DD-C6E3FBC03D2B}"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CCAEF-AE71-4CD6-8A53-E5DB5DBAFD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0D329B-A846-45B7-97DD-C6E3FBC03D2B}"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2CCAEF-AE71-4CD6-8A53-E5DB5DBAFD8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0D329B-A846-45B7-97DD-C6E3FBC03D2B}"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CCAEF-AE71-4CD6-8A53-E5DB5DBAFD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0D329B-A846-45B7-97DD-C6E3FBC03D2B}"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2CCAEF-AE71-4CD6-8A53-E5DB5DBAFD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0D329B-A846-45B7-97DD-C6E3FBC03D2B}"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2CCAEF-AE71-4CD6-8A53-E5DB5DBAFD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D329B-A846-45B7-97DD-C6E3FBC03D2B}"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2CCAEF-AE71-4CD6-8A53-E5DB5DBAFD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0D329B-A846-45B7-97DD-C6E3FBC03D2B}"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2CCAEF-AE71-4CD6-8A53-E5DB5DBAFD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0D329B-A846-45B7-97DD-C6E3FBC03D2B}"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82CCAEF-AE71-4CD6-8A53-E5DB5DBAFD84}"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0D329B-A846-45B7-97DD-C6E3FBC03D2B}" type="datetimeFigureOut">
              <a:rPr lang="en-US" smtClean="0"/>
              <a:t>8/25/2023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82CCAEF-AE71-4CD6-8A53-E5DB5DBAFD84}"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Triggers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Example :Update</a:t>
            </a:r>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457200" y="1295400"/>
            <a:ext cx="8229600" cy="55626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t>create trigger  </a:t>
            </a:r>
            <a:r>
              <a:rPr lang="en-US" sz="2400" dirty="0" err="1" smtClean="0"/>
              <a:t>tr_b_u</a:t>
            </a:r>
            <a:endParaRPr lang="en-US" sz="2400" dirty="0" smtClean="0"/>
          </a:p>
          <a:p>
            <a:r>
              <a:rPr lang="en-US" sz="2400" b="1" dirty="0" smtClean="0"/>
              <a:t>before update on </a:t>
            </a:r>
            <a:r>
              <a:rPr lang="en-US" sz="2400" dirty="0" err="1" smtClean="0"/>
              <a:t>stud_info</a:t>
            </a:r>
            <a:endParaRPr lang="en-US" sz="2400" dirty="0" smtClean="0"/>
          </a:p>
          <a:p>
            <a:r>
              <a:rPr lang="en-US" sz="2400" b="1" dirty="0" smtClean="0"/>
              <a:t>for each row</a:t>
            </a:r>
          </a:p>
          <a:p>
            <a:r>
              <a:rPr lang="en-US" sz="2400" b="1" dirty="0" smtClean="0"/>
              <a:t>begin</a:t>
            </a:r>
          </a:p>
          <a:p>
            <a:r>
              <a:rPr lang="en-US" sz="2400" dirty="0" smtClean="0"/>
              <a:t>declare  action char(10);</a:t>
            </a:r>
          </a:p>
          <a:p>
            <a:r>
              <a:rPr lang="en-US" sz="2400" dirty="0" smtClean="0"/>
              <a:t>set action=‘Update’;</a:t>
            </a:r>
          </a:p>
          <a:p>
            <a:r>
              <a:rPr lang="en-US" sz="2400" dirty="0" smtClean="0"/>
              <a:t>insert into </a:t>
            </a:r>
            <a:r>
              <a:rPr lang="en-US" sz="2400" dirty="0" smtClean="0"/>
              <a:t>log(</a:t>
            </a:r>
            <a:r>
              <a:rPr lang="en-US" sz="2400" dirty="0" err="1" smtClean="0"/>
              <a:t>ch_date,action</a:t>
            </a:r>
            <a:r>
              <a:rPr lang="en-US" sz="2400" dirty="0" smtClean="0"/>
              <a:t>) </a:t>
            </a:r>
            <a:r>
              <a:rPr lang="en-US" sz="2400" dirty="0" smtClean="0"/>
              <a:t>values (now(), action);</a:t>
            </a:r>
          </a:p>
          <a:p>
            <a:r>
              <a:rPr lang="en-US" sz="2400" b="1" dirty="0" smtClean="0"/>
              <a:t>end;</a:t>
            </a:r>
          </a:p>
          <a:p>
            <a:endParaRPr lang="en-US" sz="2400" dirty="0"/>
          </a:p>
          <a:p>
            <a:r>
              <a:rPr lang="en-US" sz="2400" b="1" i="1" dirty="0" smtClean="0">
                <a:solidFill>
                  <a:schemeClr val="accent1"/>
                </a:solidFill>
              </a:rPr>
              <a:t>create table log(</a:t>
            </a:r>
          </a:p>
          <a:p>
            <a:r>
              <a:rPr lang="en-US" sz="2400" b="1" i="1" dirty="0" smtClean="0">
                <a:solidFill>
                  <a:schemeClr val="accent1"/>
                </a:solidFill>
              </a:rPr>
              <a:t>id </a:t>
            </a:r>
            <a:r>
              <a:rPr lang="en-US" sz="2400" b="1" i="1" dirty="0" err="1" smtClean="0">
                <a:solidFill>
                  <a:schemeClr val="accent1"/>
                </a:solidFill>
              </a:rPr>
              <a:t>int</a:t>
            </a:r>
            <a:r>
              <a:rPr lang="en-US" sz="2400" b="1" i="1" dirty="0" smtClean="0">
                <a:solidFill>
                  <a:schemeClr val="accent1"/>
                </a:solidFill>
              </a:rPr>
              <a:t> </a:t>
            </a:r>
            <a:r>
              <a:rPr lang="en-US" sz="2400" b="1" i="1" dirty="0" err="1" smtClean="0">
                <a:solidFill>
                  <a:schemeClr val="accent1"/>
                </a:solidFill>
              </a:rPr>
              <a:t>auto_increment</a:t>
            </a:r>
            <a:r>
              <a:rPr lang="en-US" sz="2400" b="1" i="1" dirty="0" smtClean="0">
                <a:solidFill>
                  <a:schemeClr val="accent1"/>
                </a:solidFill>
              </a:rPr>
              <a:t> primary key,</a:t>
            </a:r>
          </a:p>
          <a:p>
            <a:r>
              <a:rPr lang="en-US" sz="2400" b="1" i="1" dirty="0" err="1" smtClean="0">
                <a:solidFill>
                  <a:schemeClr val="accent1"/>
                </a:solidFill>
              </a:rPr>
              <a:t>ch_date</a:t>
            </a:r>
            <a:r>
              <a:rPr lang="en-US" sz="2400" b="1" i="1" dirty="0" smtClean="0">
                <a:solidFill>
                  <a:schemeClr val="accent1"/>
                </a:solidFill>
              </a:rPr>
              <a:t> </a:t>
            </a:r>
            <a:r>
              <a:rPr lang="en-US" sz="2400" b="1" i="1" dirty="0" err="1" smtClean="0">
                <a:solidFill>
                  <a:schemeClr val="accent1"/>
                </a:solidFill>
              </a:rPr>
              <a:t>datetime</a:t>
            </a:r>
            <a:r>
              <a:rPr lang="en-US" sz="2400" b="1" i="1" dirty="0">
                <a:solidFill>
                  <a:schemeClr val="accent1"/>
                </a:solidFill>
              </a:rPr>
              <a:t>,</a:t>
            </a:r>
            <a:endParaRPr lang="en-US" sz="2400" b="1" i="1" dirty="0" smtClean="0">
              <a:solidFill>
                <a:schemeClr val="accent1"/>
              </a:solidFill>
            </a:endParaRPr>
          </a:p>
          <a:p>
            <a:r>
              <a:rPr lang="en-US" sz="2400" b="1" i="1" dirty="0" smtClean="0">
                <a:solidFill>
                  <a:schemeClr val="accent1"/>
                </a:solidFill>
              </a:rPr>
              <a:t>action char(10)</a:t>
            </a:r>
          </a:p>
          <a:p>
            <a:r>
              <a:rPr lang="en-US" sz="2400" b="1" i="1" dirty="0" smtClean="0">
                <a:solidFill>
                  <a:schemeClr val="accent1"/>
                </a:solidFill>
              </a:rPr>
              <a:t>);</a:t>
            </a:r>
          </a:p>
          <a:p>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smtClean="0"/>
              <a:t>Output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7374" y="1295399"/>
            <a:ext cx="8323226" cy="5562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5022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Example :Insert</a:t>
            </a:r>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457200" y="1447800"/>
            <a:ext cx="8229600" cy="5410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t>create trigger  </a:t>
            </a:r>
            <a:r>
              <a:rPr lang="en-US" sz="2400" dirty="0" err="1" smtClean="0"/>
              <a:t>tr_i</a:t>
            </a:r>
            <a:endParaRPr lang="en-US" sz="2400" dirty="0" smtClean="0"/>
          </a:p>
          <a:p>
            <a:r>
              <a:rPr lang="en-US" sz="2400" b="1" dirty="0" smtClean="0"/>
              <a:t>before insert on </a:t>
            </a:r>
            <a:r>
              <a:rPr lang="en-US" sz="2400" dirty="0" err="1" smtClean="0"/>
              <a:t>stud_info</a:t>
            </a:r>
            <a:endParaRPr lang="en-US" sz="2400" dirty="0" smtClean="0"/>
          </a:p>
          <a:p>
            <a:r>
              <a:rPr lang="en-US" sz="2400" b="1" dirty="0" smtClean="0"/>
              <a:t>for each row</a:t>
            </a:r>
          </a:p>
          <a:p>
            <a:r>
              <a:rPr lang="en-US" sz="2400" b="1" dirty="0" smtClean="0"/>
              <a:t>begin</a:t>
            </a:r>
          </a:p>
          <a:p>
            <a:r>
              <a:rPr lang="en-US" sz="2400" dirty="0" smtClean="0"/>
              <a:t>declare  action char(10);</a:t>
            </a:r>
          </a:p>
          <a:p>
            <a:r>
              <a:rPr lang="en-US" sz="2400" dirty="0" smtClean="0"/>
              <a:t>set action=‘Insert’;</a:t>
            </a:r>
          </a:p>
          <a:p>
            <a:r>
              <a:rPr lang="en-US" sz="2400" dirty="0" smtClean="0"/>
              <a:t>insert into </a:t>
            </a:r>
            <a:r>
              <a:rPr lang="en-US" sz="2400" dirty="0" smtClean="0"/>
              <a:t>log(</a:t>
            </a:r>
            <a:r>
              <a:rPr lang="en-US" sz="2400" dirty="0" err="1" smtClean="0"/>
              <a:t>ch_date,action</a:t>
            </a:r>
            <a:r>
              <a:rPr lang="en-US" sz="2400" dirty="0" smtClean="0"/>
              <a:t>) </a:t>
            </a:r>
            <a:r>
              <a:rPr lang="en-US" sz="2400" dirty="0" smtClean="0"/>
              <a:t>values (now(), action);</a:t>
            </a:r>
          </a:p>
          <a:p>
            <a:r>
              <a:rPr lang="en-US" sz="2400" b="1" dirty="0" smtClean="0"/>
              <a:t>end;</a:t>
            </a:r>
          </a:p>
          <a:p>
            <a:endParaRPr lang="en-US" sz="2400" dirty="0"/>
          </a:p>
          <a:p>
            <a:r>
              <a:rPr lang="en-US" sz="2400" b="1" i="1" dirty="0" smtClean="0">
                <a:solidFill>
                  <a:schemeClr val="accent1"/>
                </a:solidFill>
              </a:rPr>
              <a:t>create table log(</a:t>
            </a:r>
          </a:p>
          <a:p>
            <a:r>
              <a:rPr lang="en-US" sz="2400" b="1" i="1" dirty="0" smtClean="0">
                <a:solidFill>
                  <a:schemeClr val="accent1"/>
                </a:solidFill>
              </a:rPr>
              <a:t>id </a:t>
            </a:r>
            <a:r>
              <a:rPr lang="en-US" sz="2400" b="1" i="1" dirty="0" err="1" smtClean="0">
                <a:solidFill>
                  <a:schemeClr val="accent1"/>
                </a:solidFill>
              </a:rPr>
              <a:t>int</a:t>
            </a:r>
            <a:r>
              <a:rPr lang="en-US" sz="2400" b="1" i="1" dirty="0" smtClean="0">
                <a:solidFill>
                  <a:schemeClr val="accent1"/>
                </a:solidFill>
              </a:rPr>
              <a:t> </a:t>
            </a:r>
            <a:r>
              <a:rPr lang="en-US" sz="2400" b="1" i="1" dirty="0" err="1" smtClean="0">
                <a:solidFill>
                  <a:schemeClr val="accent1"/>
                </a:solidFill>
              </a:rPr>
              <a:t>auto_increment</a:t>
            </a:r>
            <a:r>
              <a:rPr lang="en-US" sz="2400" b="1" i="1" dirty="0" smtClean="0">
                <a:solidFill>
                  <a:schemeClr val="accent1"/>
                </a:solidFill>
              </a:rPr>
              <a:t> primary key,</a:t>
            </a:r>
          </a:p>
          <a:p>
            <a:r>
              <a:rPr lang="en-US" sz="2400" b="1" i="1" dirty="0" err="1" smtClean="0">
                <a:solidFill>
                  <a:schemeClr val="accent1"/>
                </a:solidFill>
              </a:rPr>
              <a:t>ch_date</a:t>
            </a:r>
            <a:r>
              <a:rPr lang="en-US" sz="2400" b="1" i="1" dirty="0" smtClean="0">
                <a:solidFill>
                  <a:schemeClr val="accent1"/>
                </a:solidFill>
              </a:rPr>
              <a:t> </a:t>
            </a:r>
            <a:r>
              <a:rPr lang="en-US" sz="2400" b="1" i="1" dirty="0" err="1" smtClean="0">
                <a:solidFill>
                  <a:schemeClr val="accent1"/>
                </a:solidFill>
              </a:rPr>
              <a:t>datetime</a:t>
            </a:r>
            <a:r>
              <a:rPr lang="en-US" sz="2400" b="1" i="1" dirty="0">
                <a:solidFill>
                  <a:schemeClr val="accent1"/>
                </a:solidFill>
              </a:rPr>
              <a:t>,</a:t>
            </a:r>
            <a:endParaRPr lang="en-US" sz="2400" b="1" i="1" dirty="0" smtClean="0">
              <a:solidFill>
                <a:schemeClr val="accent1"/>
              </a:solidFill>
            </a:endParaRPr>
          </a:p>
          <a:p>
            <a:r>
              <a:rPr lang="en-US" sz="2400" b="1" i="1" dirty="0" smtClean="0">
                <a:solidFill>
                  <a:schemeClr val="accent1"/>
                </a:solidFill>
              </a:rPr>
              <a:t>action char(10)</a:t>
            </a:r>
          </a:p>
          <a:p>
            <a:r>
              <a:rPr lang="en-US" sz="2400" b="1" i="1" dirty="0" smtClean="0">
                <a:solidFill>
                  <a:schemeClr val="accent1"/>
                </a:solidFill>
              </a:rPr>
              <a:t>);</a:t>
            </a:r>
          </a:p>
          <a:p>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610599" cy="6553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777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Example :Delete</a:t>
            </a:r>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457200" y="1371600"/>
            <a:ext cx="8229600" cy="5486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t>create trigger  </a:t>
            </a:r>
            <a:r>
              <a:rPr lang="en-US" sz="2400" dirty="0" err="1" smtClean="0"/>
              <a:t>tr_d</a:t>
            </a:r>
            <a:endParaRPr lang="en-US" sz="2400" dirty="0" smtClean="0"/>
          </a:p>
          <a:p>
            <a:r>
              <a:rPr lang="en-US" sz="2400" b="1" dirty="0" smtClean="0"/>
              <a:t>before delete on </a:t>
            </a:r>
            <a:r>
              <a:rPr lang="en-US" sz="2400" dirty="0" err="1" smtClean="0"/>
              <a:t>stud_info</a:t>
            </a:r>
            <a:endParaRPr lang="en-US" sz="2400" dirty="0" smtClean="0"/>
          </a:p>
          <a:p>
            <a:r>
              <a:rPr lang="en-US" sz="2400" b="1" dirty="0" smtClean="0"/>
              <a:t>for each row</a:t>
            </a:r>
          </a:p>
          <a:p>
            <a:r>
              <a:rPr lang="en-US" sz="2400" b="1" dirty="0" smtClean="0"/>
              <a:t>begin</a:t>
            </a:r>
          </a:p>
          <a:p>
            <a:r>
              <a:rPr lang="en-US" sz="2400" dirty="0" smtClean="0"/>
              <a:t>declare  action char(10);</a:t>
            </a:r>
          </a:p>
          <a:p>
            <a:r>
              <a:rPr lang="en-US" sz="2400" dirty="0" smtClean="0"/>
              <a:t>set action=‘Delete;</a:t>
            </a:r>
          </a:p>
          <a:p>
            <a:r>
              <a:rPr lang="en-US" sz="2400" dirty="0" smtClean="0"/>
              <a:t>insert into </a:t>
            </a:r>
            <a:r>
              <a:rPr lang="en-US" sz="2400" dirty="0" smtClean="0"/>
              <a:t>log(</a:t>
            </a:r>
            <a:r>
              <a:rPr lang="en-US" sz="2400" dirty="0" err="1" smtClean="0"/>
              <a:t>ch_date,action</a:t>
            </a:r>
            <a:r>
              <a:rPr lang="en-US" sz="2400" dirty="0" smtClean="0"/>
              <a:t>) </a:t>
            </a:r>
            <a:r>
              <a:rPr lang="en-US" sz="2400" dirty="0" smtClean="0"/>
              <a:t>values (now(), action);</a:t>
            </a:r>
          </a:p>
          <a:p>
            <a:r>
              <a:rPr lang="en-US" sz="2400" b="1" dirty="0" smtClean="0"/>
              <a:t>end;</a:t>
            </a:r>
          </a:p>
          <a:p>
            <a:endParaRPr lang="en-US" sz="2400" dirty="0"/>
          </a:p>
          <a:p>
            <a:r>
              <a:rPr lang="en-US" sz="2400" b="1" i="1" dirty="0" smtClean="0">
                <a:solidFill>
                  <a:schemeClr val="accent1"/>
                </a:solidFill>
              </a:rPr>
              <a:t>create table log(</a:t>
            </a:r>
          </a:p>
          <a:p>
            <a:r>
              <a:rPr lang="en-US" sz="2400" b="1" i="1" dirty="0" smtClean="0">
                <a:solidFill>
                  <a:schemeClr val="accent1"/>
                </a:solidFill>
              </a:rPr>
              <a:t>id </a:t>
            </a:r>
            <a:r>
              <a:rPr lang="en-US" sz="2400" b="1" i="1" dirty="0" err="1" smtClean="0">
                <a:solidFill>
                  <a:schemeClr val="accent1"/>
                </a:solidFill>
              </a:rPr>
              <a:t>int</a:t>
            </a:r>
            <a:r>
              <a:rPr lang="en-US" sz="2400" b="1" i="1" dirty="0" smtClean="0">
                <a:solidFill>
                  <a:schemeClr val="accent1"/>
                </a:solidFill>
              </a:rPr>
              <a:t> </a:t>
            </a:r>
            <a:r>
              <a:rPr lang="en-US" sz="2400" b="1" i="1" dirty="0" err="1" smtClean="0">
                <a:solidFill>
                  <a:schemeClr val="accent1"/>
                </a:solidFill>
              </a:rPr>
              <a:t>auto_increment</a:t>
            </a:r>
            <a:r>
              <a:rPr lang="en-US" sz="2400" b="1" i="1" dirty="0" smtClean="0">
                <a:solidFill>
                  <a:schemeClr val="accent1"/>
                </a:solidFill>
              </a:rPr>
              <a:t> primary key,</a:t>
            </a:r>
          </a:p>
          <a:p>
            <a:r>
              <a:rPr lang="en-US" sz="2400" b="1" i="1" dirty="0" err="1" smtClean="0">
                <a:solidFill>
                  <a:schemeClr val="accent1"/>
                </a:solidFill>
              </a:rPr>
              <a:t>ch_date</a:t>
            </a:r>
            <a:r>
              <a:rPr lang="en-US" sz="2400" b="1" i="1" dirty="0" smtClean="0">
                <a:solidFill>
                  <a:schemeClr val="accent1"/>
                </a:solidFill>
              </a:rPr>
              <a:t> </a:t>
            </a:r>
            <a:r>
              <a:rPr lang="en-US" sz="2400" b="1" i="1" dirty="0" err="1" smtClean="0">
                <a:solidFill>
                  <a:schemeClr val="accent1"/>
                </a:solidFill>
              </a:rPr>
              <a:t>datetime</a:t>
            </a:r>
            <a:r>
              <a:rPr lang="en-US" sz="2400" b="1" i="1" dirty="0">
                <a:solidFill>
                  <a:schemeClr val="accent1"/>
                </a:solidFill>
              </a:rPr>
              <a:t>,</a:t>
            </a:r>
            <a:endParaRPr lang="en-US" sz="2400" b="1" i="1" dirty="0" smtClean="0">
              <a:solidFill>
                <a:schemeClr val="accent1"/>
              </a:solidFill>
            </a:endParaRPr>
          </a:p>
          <a:p>
            <a:r>
              <a:rPr lang="en-US" sz="2400" b="1" i="1" dirty="0" smtClean="0">
                <a:solidFill>
                  <a:schemeClr val="accent1"/>
                </a:solidFill>
              </a:rPr>
              <a:t>action char(10)</a:t>
            </a:r>
          </a:p>
          <a:p>
            <a:r>
              <a:rPr lang="en-US" sz="2400" b="1" i="1" dirty="0" smtClean="0">
                <a:solidFill>
                  <a:schemeClr val="accent1"/>
                </a:solidFill>
              </a:rPr>
              <a:t>);</a:t>
            </a:r>
          </a:p>
          <a:p>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NEW and OLD Modifiers</a:t>
            </a:r>
            <a:endParaRPr lang="en-US" dirty="0"/>
          </a:p>
        </p:txBody>
      </p:sp>
      <p:sp>
        <p:nvSpPr>
          <p:cNvPr id="3" name="Content Placeholder 2"/>
          <p:cNvSpPr>
            <a:spLocks noGrp="1"/>
          </p:cNvSpPr>
          <p:nvPr>
            <p:ph idx="1"/>
          </p:nvPr>
        </p:nvSpPr>
        <p:spPr>
          <a:xfrm>
            <a:off x="457200" y="1783080"/>
            <a:ext cx="8458200" cy="4922520"/>
          </a:xfrm>
        </p:spPr>
        <p:txBody>
          <a:bodyPr>
            <a:normAutofit fontScale="92500"/>
          </a:bodyPr>
          <a:lstStyle/>
          <a:p>
            <a:pPr algn="just"/>
            <a:r>
              <a:rPr lang="en-US" dirty="0" smtClean="0"/>
              <a:t>In a row level trigger, the trigger fires for each related row. </a:t>
            </a:r>
          </a:p>
          <a:p>
            <a:pPr algn="just"/>
            <a:r>
              <a:rPr lang="en-US" dirty="0" smtClean="0"/>
              <a:t>Sometimes it is required to know the value before and after the DML statement</a:t>
            </a:r>
          </a:p>
          <a:p>
            <a:pPr algn="just"/>
            <a:r>
              <a:rPr lang="en-US" dirty="0" smtClean="0"/>
              <a:t>There two clauses in the RECORD-level trigger to hold these values</a:t>
            </a:r>
          </a:p>
          <a:p>
            <a:pPr algn="just"/>
            <a:r>
              <a:rPr lang="en-US" dirty="0" smtClean="0"/>
              <a:t> We can use these clauses to refer to the old and new values inside the trigger body</a:t>
            </a:r>
          </a:p>
          <a:p>
            <a:pPr lvl="1" algn="just"/>
            <a:r>
              <a:rPr lang="en-US" b="1" dirty="0" err="1" smtClean="0">
                <a:solidFill>
                  <a:srgbClr val="0070C0"/>
                </a:solidFill>
              </a:rPr>
              <a:t>NEW.column_name</a:t>
            </a:r>
            <a:r>
              <a:rPr lang="en-US" b="1" dirty="0" smtClean="0">
                <a:solidFill>
                  <a:srgbClr val="0070C0"/>
                </a:solidFill>
              </a:rPr>
              <a:t> </a:t>
            </a:r>
            <a:r>
              <a:rPr lang="en-US" dirty="0" smtClean="0"/>
              <a:t>– It holds a new value for the columns of the base table/view during the trigger execution</a:t>
            </a:r>
          </a:p>
          <a:p>
            <a:pPr lvl="1" algn="just"/>
            <a:r>
              <a:rPr lang="en-US" b="1" dirty="0" err="1" smtClean="0">
                <a:solidFill>
                  <a:srgbClr val="0070C0"/>
                </a:solidFill>
              </a:rPr>
              <a:t>OLD.column_name</a:t>
            </a:r>
            <a:r>
              <a:rPr lang="en-US" b="1" dirty="0" smtClean="0">
                <a:solidFill>
                  <a:srgbClr val="0070C0"/>
                </a:solidFill>
              </a:rPr>
              <a:t> </a:t>
            </a:r>
            <a:r>
              <a:rPr lang="en-US" dirty="0" smtClean="0"/>
              <a:t>– It holds old value of the columns of the base table/view during the trigger execution</a:t>
            </a:r>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NEW and OLD Modifiers</a:t>
            </a:r>
            <a:endParaRPr lang="en-US" dirty="0"/>
          </a:p>
        </p:txBody>
      </p:sp>
      <p:graphicFrame>
        <p:nvGraphicFramePr>
          <p:cNvPr id="4" name="Content Placeholder 3"/>
          <p:cNvGraphicFramePr>
            <a:graphicFrameLocks noGrp="1"/>
          </p:cNvGraphicFramePr>
          <p:nvPr>
            <p:ph idx="1"/>
          </p:nvPr>
        </p:nvGraphicFramePr>
        <p:xfrm>
          <a:off x="228600" y="2133599"/>
          <a:ext cx="8458200" cy="3749041"/>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xmlns="" val="20000"/>
                    </a:ext>
                  </a:extLst>
                </a:gridCol>
                <a:gridCol w="3009900">
                  <a:extLst>
                    <a:ext uri="{9D8B030D-6E8A-4147-A177-3AD203B41FA5}">
                      <a16:colId xmlns:a16="http://schemas.microsoft.com/office/drawing/2014/main" xmlns="" val="20001"/>
                    </a:ext>
                  </a:extLst>
                </a:gridCol>
                <a:gridCol w="2114550">
                  <a:extLst>
                    <a:ext uri="{9D8B030D-6E8A-4147-A177-3AD203B41FA5}">
                      <a16:colId xmlns:a16="http://schemas.microsoft.com/office/drawing/2014/main" xmlns="" val="20002"/>
                    </a:ext>
                  </a:extLst>
                </a:gridCol>
                <a:gridCol w="2114550">
                  <a:extLst>
                    <a:ext uri="{9D8B030D-6E8A-4147-A177-3AD203B41FA5}">
                      <a16:colId xmlns:a16="http://schemas.microsoft.com/office/drawing/2014/main" xmlns="" val="20003"/>
                    </a:ext>
                  </a:extLst>
                </a:gridCol>
              </a:tblGrid>
              <a:tr h="672905">
                <a:tc>
                  <a:txBody>
                    <a:bodyPr/>
                    <a:lstStyle/>
                    <a:p>
                      <a:endParaRPr lang="en-US" dirty="0"/>
                    </a:p>
                  </a:txBody>
                  <a:tcPr/>
                </a:tc>
                <a:tc>
                  <a:txBody>
                    <a:bodyPr/>
                    <a:lstStyle/>
                    <a:p>
                      <a:pPr algn="l" fontAlgn="t"/>
                      <a:r>
                        <a:rPr lang="en-US" b="1"/>
                        <a:t>INSERT</a:t>
                      </a:r>
                      <a:endParaRPr lang="en-US"/>
                    </a:p>
                  </a:txBody>
                  <a:tcPr marL="76200" marR="76200" marT="76200" marB="76200"/>
                </a:tc>
                <a:tc>
                  <a:txBody>
                    <a:bodyPr/>
                    <a:lstStyle/>
                    <a:p>
                      <a:pPr algn="l" fontAlgn="t"/>
                      <a:r>
                        <a:rPr lang="en-US" b="1"/>
                        <a:t>UPDATE</a:t>
                      </a:r>
                      <a:endParaRPr lang="en-US"/>
                    </a:p>
                  </a:txBody>
                  <a:tcPr marL="76200" marR="76200" marT="76200" marB="76200"/>
                </a:tc>
                <a:tc>
                  <a:txBody>
                    <a:bodyPr/>
                    <a:lstStyle/>
                    <a:p>
                      <a:pPr algn="l" fontAlgn="t"/>
                      <a:r>
                        <a:rPr lang="en-US" b="1" dirty="0"/>
                        <a:t>DELETE</a:t>
                      </a:r>
                      <a:endParaRPr lang="en-US" dirty="0"/>
                    </a:p>
                  </a:txBody>
                  <a:tcPr marL="76200" marR="76200" marT="76200" marB="76200"/>
                </a:tc>
                <a:extLst>
                  <a:ext uri="{0D108BD9-81ED-4DB2-BD59-A6C34878D82A}">
                    <a16:rowId xmlns:a16="http://schemas.microsoft.com/office/drawing/2014/main" xmlns="" val="10000"/>
                  </a:ext>
                </a:extLst>
              </a:tr>
              <a:tr h="1538068">
                <a:tc>
                  <a:txBody>
                    <a:bodyPr/>
                    <a:lstStyle/>
                    <a:p>
                      <a:pPr algn="l" fontAlgn="t"/>
                      <a:r>
                        <a:rPr lang="en-US" b="1" dirty="0" smtClean="0"/>
                        <a:t>NEW</a:t>
                      </a:r>
                      <a:endParaRPr lang="en-US" dirty="0"/>
                    </a:p>
                  </a:txBody>
                  <a:tcPr marL="76200" marR="76200" marT="76200" marB="76200"/>
                </a:tc>
                <a:tc>
                  <a:txBody>
                    <a:bodyPr/>
                    <a:lstStyle/>
                    <a:p>
                      <a:pPr algn="l" fontAlgn="t"/>
                      <a:r>
                        <a:rPr lang="en-US"/>
                        <a:t>VALID</a:t>
                      </a:r>
                    </a:p>
                  </a:txBody>
                  <a:tcPr marL="76200" marR="76200" marT="76200" marB="76200"/>
                </a:tc>
                <a:tc>
                  <a:txBody>
                    <a:bodyPr/>
                    <a:lstStyle/>
                    <a:p>
                      <a:pPr algn="l" fontAlgn="t"/>
                      <a:r>
                        <a:rPr lang="en-US"/>
                        <a:t>VALID</a:t>
                      </a:r>
                    </a:p>
                  </a:txBody>
                  <a:tcPr marL="76200" marR="76200" marT="76200" marB="76200"/>
                </a:tc>
                <a:tc>
                  <a:txBody>
                    <a:bodyPr/>
                    <a:lstStyle/>
                    <a:p>
                      <a:pPr algn="l" fontAlgn="t"/>
                      <a:r>
                        <a:rPr lang="en-US"/>
                        <a:t>INVALID. There is no new value in delete case.</a:t>
                      </a:r>
                    </a:p>
                  </a:txBody>
                  <a:tcPr marL="76200" marR="76200" marT="76200" marB="76200"/>
                </a:tc>
                <a:extLst>
                  <a:ext uri="{0D108BD9-81ED-4DB2-BD59-A6C34878D82A}">
                    <a16:rowId xmlns:a16="http://schemas.microsoft.com/office/drawing/2014/main" xmlns="" val="10001"/>
                  </a:ext>
                </a:extLst>
              </a:tr>
              <a:tr h="1538068">
                <a:tc>
                  <a:txBody>
                    <a:bodyPr/>
                    <a:lstStyle/>
                    <a:p>
                      <a:pPr algn="l" fontAlgn="t"/>
                      <a:r>
                        <a:rPr lang="en-US" b="1" dirty="0" smtClean="0"/>
                        <a:t>OLD</a:t>
                      </a:r>
                      <a:endParaRPr lang="en-US" dirty="0"/>
                    </a:p>
                  </a:txBody>
                  <a:tcPr marL="76200" marR="76200" marT="76200" marB="76200"/>
                </a:tc>
                <a:tc>
                  <a:txBody>
                    <a:bodyPr/>
                    <a:lstStyle/>
                    <a:p>
                      <a:pPr algn="l" fontAlgn="t"/>
                      <a:r>
                        <a:rPr lang="en-US"/>
                        <a:t>INVALID. There is no old value in insert case</a:t>
                      </a:r>
                    </a:p>
                  </a:txBody>
                  <a:tcPr marL="76200" marR="76200" marT="76200" marB="76200"/>
                </a:tc>
                <a:tc>
                  <a:txBody>
                    <a:bodyPr/>
                    <a:lstStyle/>
                    <a:p>
                      <a:pPr algn="l" fontAlgn="t"/>
                      <a:r>
                        <a:rPr lang="en-US"/>
                        <a:t>VALID</a:t>
                      </a:r>
                    </a:p>
                  </a:txBody>
                  <a:tcPr marL="76200" marR="76200" marT="76200" marB="76200"/>
                </a:tc>
                <a:tc>
                  <a:txBody>
                    <a:bodyPr/>
                    <a:lstStyle/>
                    <a:p>
                      <a:pPr algn="l" fontAlgn="t"/>
                      <a:r>
                        <a:rPr lang="en-US" dirty="0"/>
                        <a:t>VALID</a:t>
                      </a:r>
                    </a:p>
                  </a:txBody>
                  <a:tcPr marL="76200" marR="76200" marT="76200" marB="76200"/>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Example :Insert</a:t>
            </a:r>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457200" y="1828800"/>
            <a:ext cx="8229600" cy="472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2400" b="1" dirty="0" smtClean="0"/>
              <a:t>create trigger  </a:t>
            </a:r>
            <a:r>
              <a:rPr lang="en-US" sz="2400" dirty="0" err="1" smtClean="0"/>
              <a:t>tr_i</a:t>
            </a:r>
            <a:endParaRPr lang="en-US" sz="2400" dirty="0" smtClean="0"/>
          </a:p>
          <a:p>
            <a:r>
              <a:rPr lang="en-US" sz="2400" b="1" dirty="0" smtClean="0"/>
              <a:t>before insert on </a:t>
            </a:r>
            <a:r>
              <a:rPr lang="en-US" sz="2400" dirty="0" err="1" smtClean="0"/>
              <a:t>stud_info</a:t>
            </a:r>
            <a:endParaRPr lang="en-US" sz="2400" dirty="0" smtClean="0"/>
          </a:p>
          <a:p>
            <a:r>
              <a:rPr lang="en-US" sz="2400" b="1" dirty="0" smtClean="0"/>
              <a:t>for each row</a:t>
            </a:r>
          </a:p>
          <a:p>
            <a:r>
              <a:rPr lang="en-US" sz="2400" b="1" dirty="0" smtClean="0"/>
              <a:t>begin</a:t>
            </a:r>
          </a:p>
          <a:p>
            <a:r>
              <a:rPr lang="en-US" sz="2400" dirty="0" smtClean="0"/>
              <a:t>set  </a:t>
            </a:r>
            <a:r>
              <a:rPr lang="en-US" sz="2400" dirty="0" err="1" smtClean="0"/>
              <a:t>new.Name</a:t>
            </a:r>
            <a:r>
              <a:rPr lang="en-US" sz="2400" dirty="0" smtClean="0"/>
              <a:t>=upper(</a:t>
            </a:r>
            <a:r>
              <a:rPr lang="en-US" sz="2400" dirty="0" err="1" smtClean="0"/>
              <a:t>new.Name</a:t>
            </a:r>
            <a:r>
              <a:rPr lang="en-US" sz="2400" dirty="0" smtClean="0"/>
              <a:t>);</a:t>
            </a:r>
          </a:p>
          <a:p>
            <a:r>
              <a:rPr lang="en-US" sz="2400" b="1" dirty="0" smtClean="0"/>
              <a:t>end;</a:t>
            </a:r>
          </a:p>
          <a:p>
            <a:endParaRPr lang="en-US" sz="2400" b="1" dirty="0"/>
          </a:p>
          <a:p>
            <a:r>
              <a:rPr lang="en-US" sz="2400" dirty="0" smtClean="0"/>
              <a:t>insert into </a:t>
            </a:r>
            <a:r>
              <a:rPr lang="en-US" sz="2400" dirty="0" err="1" smtClean="0"/>
              <a:t>stud_info</a:t>
            </a:r>
            <a:r>
              <a:rPr lang="en-US" sz="2400" dirty="0" smtClean="0"/>
              <a:t> values (233, ‘</a:t>
            </a:r>
            <a:r>
              <a:rPr lang="en-US" sz="2400" dirty="0" err="1" smtClean="0"/>
              <a:t>rrrrr</a:t>
            </a:r>
            <a:r>
              <a:rPr lang="en-US" sz="2400" dirty="0" smtClean="0"/>
              <a:t>’, ‘IT’,9);</a:t>
            </a:r>
            <a:endParaRPr lang="en-US" sz="2400" b="1" dirty="0" smtClean="0"/>
          </a:p>
          <a:p>
            <a:endParaRPr lang="en-US" sz="2400" dirty="0"/>
          </a:p>
          <a:p>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685800"/>
            <a:ext cx="8686799" cy="617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6519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100"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1" y="304800"/>
            <a:ext cx="8762999" cy="6324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4039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Triggers</a:t>
            </a:r>
          </a:p>
        </p:txBody>
      </p:sp>
      <p:sp>
        <p:nvSpPr>
          <p:cNvPr id="11267" name="Rectangle 3"/>
          <p:cNvSpPr>
            <a:spLocks noGrp="1" noChangeArrowheads="1"/>
          </p:cNvSpPr>
          <p:nvPr>
            <p:ph idx="1"/>
          </p:nvPr>
        </p:nvSpPr>
        <p:spPr>
          <a:xfrm>
            <a:off x="457200" y="1828800"/>
            <a:ext cx="8229600" cy="3962400"/>
          </a:xfrm>
        </p:spPr>
        <p:txBody>
          <a:bodyPr/>
          <a:lstStyle/>
          <a:p>
            <a:r>
              <a:rPr lang="en-US" dirty="0"/>
              <a:t>What is a trigger</a:t>
            </a:r>
            <a:r>
              <a:rPr lang="en-US" dirty="0" smtClean="0"/>
              <a:t>?</a:t>
            </a:r>
          </a:p>
          <a:p>
            <a:pPr lvl="1"/>
            <a:r>
              <a:rPr lang="en-US" dirty="0" smtClean="0">
                <a:cs typeface="Arial" charset="0"/>
              </a:rPr>
              <a:t>Trigger is like a procedure that is automatically invoked by the DBMS in response to specified changes to data base</a:t>
            </a:r>
          </a:p>
          <a:p>
            <a:pPr lvl="1"/>
            <a:r>
              <a:rPr lang="en-US" dirty="0" smtClean="0">
                <a:cs typeface="Arial" charset="0"/>
              </a:rPr>
              <a:t>Trigger is like a ‘Daemon that monitors a data base, and is executed when the data base is modified in a way that matches the event specification </a:t>
            </a:r>
          </a:p>
          <a:p>
            <a:pPr lvl="1"/>
            <a:r>
              <a:rPr lang="en-US" dirty="0" smtClean="0">
                <a:cs typeface="Arial" charset="0"/>
              </a:rPr>
              <a:t>A data base that has a set of associated triggers is called an active data base</a:t>
            </a:r>
          </a:p>
          <a:p>
            <a:pPr lvl="1">
              <a:buNone/>
            </a:pPr>
            <a:endParaRPr lang="en-US" dirty="0" smtClean="0">
              <a:cs typeface="Arial" charset="0"/>
            </a:endParaRPr>
          </a:p>
          <a:p>
            <a:pPr lvl="1"/>
            <a:endParaRPr lang="en-US" dirty="0" smtClean="0">
              <a:cs typeface="Arial" charset="0"/>
            </a:endParaRPr>
          </a:p>
          <a:p>
            <a:pPr lvl="1"/>
            <a:endParaRPr lang="en-US" dirty="0" smtClean="0"/>
          </a:p>
          <a:p>
            <a:pPr lvl="1"/>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a:t>
            </a:r>
            <a:endParaRPr lang="en-US"/>
          </a:p>
        </p:txBody>
      </p:sp>
      <p:sp>
        <p:nvSpPr>
          <p:cNvPr id="3" name="Content Placeholder 2"/>
          <p:cNvSpPr>
            <a:spLocks noGrp="1"/>
          </p:cNvSpPr>
          <p:nvPr>
            <p:ph idx="1"/>
          </p:nvPr>
        </p:nvSpPr>
        <p:spPr/>
        <p:txBody>
          <a:bodyPr>
            <a:normAutofit fontScale="85000" lnSpcReduction="20000"/>
          </a:bodyPr>
          <a:lstStyle/>
          <a:p>
            <a:pPr algn="just"/>
            <a:r>
              <a:rPr lang="en-US" dirty="0" smtClean="0"/>
              <a:t>Create table for following schema and insert suitable data into it:</a:t>
            </a:r>
          </a:p>
          <a:p>
            <a:pPr lvl="1" algn="just"/>
            <a:r>
              <a:rPr lang="en-US" dirty="0" smtClean="0"/>
              <a:t>1. Library(</a:t>
            </a:r>
            <a:r>
              <a:rPr lang="en-US" dirty="0" err="1" smtClean="0"/>
              <a:t>BookNo</a:t>
            </a:r>
            <a:r>
              <a:rPr lang="en-US" dirty="0" smtClean="0"/>
              <a:t>, name, author, publication, year) </a:t>
            </a:r>
          </a:p>
          <a:p>
            <a:pPr lvl="1" algn="just"/>
            <a:r>
              <a:rPr lang="en-US" dirty="0" smtClean="0"/>
              <a:t>2. </a:t>
            </a:r>
            <a:r>
              <a:rPr lang="en-US" dirty="0" err="1" smtClean="0"/>
              <a:t>Library_Audit</a:t>
            </a:r>
            <a:r>
              <a:rPr lang="en-US" smtClean="0"/>
              <a:t>()</a:t>
            </a:r>
            <a:endParaRPr lang="en-US" dirty="0" smtClean="0"/>
          </a:p>
          <a:p>
            <a:pPr algn="just"/>
            <a:r>
              <a:rPr lang="en-US" dirty="0" smtClean="0"/>
              <a:t>Write a PL/SQL block of code to perform below operations:-</a:t>
            </a:r>
          </a:p>
          <a:p>
            <a:pPr marL="880110" lvl="1" indent="-514350" algn="just">
              <a:buFont typeface="+mj-lt"/>
              <a:buAutoNum type="arabicPeriod"/>
            </a:pPr>
            <a:r>
              <a:rPr lang="en-US" dirty="0" smtClean="0"/>
              <a:t> Create a row level trigger which will not allow new entry into Library table if year of publication is before 2005.</a:t>
            </a:r>
          </a:p>
          <a:p>
            <a:pPr marL="880110" lvl="1" indent="-514350" algn="just">
              <a:buFont typeface="+mj-lt"/>
              <a:buAutoNum type="arabicPeriod"/>
            </a:pPr>
            <a:r>
              <a:rPr lang="en-US" dirty="0" smtClean="0"/>
              <a:t>Update Library table and change publication to “Pearson Education” where author is “</a:t>
            </a:r>
            <a:r>
              <a:rPr lang="en-US" dirty="0" err="1" smtClean="0"/>
              <a:t>Korth</a:t>
            </a:r>
            <a:r>
              <a:rPr lang="en-US" dirty="0" smtClean="0"/>
              <a:t>” and create a statement level trigger to count total number of rows affected from this update.</a:t>
            </a:r>
          </a:p>
          <a:p>
            <a:pPr marL="880110" lvl="1" indent="-514350" algn="just">
              <a:buFont typeface="+mj-lt"/>
              <a:buAutoNum type="arabicPeriod"/>
            </a:pPr>
            <a:r>
              <a:rPr lang="en-US" dirty="0" smtClean="0"/>
              <a:t>Create a before trigger to keep track of update operation on Library table and add the old value of updated records in </a:t>
            </a:r>
            <a:r>
              <a:rPr lang="en-US" dirty="0" err="1" smtClean="0"/>
              <a:t>Library_Audit</a:t>
            </a:r>
            <a:r>
              <a:rPr lang="en-US" dirty="0" smtClean="0"/>
              <a:t> table.</a:t>
            </a:r>
          </a:p>
          <a:p>
            <a:pPr marL="880110" lvl="1" indent="-514350" algn="just">
              <a:buFont typeface="+mj-lt"/>
              <a:buAutoNum type="arabicPeriod"/>
            </a:pPr>
            <a:r>
              <a:rPr lang="en-US" dirty="0" smtClean="0"/>
              <a:t>Create an after trigger to keep track of delete operation on Library table and add the old value of deleted records in </a:t>
            </a:r>
            <a:r>
              <a:rPr lang="en-US" dirty="0" err="1" smtClean="0"/>
              <a:t>Library_Audit</a:t>
            </a:r>
            <a:r>
              <a:rPr lang="en-US" dirty="0" smtClean="0"/>
              <a:t> table.</a:t>
            </a:r>
          </a:p>
          <a:p>
            <a:pPr algn="just"/>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81000"/>
            <a:ext cx="8229600" cy="1143000"/>
          </a:xfrm>
        </p:spPr>
        <p:txBody>
          <a:bodyPr/>
          <a:lstStyle/>
          <a:p>
            <a:r>
              <a:rPr lang="en-US" dirty="0"/>
              <a:t>Trigger Parts</a:t>
            </a:r>
          </a:p>
        </p:txBody>
      </p:sp>
      <p:sp>
        <p:nvSpPr>
          <p:cNvPr id="13315" name="Rectangle 3"/>
          <p:cNvSpPr>
            <a:spLocks noGrp="1" noChangeArrowheads="1"/>
          </p:cNvSpPr>
          <p:nvPr>
            <p:ph idx="1"/>
          </p:nvPr>
        </p:nvSpPr>
        <p:spPr>
          <a:xfrm>
            <a:off x="457200" y="1752600"/>
            <a:ext cx="8229600" cy="4495800"/>
          </a:xfrm>
        </p:spPr>
        <p:txBody>
          <a:bodyPr/>
          <a:lstStyle/>
          <a:p>
            <a:r>
              <a:rPr lang="en-US" dirty="0" smtClean="0"/>
              <a:t>Event</a:t>
            </a:r>
          </a:p>
          <a:p>
            <a:endParaRPr lang="en-US" dirty="0" smtClean="0"/>
          </a:p>
          <a:p>
            <a:endParaRPr lang="en-US" dirty="0" smtClean="0"/>
          </a:p>
          <a:p>
            <a:r>
              <a:rPr lang="en-US" dirty="0" smtClean="0"/>
              <a:t>Restriction</a:t>
            </a:r>
          </a:p>
          <a:p>
            <a:endParaRPr lang="en-US" dirty="0" smtClean="0"/>
          </a:p>
          <a:p>
            <a:pPr>
              <a:buNone/>
            </a:pPr>
            <a:endParaRPr lang="en-US" dirty="0" smtClean="0"/>
          </a:p>
          <a:p>
            <a:r>
              <a:rPr lang="en-US" dirty="0" smtClean="0"/>
              <a:t>Action </a:t>
            </a:r>
            <a:endParaRPr lang="en-US" dirty="0"/>
          </a:p>
        </p:txBody>
      </p:sp>
      <p:sp>
        <p:nvSpPr>
          <p:cNvPr id="13320" name="Text Box 8"/>
          <p:cNvSpPr txBox="1">
            <a:spLocks noChangeArrowheads="1"/>
          </p:cNvSpPr>
          <p:nvPr/>
        </p:nvSpPr>
        <p:spPr bwMode="auto">
          <a:xfrm>
            <a:off x="1447800" y="4800600"/>
            <a:ext cx="184150" cy="366713"/>
          </a:xfrm>
          <a:prstGeom prst="rect">
            <a:avLst/>
          </a:prstGeom>
          <a:noFill/>
          <a:ln w="9525">
            <a:noFill/>
            <a:miter lim="800000"/>
            <a:headEnd/>
            <a:tailEnd/>
          </a:ln>
          <a:effectLst/>
        </p:spPr>
        <p:txBody>
          <a:bodyPr wrap="none">
            <a:spAutoFit/>
          </a:bodyPr>
          <a:lstStyle/>
          <a:p>
            <a:endParaRPr lang="en-US">
              <a:cs typeface="Arial" charset="0"/>
            </a:endParaRPr>
          </a:p>
        </p:txBody>
      </p:sp>
      <p:sp>
        <p:nvSpPr>
          <p:cNvPr id="12" name="Rounded Rectangle 11"/>
          <p:cNvSpPr/>
          <p:nvPr/>
        </p:nvSpPr>
        <p:spPr>
          <a:xfrm>
            <a:off x="1143000" y="2286000"/>
            <a:ext cx="6858000" cy="68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 change to data base that activates the trigger</a:t>
            </a:r>
            <a:endParaRPr lang="en-US" dirty="0"/>
          </a:p>
        </p:txBody>
      </p:sp>
      <p:sp>
        <p:nvSpPr>
          <p:cNvPr id="13" name="Rounded Rectangle 12"/>
          <p:cNvSpPr/>
          <p:nvPr/>
        </p:nvSpPr>
        <p:spPr>
          <a:xfrm>
            <a:off x="1143000" y="3657600"/>
            <a:ext cx="6934200" cy="68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cs typeface="Arial" charset="0"/>
              </a:rPr>
              <a:t>A trigger restriction specifies a Boolean (logical) expression that must be TRUE for the trigger to fire </a:t>
            </a:r>
            <a:endParaRPr lang="en-US" dirty="0">
              <a:cs typeface="Arial" charset="0"/>
            </a:endParaRPr>
          </a:p>
        </p:txBody>
      </p:sp>
      <p:sp>
        <p:nvSpPr>
          <p:cNvPr id="14" name="Rounded Rectangle 13"/>
          <p:cNvSpPr/>
          <p:nvPr/>
        </p:nvSpPr>
        <p:spPr>
          <a:xfrm>
            <a:off x="1143000" y="5029200"/>
            <a:ext cx="6934200"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cs typeface="Arial" charset="0"/>
              </a:rPr>
              <a:t>A procedure that is executed when the trigger is activated.</a:t>
            </a:r>
          </a:p>
          <a:p>
            <a:r>
              <a:rPr lang="en-US" dirty="0" smtClean="0">
                <a:cs typeface="Arial" charset="0"/>
              </a:rPr>
              <a:t>Similar to stored procedures, a trigger action can contain PL/SQL statements </a:t>
            </a:r>
            <a:endParaRPr lang="en-US" dirty="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14400"/>
            <a:ext cx="8229600" cy="685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Types of Triggers</a:t>
            </a:r>
            <a:endParaRPr lang="en-US" dirty="0"/>
          </a:p>
        </p:txBody>
      </p:sp>
      <p:sp>
        <p:nvSpPr>
          <p:cNvPr id="15363" name="Rectangle 3"/>
          <p:cNvSpPr>
            <a:spLocks noGrp="1" noChangeArrowheads="1"/>
          </p:cNvSpPr>
          <p:nvPr>
            <p:ph idx="1"/>
          </p:nvPr>
        </p:nvSpPr>
        <p:spPr>
          <a:xfrm>
            <a:off x="533400" y="2286000"/>
            <a:ext cx="8229600" cy="2362200"/>
          </a:xfrm>
        </p:spPr>
        <p:txBody>
          <a:bodyPr/>
          <a:lstStyle/>
          <a:p>
            <a:pPr algn="just"/>
            <a:r>
              <a:rPr lang="en-US" dirty="0" smtClean="0"/>
              <a:t>Level</a:t>
            </a:r>
          </a:p>
          <a:p>
            <a:pPr algn="just"/>
            <a:r>
              <a:rPr lang="en-US" dirty="0" smtClean="0"/>
              <a:t>Event</a:t>
            </a:r>
          </a:p>
          <a:p>
            <a:pPr algn="just"/>
            <a:r>
              <a:rPr lang="en-US" dirty="0" smtClean="0"/>
              <a:t>Timings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14400"/>
            <a:ext cx="8229600" cy="685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Level Triggers</a:t>
            </a:r>
            <a:endParaRPr lang="en-US" dirty="0"/>
          </a:p>
        </p:txBody>
      </p:sp>
      <p:sp>
        <p:nvSpPr>
          <p:cNvPr id="15363" name="Rectangle 3"/>
          <p:cNvSpPr>
            <a:spLocks noGrp="1" noChangeArrowheads="1"/>
          </p:cNvSpPr>
          <p:nvPr>
            <p:ph idx="1"/>
          </p:nvPr>
        </p:nvSpPr>
        <p:spPr>
          <a:xfrm>
            <a:off x="457200" y="1828800"/>
            <a:ext cx="8229600" cy="4800600"/>
          </a:xfrm>
        </p:spPr>
        <p:txBody>
          <a:bodyPr/>
          <a:lstStyle/>
          <a:p>
            <a:pPr algn="just"/>
            <a:r>
              <a:rPr lang="en-US" dirty="0"/>
              <a:t>Row </a:t>
            </a:r>
            <a:r>
              <a:rPr lang="en-US" dirty="0" smtClean="0"/>
              <a:t>Triggers</a:t>
            </a:r>
          </a:p>
          <a:p>
            <a:pPr lvl="1" algn="just"/>
            <a:r>
              <a:rPr lang="en-US" dirty="0" smtClean="0">
                <a:cs typeface="Arial" charset="0"/>
              </a:rPr>
              <a:t>A row trigger is fired each time the table is affected by the triggering statement</a:t>
            </a:r>
          </a:p>
          <a:p>
            <a:pPr lvl="1" algn="just"/>
            <a:r>
              <a:rPr lang="en-US" dirty="0" smtClean="0">
                <a:cs typeface="Arial" charset="0"/>
              </a:rPr>
              <a:t>If a triggering statement affects no rows, a row trigger is not executed at all</a:t>
            </a:r>
            <a:endParaRPr lang="en-US" dirty="0" smtClean="0"/>
          </a:p>
          <a:p>
            <a:pPr algn="just"/>
            <a:r>
              <a:rPr lang="en-US" sz="2800" dirty="0" smtClean="0"/>
              <a:t>Statement Triggers </a:t>
            </a:r>
          </a:p>
          <a:p>
            <a:pPr lvl="1" algn="just"/>
            <a:r>
              <a:rPr lang="en-US" dirty="0" smtClean="0">
                <a:cs typeface="Arial" charset="0"/>
              </a:rPr>
              <a:t>A statement trigger is fired once on behalf of the triggering statement, regardless of the number of rows in the table that the triggering statement affects (even if no rows are affected) </a:t>
            </a:r>
          </a:p>
          <a:p>
            <a:pPr algn="just"/>
            <a:endParaRPr lang="en-US" sz="2800" dirty="0" smtClean="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Triggers</a:t>
            </a:r>
            <a:endParaRPr lang="en-US" dirty="0"/>
          </a:p>
        </p:txBody>
      </p:sp>
      <p:sp>
        <p:nvSpPr>
          <p:cNvPr id="3" name="Content Placeholder 2"/>
          <p:cNvSpPr>
            <a:spLocks noGrp="1"/>
          </p:cNvSpPr>
          <p:nvPr>
            <p:ph idx="1"/>
          </p:nvPr>
        </p:nvSpPr>
        <p:spPr/>
        <p:txBody>
          <a:bodyPr/>
          <a:lstStyle/>
          <a:p>
            <a:r>
              <a:rPr lang="en-US" dirty="0" smtClean="0"/>
              <a:t>DDL Event Trigger</a:t>
            </a:r>
          </a:p>
          <a:p>
            <a:pPr lvl="1"/>
            <a:r>
              <a:rPr lang="en-US" dirty="0" smtClean="0"/>
              <a:t>It fires with the execution of every DDL statement(CREATE, ALTER, DROP, TRUNCATE)</a:t>
            </a:r>
            <a:endParaRPr lang="en-US" b="1" dirty="0" smtClean="0"/>
          </a:p>
          <a:p>
            <a:r>
              <a:rPr lang="en-US" dirty="0" smtClean="0"/>
              <a:t>DML</a:t>
            </a:r>
            <a:r>
              <a:rPr lang="en-US" b="1" dirty="0" smtClean="0"/>
              <a:t> </a:t>
            </a:r>
            <a:r>
              <a:rPr lang="en-US" dirty="0" smtClean="0"/>
              <a:t>Event Trigger</a:t>
            </a:r>
          </a:p>
          <a:p>
            <a:pPr lvl="1"/>
            <a:r>
              <a:rPr lang="en-US" dirty="0" smtClean="0"/>
              <a:t>It fires with the execution of every DML statement(INSERT, UPDATE, DELETE)</a:t>
            </a:r>
          </a:p>
          <a:p>
            <a:r>
              <a:rPr lang="en-US" dirty="0" smtClean="0"/>
              <a:t>Database Event Trigger</a:t>
            </a:r>
          </a:p>
          <a:p>
            <a:pPr lvl="1"/>
            <a:r>
              <a:rPr lang="en-US" dirty="0" smtClean="0"/>
              <a:t>It fires with the execution of every database operation which can be LOGON, LOGOFF, SHUTDOWN, SERVERERROR etc</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Timings Triggers</a:t>
            </a:r>
            <a:endParaRPr lang="en-US" dirty="0"/>
          </a:p>
        </p:txBody>
      </p:sp>
      <p:sp>
        <p:nvSpPr>
          <p:cNvPr id="17411" name="Rectangle 3"/>
          <p:cNvSpPr>
            <a:spLocks noGrp="1" noChangeArrowheads="1"/>
          </p:cNvSpPr>
          <p:nvPr>
            <p:ph idx="1"/>
          </p:nvPr>
        </p:nvSpPr>
        <p:spPr>
          <a:xfrm>
            <a:off x="457200" y="1905000"/>
            <a:ext cx="8229600" cy="4114800"/>
          </a:xfrm>
        </p:spPr>
        <p:txBody>
          <a:bodyPr>
            <a:normAutofit/>
          </a:bodyPr>
          <a:lstStyle/>
          <a:p>
            <a:pPr algn="just"/>
            <a:r>
              <a:rPr lang="en-US" dirty="0"/>
              <a:t>Before </a:t>
            </a:r>
            <a:r>
              <a:rPr lang="en-US" dirty="0" smtClean="0"/>
              <a:t>Trigger</a:t>
            </a:r>
          </a:p>
          <a:p>
            <a:pPr lvl="1" algn="just"/>
            <a:r>
              <a:rPr lang="en-US" dirty="0" smtClean="0"/>
              <a:t>It fires before executing DML statement</a:t>
            </a:r>
          </a:p>
          <a:p>
            <a:pPr algn="just"/>
            <a:r>
              <a:rPr lang="en-US" dirty="0" smtClean="0"/>
              <a:t>After Trigger</a:t>
            </a:r>
          </a:p>
          <a:p>
            <a:pPr lvl="1" algn="just"/>
            <a:r>
              <a:rPr lang="en-US" dirty="0" smtClean="0"/>
              <a:t>It fires after executing DML statement.</a:t>
            </a:r>
          </a:p>
          <a:p>
            <a:pPr algn="just">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Syntax For Creating Trigger</a:t>
            </a:r>
            <a:endParaRPr lang="en-US" dirty="0"/>
          </a:p>
        </p:txBody>
      </p:sp>
      <p:sp>
        <p:nvSpPr>
          <p:cNvPr id="3" name="Content Placeholder 2"/>
          <p:cNvSpPr>
            <a:spLocks noGrp="1"/>
          </p:cNvSpPr>
          <p:nvPr>
            <p:ph idx="1"/>
          </p:nvPr>
        </p:nvSpPr>
        <p:spPr/>
        <p:txBody>
          <a:bodyPr/>
          <a:lstStyle/>
          <a:p>
            <a:endParaRPr lang="en-US"/>
          </a:p>
        </p:txBody>
      </p:sp>
      <p:sp>
        <p:nvSpPr>
          <p:cNvPr id="5" name="Rounded Rectangle 4"/>
          <p:cNvSpPr/>
          <p:nvPr/>
        </p:nvSpPr>
        <p:spPr>
          <a:xfrm>
            <a:off x="152400" y="1600200"/>
            <a:ext cx="8839200" cy="5029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400" b="1" dirty="0"/>
              <a:t>CREATE</a:t>
            </a:r>
            <a:r>
              <a:rPr lang="en-US" sz="2400" dirty="0"/>
              <a:t> </a:t>
            </a:r>
            <a:r>
              <a:rPr lang="en-US" sz="2400" b="1" dirty="0"/>
              <a:t>TRIGGER</a:t>
            </a:r>
            <a:r>
              <a:rPr lang="en-US" sz="2400" dirty="0"/>
              <a:t> </a:t>
            </a:r>
            <a:r>
              <a:rPr lang="en-US" sz="2400" dirty="0" err="1"/>
              <a:t>trigger_name</a:t>
            </a:r>
            <a:r>
              <a:rPr lang="en-US" sz="2400" dirty="0"/>
              <a:t>  </a:t>
            </a:r>
            <a:r>
              <a:rPr lang="en-US" sz="2400" dirty="0" err="1"/>
              <a:t>trigger_time</a:t>
            </a:r>
            <a:r>
              <a:rPr lang="en-US" sz="2400" dirty="0"/>
              <a:t> </a:t>
            </a:r>
            <a:r>
              <a:rPr lang="en-US" sz="2400" dirty="0" err="1"/>
              <a:t>trigger_event</a:t>
            </a:r>
            <a:r>
              <a:rPr lang="en-US" sz="2400" dirty="0"/>
              <a:t>  </a:t>
            </a:r>
          </a:p>
          <a:p>
            <a:r>
              <a:rPr lang="en-US" sz="2400" b="1" dirty="0"/>
              <a:t>ON</a:t>
            </a:r>
            <a:r>
              <a:rPr lang="en-US" sz="2400" dirty="0"/>
              <a:t> </a:t>
            </a:r>
            <a:r>
              <a:rPr lang="en-US" sz="2400" dirty="0" err="1"/>
              <a:t>table_name</a:t>
            </a:r>
            <a:r>
              <a:rPr lang="en-US" sz="2400" dirty="0"/>
              <a:t> </a:t>
            </a:r>
            <a:endParaRPr lang="en-US" sz="2400" dirty="0" smtClean="0"/>
          </a:p>
          <a:p>
            <a:r>
              <a:rPr lang="en-US" sz="2400" b="1" dirty="0" smtClean="0"/>
              <a:t>FOR</a:t>
            </a:r>
            <a:r>
              <a:rPr lang="en-US" sz="2400" dirty="0"/>
              <a:t> EACH ROW  </a:t>
            </a:r>
          </a:p>
          <a:p>
            <a:r>
              <a:rPr lang="en-US" sz="2400" b="1" dirty="0"/>
              <a:t>BEGIN</a:t>
            </a:r>
            <a:r>
              <a:rPr lang="en-US" sz="2400" dirty="0"/>
              <a:t>  </a:t>
            </a:r>
          </a:p>
          <a:p>
            <a:r>
              <a:rPr lang="en-US" sz="2400" dirty="0"/>
              <a:t>    --variable declarations  </a:t>
            </a:r>
          </a:p>
          <a:p>
            <a:r>
              <a:rPr lang="en-US" sz="2400" dirty="0"/>
              <a:t>    --trigger code  </a:t>
            </a:r>
          </a:p>
          <a:p>
            <a:r>
              <a:rPr lang="en-US" sz="2400" b="1" dirty="0"/>
              <a:t>END</a:t>
            </a:r>
            <a:r>
              <a:rPr lang="en-US" sz="2400" dirty="0"/>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Trigger: Parameters</a:t>
            </a:r>
            <a:endParaRPr lang="en-US" dirty="0"/>
          </a:p>
        </p:txBody>
      </p:sp>
      <p:sp>
        <p:nvSpPr>
          <p:cNvPr id="3" name="Content Placeholder 2"/>
          <p:cNvSpPr>
            <a:spLocks noGrp="1"/>
          </p:cNvSpPr>
          <p:nvPr>
            <p:ph idx="1"/>
          </p:nvPr>
        </p:nvSpPr>
        <p:spPr>
          <a:xfrm>
            <a:off x="457200" y="1524000"/>
            <a:ext cx="8229600" cy="5334000"/>
          </a:xfrm>
        </p:spPr>
        <p:txBody>
          <a:bodyPr>
            <a:normAutofit fontScale="85000" lnSpcReduction="20000"/>
          </a:bodyPr>
          <a:lstStyle/>
          <a:p>
            <a:pPr algn="just"/>
            <a:r>
              <a:rPr lang="en-US" b="1" dirty="0" err="1" smtClean="0"/>
              <a:t>trigger_name</a:t>
            </a:r>
            <a:r>
              <a:rPr lang="en-US" b="1" dirty="0" smtClean="0"/>
              <a:t>:</a:t>
            </a:r>
            <a:r>
              <a:rPr lang="en-US" dirty="0" smtClean="0"/>
              <a:t> It is the name of the trigger that we want to create. It must be written after the CREATE TRIGGER statement. It is to make sure that the trigger name should be unique within the schema.</a:t>
            </a:r>
          </a:p>
          <a:p>
            <a:pPr algn="just"/>
            <a:r>
              <a:rPr lang="en-US" b="1" dirty="0" err="1" smtClean="0"/>
              <a:t>trigger_time</a:t>
            </a:r>
            <a:r>
              <a:rPr lang="en-US" b="1" dirty="0" smtClean="0"/>
              <a:t>:</a:t>
            </a:r>
            <a:r>
              <a:rPr lang="en-US" dirty="0" smtClean="0"/>
              <a:t> It is the trigger action time, which should be either BEFORE or AFTER. It is the required parameter while defining a trigger. It indicates that the trigger will be invoked before or after each row modification occurs on the table.</a:t>
            </a:r>
          </a:p>
          <a:p>
            <a:pPr algn="just"/>
            <a:r>
              <a:rPr lang="en-US" b="1" dirty="0" err="1" smtClean="0"/>
              <a:t>trigger_event</a:t>
            </a:r>
            <a:r>
              <a:rPr lang="en-US" b="1" dirty="0" smtClean="0"/>
              <a:t>:</a:t>
            </a:r>
            <a:r>
              <a:rPr lang="en-US" dirty="0" smtClean="0"/>
              <a:t> It is the type of operation name that activates the trigger. </a:t>
            </a:r>
          </a:p>
          <a:p>
            <a:pPr lvl="1" algn="just"/>
            <a:r>
              <a:rPr lang="en-US" dirty="0" smtClean="0"/>
              <a:t>It can be either INSERT, UPDATE, or DELETE operation. </a:t>
            </a:r>
          </a:p>
          <a:p>
            <a:pPr lvl="1" algn="just"/>
            <a:r>
              <a:rPr lang="en-US" dirty="0" smtClean="0"/>
              <a:t>The trigger can invoke only one event at one time. </a:t>
            </a:r>
          </a:p>
          <a:p>
            <a:pPr lvl="1" algn="just"/>
            <a:r>
              <a:rPr lang="en-US" dirty="0" smtClean="0"/>
              <a:t>If we want to define a trigger which is invoked by multiple events, it is required to define multiple triggers, and one for each event.</a:t>
            </a:r>
          </a:p>
          <a:p>
            <a:pPr algn="just"/>
            <a:r>
              <a:rPr lang="en-US" b="1" dirty="0" err="1" smtClean="0"/>
              <a:t>table_name</a:t>
            </a:r>
            <a:r>
              <a:rPr lang="en-US" b="1" dirty="0" smtClean="0"/>
              <a:t>:</a:t>
            </a:r>
            <a:r>
              <a:rPr lang="en-US" dirty="0" smtClean="0"/>
              <a:t> It is the name of the table to which the trigger is associated. It must be written after the ON keyword. </a:t>
            </a:r>
          </a:p>
          <a:p>
            <a:pPr algn="just"/>
            <a:r>
              <a:rPr lang="en-US" b="1" dirty="0" smtClean="0"/>
              <a:t>BEGIN END Block:</a:t>
            </a:r>
            <a:r>
              <a:rPr lang="en-US" dirty="0" smtClean="0"/>
              <a:t> contains a set of queries to define the logic for the trigger.</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585</TotalTime>
  <Words>756</Words>
  <Application>Microsoft Office PowerPoint</Application>
  <PresentationFormat>On-screen Show (4:3)</PresentationFormat>
  <Paragraphs>149</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Triggers</vt:lpstr>
      <vt:lpstr>Triggers</vt:lpstr>
      <vt:lpstr>Trigger Parts</vt:lpstr>
      <vt:lpstr>      Types of Triggers</vt:lpstr>
      <vt:lpstr>      Level Triggers</vt:lpstr>
      <vt:lpstr>Event Triggers</vt:lpstr>
      <vt:lpstr>Timings Triggers</vt:lpstr>
      <vt:lpstr>Syntax For Creating Trigger</vt:lpstr>
      <vt:lpstr>Trigger: Parameters</vt:lpstr>
      <vt:lpstr>Example :Update</vt:lpstr>
      <vt:lpstr>Output</vt:lpstr>
      <vt:lpstr>Example :Insert</vt:lpstr>
      <vt:lpstr>PowerPoint Presentation</vt:lpstr>
      <vt:lpstr>Example :Delete</vt:lpstr>
      <vt:lpstr>   NEW and OLD Modifiers</vt:lpstr>
      <vt:lpstr>    NEW and OLD Modifiers</vt:lpstr>
      <vt:lpstr>Example :Insert</vt:lpstr>
      <vt:lpstr>PowerPoint Presentation</vt:lpstr>
      <vt:lpstr>PowerPoint Presentation</vt:lpstr>
      <vt:lpstr>Example</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Triggers</dc:title>
  <dc:creator>Rushali</dc:creator>
  <cp:lastModifiedBy>Rushali</cp:lastModifiedBy>
  <cp:revision>26</cp:revision>
  <dcterms:created xsi:type="dcterms:W3CDTF">2022-08-29T09:28:08Z</dcterms:created>
  <dcterms:modified xsi:type="dcterms:W3CDTF">2023-08-25T04:07:16Z</dcterms:modified>
</cp:coreProperties>
</file>