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9976" y="1825347"/>
            <a:ext cx="692404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25778" y="2852350"/>
            <a:ext cx="3492442" cy="68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A86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A86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331425"/>
            <a:ext cx="4067175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685D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A86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3017" y="1408500"/>
            <a:ext cx="355796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A86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89058"/>
            <a:ext cx="8374549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09977" y="1576985"/>
            <a:ext cx="69240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400" spc="-160" dirty="0"/>
              <a:t>360</a:t>
            </a:r>
            <a:r>
              <a:rPr sz="4400" spc="-114" dirty="0"/>
              <a:t> </a:t>
            </a:r>
            <a:r>
              <a:rPr sz="4400" spc="-375" dirty="0"/>
              <a:t>degree</a:t>
            </a:r>
            <a:r>
              <a:rPr lang="en-IN" sz="4400" spc="-375" dirty="0"/>
              <a:t> flexible </a:t>
            </a:r>
            <a:r>
              <a:rPr sz="4400" spc="-220" dirty="0"/>
              <a:t>drilling</a:t>
            </a:r>
            <a:r>
              <a:rPr sz="4400" spc="-114" dirty="0"/>
              <a:t> </a:t>
            </a:r>
            <a:r>
              <a:rPr sz="4400" spc="-445" dirty="0"/>
              <a:t>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BC64AB-C51D-BB49-BF8B-3BC98CDC21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3581400" y="2876584"/>
            <a:ext cx="2895600" cy="369332"/>
          </a:xfrm>
        </p:spPr>
        <p:txBody>
          <a:bodyPr/>
          <a:lstStyle/>
          <a:p>
            <a:r>
              <a:rPr lang="en-IN" dirty="0"/>
              <a:t>Mini – project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83451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60" dirty="0">
                <a:solidFill>
                  <a:srgbClr val="EE6C00"/>
                </a:solidFill>
                <a:latin typeface="Calibri"/>
                <a:cs typeface="Calibri"/>
              </a:rPr>
              <a:t>omponents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05333"/>
            <a:ext cx="8355965" cy="3166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2050"/>
              </a:lnSpc>
              <a:spcBef>
                <a:spcPts val="26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685D46"/>
                </a:solidFill>
                <a:latin typeface="Tahoma"/>
                <a:cs typeface="Tahoma"/>
              </a:rPr>
              <a:t>Drill Bit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tools which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are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required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remove material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order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create holes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or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enlarge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them, mostly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120" dirty="0">
                <a:solidFill>
                  <a:srgbClr val="685D46"/>
                </a:solidFill>
                <a:latin typeface="Arial"/>
                <a:cs typeface="Arial"/>
              </a:rPr>
              <a:t>form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circular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shape.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Drill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bits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available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variable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sizes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shapes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create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diﬀerent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kinds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holes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required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operation in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many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diﬀerent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materials.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made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up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carbon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steel.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assumed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use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bit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diameter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2mm.</a:t>
            </a:r>
            <a:endParaRPr sz="1800">
              <a:latin typeface="Arial"/>
              <a:cs typeface="Arial"/>
            </a:endParaRPr>
          </a:p>
          <a:p>
            <a:pPr marL="469900" marR="84455" indent="-457200">
              <a:lnSpc>
                <a:spcPts val="2050"/>
              </a:lnSpc>
              <a:spcBef>
                <a:spcPts val="1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b="1" spc="-45" dirty="0">
                <a:solidFill>
                  <a:srgbClr val="685D46"/>
                </a:solidFill>
                <a:latin typeface="Tahoma"/>
                <a:cs typeface="Tahoma"/>
              </a:rPr>
              <a:t>Screws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Single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degree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movement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kinematic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pair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used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mechanisms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screw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joints.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"/>
                <a:cs typeface="Arial"/>
              </a:rPr>
              <a:t>Screw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joints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facilitate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single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axis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translation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motion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by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employ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threads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screws.</a:t>
            </a:r>
            <a:endParaRPr sz="1800">
              <a:latin typeface="Arial"/>
              <a:cs typeface="Arial"/>
            </a:endParaRPr>
          </a:p>
          <a:p>
            <a:pPr marL="469900" marR="349250" indent="-457200">
              <a:lnSpc>
                <a:spcPts val="2050"/>
              </a:lnSpc>
              <a:spcBef>
                <a:spcPts val="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685D46"/>
                </a:solidFill>
                <a:latin typeface="Tahoma"/>
                <a:cs typeface="Tahoma"/>
              </a:rPr>
              <a:t>Bearings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: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bearing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a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mechanical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device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that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combines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respective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movement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desired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movement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bodies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also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diminishes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friction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between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moving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components.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9140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70" dirty="0">
                <a:solidFill>
                  <a:srgbClr val="EE6C00"/>
                </a:solidFill>
                <a:latin typeface="Calibri"/>
                <a:cs typeface="Calibri"/>
              </a:rPr>
              <a:t>on</a:t>
            </a:r>
            <a:r>
              <a:rPr sz="3200" spc="-25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00" dirty="0">
                <a:solidFill>
                  <a:srgbClr val="EE6C00"/>
                </a:solidFill>
                <a:latin typeface="Calibri"/>
                <a:cs typeface="Calibri"/>
              </a:rPr>
              <a:t>eptual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Design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EE6C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99" y="1297825"/>
            <a:ext cx="3672975" cy="3239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450" y="1266325"/>
            <a:ext cx="3672973" cy="3302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75463" y="4748838"/>
            <a:ext cx="1697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Conceptual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design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1763" y="4748438"/>
            <a:ext cx="1697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Conceptual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design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84226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Design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95" dirty="0">
                <a:solidFill>
                  <a:srgbClr val="EE6C00"/>
                </a:solidFill>
                <a:latin typeface="Calibri"/>
                <a:cs typeface="Calibri"/>
              </a:rPr>
              <a:t>Evaluation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EE6C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1287" y="1469750"/>
          <a:ext cx="7124700" cy="259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1861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Conceptual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(Score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680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Conceptual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4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(Score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Hinge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firmness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Arm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flexibility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Drill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08026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Design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EE6C00"/>
                </a:solidFill>
                <a:latin typeface="Calibri"/>
                <a:cs typeface="Calibri"/>
              </a:rPr>
              <a:t>1:</a:t>
            </a:r>
            <a:r>
              <a:rPr sz="3200" spc="-17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20" dirty="0">
                <a:solidFill>
                  <a:srgbClr val="EE6C00"/>
                </a:solidFill>
                <a:latin typeface="Calibri"/>
                <a:cs typeface="Calibri"/>
              </a:rPr>
              <a:t>Arm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579425"/>
            <a:ext cx="3849199" cy="286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7980" y="1579425"/>
            <a:ext cx="3794319" cy="286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9688" y="4712038"/>
            <a:ext cx="9029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Arial"/>
                <a:cs typeface="Arial"/>
              </a:rPr>
              <a:t>Outer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4572" y="4736313"/>
            <a:ext cx="860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Arial"/>
                <a:cs typeface="Arial"/>
              </a:rPr>
              <a:t>Inner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18567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Design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EE6C00"/>
                </a:solidFill>
                <a:latin typeface="Calibri"/>
                <a:cs typeface="Calibri"/>
              </a:rPr>
              <a:t>2: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204" dirty="0">
                <a:solidFill>
                  <a:srgbClr val="EE6C00"/>
                </a:solidFill>
                <a:latin typeface="Calibri"/>
                <a:cs typeface="Calibri"/>
              </a:rPr>
              <a:t>Base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649" y="1266325"/>
            <a:ext cx="3778707" cy="33026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1559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Design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EE6C00"/>
                </a:solidFill>
                <a:latin typeface="Calibri"/>
                <a:cs typeface="Calibri"/>
              </a:rPr>
              <a:t>3: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10" dirty="0">
                <a:solidFill>
                  <a:srgbClr val="EE6C00"/>
                </a:solidFill>
                <a:latin typeface="Calibri"/>
                <a:cs typeface="Calibri"/>
              </a:rPr>
              <a:t>Drill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25" dirty="0">
                <a:solidFill>
                  <a:srgbClr val="EE6C00"/>
                </a:solidFill>
                <a:latin typeface="Calibri"/>
                <a:cs typeface="Calibri"/>
              </a:rPr>
              <a:t>Mount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460400"/>
            <a:ext cx="3830934" cy="2715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3275" y="1460400"/>
            <a:ext cx="4049024" cy="2715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14566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0" dirty="0">
                <a:solidFill>
                  <a:srgbClr val="EE6C00"/>
                </a:solidFill>
                <a:latin typeface="Calibri"/>
                <a:cs typeface="Calibri"/>
              </a:rPr>
              <a:t>Full</a:t>
            </a:r>
            <a:r>
              <a:rPr sz="3200" spc="-17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210" dirty="0">
                <a:solidFill>
                  <a:srgbClr val="EE6C00"/>
                </a:solidFill>
                <a:latin typeface="Calibri"/>
                <a:cs typeface="Calibri"/>
              </a:rPr>
              <a:t>Assembly: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409" y="1266325"/>
            <a:ext cx="5841191" cy="3607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63715"/>
            <a:ext cx="57067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70" dirty="0">
                <a:solidFill>
                  <a:srgbClr val="EE6C00"/>
                </a:solidFill>
                <a:latin typeface="Calibri"/>
                <a:cs typeface="Calibri"/>
              </a:rPr>
              <a:t>on</a:t>
            </a:r>
            <a:r>
              <a:rPr sz="3200" spc="-25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20" dirty="0">
                <a:solidFill>
                  <a:srgbClr val="EE6C00"/>
                </a:solidFill>
                <a:latin typeface="Calibri"/>
                <a:cs typeface="Calibri"/>
              </a:rPr>
              <a:t>ept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Evaluation: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60" dirty="0">
                <a:solidFill>
                  <a:srgbClr val="EE6C00"/>
                </a:solidFill>
                <a:latin typeface="Calibri"/>
                <a:cs typeface="Calibri"/>
              </a:rPr>
              <a:t>S</a:t>
            </a: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175" dirty="0">
                <a:solidFill>
                  <a:srgbClr val="EE6C00"/>
                </a:solidFill>
                <a:latin typeface="Calibri"/>
                <a:cs typeface="Calibri"/>
              </a:rPr>
              <a:t>oring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240" dirty="0">
                <a:solidFill>
                  <a:srgbClr val="EE6C00"/>
                </a:solidFill>
                <a:latin typeface="Calibri"/>
                <a:cs typeface="Calibri"/>
              </a:rPr>
              <a:t>out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15" dirty="0">
                <a:solidFill>
                  <a:srgbClr val="EE6C00"/>
                </a:solidFill>
                <a:latin typeface="Calibri"/>
                <a:cs typeface="Calibri"/>
              </a:rPr>
              <a:t>o</a:t>
            </a:r>
            <a:r>
              <a:rPr sz="3200" spc="-150" dirty="0">
                <a:solidFill>
                  <a:srgbClr val="EE6C00"/>
                </a:solidFill>
                <a:latin typeface="Calibri"/>
                <a:cs typeface="Calibri"/>
              </a:rPr>
              <a:t>f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EE6C00"/>
                </a:solidFill>
                <a:latin typeface="Calibri"/>
                <a:cs typeface="Calibri"/>
              </a:rPr>
              <a:t>100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962" y="798987"/>
          <a:ext cx="8648698" cy="382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2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11334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7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442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Design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 : 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Drill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74">
                <a:tc>
                  <a:txBody>
                    <a:bodyPr/>
                    <a:lstStyle/>
                    <a:p>
                      <a:pPr marL="85725" marR="5435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Selection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criteria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Weight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85725" marR="600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Ease 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handling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Ease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Portability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Durability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6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6319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72593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20" dirty="0">
                <a:solidFill>
                  <a:srgbClr val="EE6C00"/>
                </a:solidFill>
                <a:latin typeface="Calibri"/>
                <a:cs typeface="Calibri"/>
              </a:rPr>
              <a:t>Advantages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89058"/>
            <a:ext cx="6214745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setup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compact.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Machine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easy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handle.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direction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automatically.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congested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diﬃcult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place.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method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reduce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setting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time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operation.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handling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cost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reduce.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92849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10" dirty="0">
                <a:solidFill>
                  <a:srgbClr val="EE6C00"/>
                </a:solidFill>
                <a:latin typeface="Calibri"/>
                <a:cs typeface="Calibri"/>
              </a:rPr>
              <a:t>Future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160" dirty="0">
                <a:solidFill>
                  <a:srgbClr val="EE6C00"/>
                </a:solidFill>
                <a:latin typeface="Calibri"/>
                <a:cs typeface="Calibri"/>
              </a:rPr>
              <a:t>S</a:t>
            </a:r>
            <a:r>
              <a:rPr sz="3200" spc="-18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60" dirty="0">
                <a:solidFill>
                  <a:srgbClr val="EE6C00"/>
                </a:solidFill>
                <a:latin typeface="Calibri"/>
                <a:cs typeface="Calibri"/>
              </a:rPr>
              <a:t>ope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5" dirty="0"/>
              <a:t>The</a:t>
            </a:r>
            <a:r>
              <a:rPr spc="-35" dirty="0"/>
              <a:t> </a:t>
            </a:r>
            <a:r>
              <a:rPr spc="60" dirty="0"/>
              <a:t>complete</a:t>
            </a:r>
            <a:r>
              <a:rPr spc="-35" dirty="0"/>
              <a:t> </a:t>
            </a:r>
            <a:r>
              <a:rPr spc="80" dirty="0"/>
              <a:t>automation</a:t>
            </a:r>
            <a:r>
              <a:rPr spc="-35" dirty="0"/>
              <a:t> </a:t>
            </a:r>
            <a:r>
              <a:rPr spc="15" dirty="0"/>
              <a:t>can</a:t>
            </a:r>
            <a:r>
              <a:rPr spc="-30" dirty="0"/>
              <a:t> </a:t>
            </a:r>
            <a:r>
              <a:rPr spc="50" dirty="0"/>
              <a:t>be</a:t>
            </a:r>
            <a:r>
              <a:rPr spc="-40" dirty="0"/>
              <a:t> </a:t>
            </a:r>
            <a:r>
              <a:rPr spc="5" dirty="0"/>
              <a:t>achieve.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5" dirty="0"/>
              <a:t>This</a:t>
            </a:r>
            <a:r>
              <a:rPr spc="-35" dirty="0"/>
              <a:t> </a:t>
            </a:r>
            <a:r>
              <a:rPr spc="50" dirty="0"/>
              <a:t>machine</a:t>
            </a:r>
            <a:r>
              <a:rPr spc="-30" dirty="0"/>
              <a:t> </a:t>
            </a:r>
            <a:r>
              <a:rPr spc="15" dirty="0"/>
              <a:t>can</a:t>
            </a:r>
            <a:r>
              <a:rPr spc="-30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35" dirty="0"/>
              <a:t>used</a:t>
            </a:r>
            <a:r>
              <a:rPr spc="-40" dirty="0"/>
              <a:t> </a:t>
            </a:r>
            <a:r>
              <a:rPr spc="75" dirty="0"/>
              <a:t>in</a:t>
            </a:r>
            <a:r>
              <a:rPr spc="-35" dirty="0"/>
              <a:t> </a:t>
            </a:r>
            <a:r>
              <a:rPr spc="25" dirty="0"/>
              <a:t>every</a:t>
            </a:r>
            <a:r>
              <a:rPr spc="-30" dirty="0"/>
              <a:t> </a:t>
            </a:r>
            <a:r>
              <a:rPr spc="55" dirty="0"/>
              <a:t>industry.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65" dirty="0"/>
              <a:t>It</a:t>
            </a:r>
            <a:r>
              <a:rPr spc="-45" dirty="0"/>
              <a:t> </a:t>
            </a:r>
            <a:r>
              <a:rPr spc="60" dirty="0"/>
              <a:t>will</a:t>
            </a:r>
            <a:r>
              <a:rPr spc="-40" dirty="0"/>
              <a:t> </a:t>
            </a:r>
            <a:r>
              <a:rPr spc="50" dirty="0"/>
              <a:t>be</a:t>
            </a:r>
            <a:r>
              <a:rPr spc="-40" dirty="0"/>
              <a:t> </a:t>
            </a:r>
            <a:r>
              <a:rPr spc="95" dirty="0"/>
              <a:t>more</a:t>
            </a:r>
            <a:r>
              <a:rPr spc="-35" dirty="0"/>
              <a:t> </a:t>
            </a:r>
            <a:r>
              <a:rPr spc="55" dirty="0"/>
              <a:t>ﬂexible</a:t>
            </a:r>
            <a:r>
              <a:rPr spc="-40" dirty="0"/>
              <a:t> </a:t>
            </a:r>
            <a:r>
              <a:rPr spc="65" dirty="0"/>
              <a:t>and</a:t>
            </a:r>
            <a:r>
              <a:rPr spc="-35" dirty="0"/>
              <a:t> </a:t>
            </a:r>
            <a:r>
              <a:rPr spc="-15" dirty="0"/>
              <a:t>easy</a:t>
            </a:r>
            <a:r>
              <a:rPr spc="-35" dirty="0"/>
              <a:t> </a:t>
            </a:r>
            <a:r>
              <a:rPr spc="105" dirty="0"/>
              <a:t>to</a:t>
            </a:r>
            <a:r>
              <a:rPr spc="-35" dirty="0"/>
              <a:t> </a:t>
            </a:r>
            <a:r>
              <a:rPr spc="40" dirty="0"/>
              <a:t>adjust.</a:t>
            </a:r>
          </a:p>
          <a:p>
            <a:pPr marL="469900" marR="5080" indent="-457200">
              <a:lnSpc>
                <a:spcPct val="114999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5" dirty="0"/>
              <a:t>The</a:t>
            </a:r>
            <a:r>
              <a:rPr spc="-35" dirty="0"/>
              <a:t> </a:t>
            </a:r>
            <a:r>
              <a:rPr spc="95" dirty="0"/>
              <a:t>method</a:t>
            </a:r>
            <a:r>
              <a:rPr spc="-30" dirty="0"/>
              <a:t> </a:t>
            </a:r>
            <a:r>
              <a:rPr spc="95" dirty="0"/>
              <a:t>of</a:t>
            </a:r>
            <a:r>
              <a:rPr spc="-30" dirty="0"/>
              <a:t> </a:t>
            </a:r>
            <a:r>
              <a:rPr spc="85" dirty="0"/>
              <a:t>rotation</a:t>
            </a:r>
            <a:r>
              <a:rPr spc="-30" dirty="0"/>
              <a:t> </a:t>
            </a:r>
            <a:r>
              <a:rPr spc="95" dirty="0"/>
              <a:t>of</a:t>
            </a:r>
            <a:r>
              <a:rPr spc="-30" dirty="0"/>
              <a:t> </a:t>
            </a:r>
            <a:r>
              <a:rPr spc="100" dirty="0"/>
              <a:t>arm</a:t>
            </a:r>
            <a:r>
              <a:rPr spc="-35" dirty="0"/>
              <a:t> </a:t>
            </a:r>
            <a:r>
              <a:rPr spc="65" dirty="0"/>
              <a:t>and</a:t>
            </a:r>
            <a:r>
              <a:rPr spc="-30" dirty="0"/>
              <a:t> </a:t>
            </a:r>
            <a:r>
              <a:rPr spc="75" dirty="0"/>
              <a:t>drill</a:t>
            </a:r>
            <a:r>
              <a:rPr spc="-35" dirty="0"/>
              <a:t> </a:t>
            </a:r>
            <a:r>
              <a:rPr spc="15" dirty="0"/>
              <a:t>can</a:t>
            </a:r>
            <a:r>
              <a:rPr spc="-30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35" dirty="0"/>
              <a:t>used</a:t>
            </a:r>
            <a:r>
              <a:rPr spc="-35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spc="50" dirty="0"/>
              <a:t>machining </a:t>
            </a:r>
            <a:r>
              <a:rPr spc="-484" dirty="0"/>
              <a:t> </a:t>
            </a:r>
            <a:r>
              <a:rPr spc="65" dirty="0"/>
              <a:t>operation.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5" dirty="0"/>
              <a:t>The</a:t>
            </a:r>
            <a:r>
              <a:rPr spc="-35" dirty="0"/>
              <a:t> </a:t>
            </a:r>
            <a:r>
              <a:rPr spc="70" dirty="0"/>
              <a:t>portability</a:t>
            </a:r>
            <a:r>
              <a:rPr spc="-35" dirty="0"/>
              <a:t> </a:t>
            </a:r>
            <a:r>
              <a:rPr spc="95"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50" dirty="0"/>
              <a:t>machine</a:t>
            </a:r>
            <a:r>
              <a:rPr spc="-30" dirty="0"/>
              <a:t> </a:t>
            </a:r>
            <a:r>
              <a:rPr spc="15" dirty="0"/>
              <a:t>can</a:t>
            </a:r>
            <a:r>
              <a:rPr spc="-30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15" dirty="0"/>
              <a:t>increase.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15" dirty="0"/>
              <a:t>Locking</a:t>
            </a:r>
            <a:r>
              <a:rPr spc="-30" dirty="0"/>
              <a:t> </a:t>
            </a:r>
            <a:r>
              <a:rPr spc="95" dirty="0"/>
              <a:t>of</a:t>
            </a:r>
            <a:r>
              <a:rPr spc="-30" dirty="0"/>
              <a:t> </a:t>
            </a:r>
            <a:r>
              <a:rPr spc="75" dirty="0"/>
              <a:t>the</a:t>
            </a:r>
            <a:r>
              <a:rPr spc="-30" dirty="0"/>
              <a:t> </a:t>
            </a:r>
            <a:r>
              <a:rPr spc="10" dirty="0"/>
              <a:t>base</a:t>
            </a:r>
            <a:r>
              <a:rPr spc="-35" dirty="0"/>
              <a:t> </a:t>
            </a:r>
            <a:r>
              <a:rPr spc="90" dirty="0"/>
              <a:t>with</a:t>
            </a:r>
            <a:r>
              <a:rPr spc="-35" dirty="0"/>
              <a:t> </a:t>
            </a:r>
            <a:r>
              <a:rPr spc="75" dirty="0"/>
              <a:t>the</a:t>
            </a:r>
            <a:r>
              <a:rPr spc="-30" dirty="0"/>
              <a:t> </a:t>
            </a:r>
            <a:r>
              <a:rPr spc="95" dirty="0"/>
              <a:t>ﬂat</a:t>
            </a:r>
            <a:r>
              <a:rPr spc="-35" dirty="0"/>
              <a:t> </a:t>
            </a:r>
            <a:r>
              <a:rPr spc="30" dirty="0"/>
              <a:t>surface</a:t>
            </a:r>
            <a:r>
              <a:rPr spc="-30" dirty="0"/>
              <a:t> </a:t>
            </a:r>
            <a:r>
              <a:rPr spc="15" dirty="0"/>
              <a:t>can</a:t>
            </a:r>
            <a:r>
              <a:rPr spc="-30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65" dirty="0"/>
              <a:t>improved.</a:t>
            </a:r>
          </a:p>
          <a:p>
            <a:pPr marL="469900" marR="201930" indent="-457200">
              <a:lnSpc>
                <a:spcPct val="114999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5" dirty="0"/>
              <a:t>This</a:t>
            </a:r>
            <a:r>
              <a:rPr spc="-35" dirty="0"/>
              <a:t> </a:t>
            </a:r>
            <a:r>
              <a:rPr spc="55" dirty="0"/>
              <a:t>mechanism</a:t>
            </a:r>
            <a:r>
              <a:rPr spc="-30" dirty="0"/>
              <a:t> </a:t>
            </a:r>
            <a:r>
              <a:rPr spc="15" dirty="0"/>
              <a:t>can</a:t>
            </a:r>
            <a:r>
              <a:rPr spc="-35" dirty="0"/>
              <a:t> </a:t>
            </a:r>
            <a:r>
              <a:rPr spc="20" dirty="0"/>
              <a:t>also</a:t>
            </a:r>
            <a:r>
              <a:rPr spc="-30" dirty="0"/>
              <a:t> </a:t>
            </a:r>
            <a:r>
              <a:rPr spc="55" dirty="0"/>
              <a:t>improvise</a:t>
            </a:r>
            <a:r>
              <a:rPr spc="-35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spc="90" dirty="0"/>
              <a:t>other</a:t>
            </a:r>
            <a:r>
              <a:rPr spc="-30" dirty="0"/>
              <a:t> </a:t>
            </a:r>
            <a:r>
              <a:rPr spc="55" dirty="0"/>
              <a:t>machinery</a:t>
            </a:r>
            <a:r>
              <a:rPr spc="-30" dirty="0"/>
              <a:t> </a:t>
            </a:r>
            <a:r>
              <a:rPr spc="105" dirty="0"/>
              <a:t>for</a:t>
            </a:r>
            <a:r>
              <a:rPr spc="-40" dirty="0"/>
              <a:t> </a:t>
            </a:r>
            <a:r>
              <a:rPr spc="-15" dirty="0"/>
              <a:t>easy </a:t>
            </a:r>
            <a:r>
              <a:rPr spc="-484" dirty="0"/>
              <a:t> </a:t>
            </a:r>
            <a:r>
              <a:rPr spc="80" dirty="0"/>
              <a:t>movement</a:t>
            </a:r>
            <a:r>
              <a:rPr spc="-40" dirty="0"/>
              <a:t> </a:t>
            </a:r>
            <a:r>
              <a:rPr spc="65" dirty="0"/>
              <a:t>and</a:t>
            </a:r>
            <a:r>
              <a:rPr spc="-35" dirty="0"/>
              <a:t> </a:t>
            </a:r>
            <a:r>
              <a:rPr spc="20" dirty="0"/>
              <a:t>increase</a:t>
            </a:r>
            <a:r>
              <a:rPr spc="-40" dirty="0"/>
              <a:t> </a:t>
            </a:r>
            <a:r>
              <a:rPr spc="75" dirty="0"/>
              <a:t>the</a:t>
            </a:r>
            <a:r>
              <a:rPr spc="-35" dirty="0"/>
              <a:t> </a:t>
            </a:r>
            <a:r>
              <a:rPr spc="60" dirty="0"/>
              <a:t>productivity.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0974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54" dirty="0">
                <a:solidFill>
                  <a:srgbClr val="EE6C00"/>
                </a:solidFill>
                <a:latin typeface="Calibri"/>
                <a:cs typeface="Calibri"/>
              </a:rPr>
              <a:t>B</a:t>
            </a:r>
            <a:r>
              <a:rPr sz="3200" spc="-360" dirty="0">
                <a:solidFill>
                  <a:srgbClr val="EE6C00"/>
                </a:solidFill>
                <a:latin typeface="Calibri"/>
                <a:cs typeface="Calibri"/>
              </a:rPr>
              <a:t>A</a:t>
            </a:r>
            <a:r>
              <a:rPr sz="3200" spc="-14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45" dirty="0">
                <a:solidFill>
                  <a:srgbClr val="EE6C00"/>
                </a:solidFill>
                <a:latin typeface="Calibri"/>
                <a:cs typeface="Calibri"/>
              </a:rPr>
              <a:t>K</a:t>
            </a:r>
            <a:r>
              <a:rPr sz="3200" spc="-315" dirty="0">
                <a:solidFill>
                  <a:srgbClr val="EE6C00"/>
                </a:solidFill>
                <a:latin typeface="Calibri"/>
                <a:cs typeface="Calibri"/>
              </a:rPr>
              <a:t>G</a:t>
            </a:r>
            <a:r>
              <a:rPr sz="3200" spc="-360" dirty="0">
                <a:solidFill>
                  <a:srgbClr val="EE6C00"/>
                </a:solidFill>
                <a:latin typeface="Calibri"/>
                <a:cs typeface="Calibri"/>
              </a:rPr>
              <a:t>ROUND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89058"/>
            <a:ext cx="804545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Drilling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operation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producing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cylindrical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hole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required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diameter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depth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removing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metal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rotating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edges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drill.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bit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ﬁtted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into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spindle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drilling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machine.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Drilling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holes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parts,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sheets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structures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a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regular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industrial work.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Perfect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well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aligned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drilling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needs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ﬁxed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drills.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Some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parts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cannot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drilled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using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ﬁxed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drills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due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low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space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between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bit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bed.</a:t>
            </a:r>
            <a:endParaRPr sz="1800">
              <a:latin typeface="Arial"/>
              <a:cs typeface="Arial"/>
            </a:endParaRPr>
          </a:p>
          <a:p>
            <a:pPr marL="12700" marR="663575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purpose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our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project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rotate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360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degrees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make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more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convenient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use.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6021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10" dirty="0">
                <a:solidFill>
                  <a:srgbClr val="EE6C00"/>
                </a:solidFill>
                <a:latin typeface="Calibri"/>
                <a:cs typeface="Calibri"/>
              </a:rPr>
              <a:t>Conclusion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89058"/>
            <a:ext cx="819975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3180" indent="-457200" algn="just">
              <a:lnSpc>
                <a:spcPct val="114999"/>
              </a:lnSpc>
              <a:spcBef>
                <a:spcPts val="100"/>
              </a:spcBef>
              <a:buClr>
                <a:srgbClr val="685D46"/>
              </a:buClr>
              <a:buFont typeface="MS PGothic"/>
              <a:buChar char="➔"/>
              <a:tabLst>
                <a:tab pos="52959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gives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facility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work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in-between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bit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bed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where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minimum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"/>
                <a:cs typeface="Arial"/>
              </a:rPr>
              <a:t>spaces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available.</a:t>
            </a:r>
            <a:endParaRPr sz="1800">
              <a:latin typeface="Arial"/>
              <a:cs typeface="Arial"/>
            </a:endParaRPr>
          </a:p>
          <a:p>
            <a:pPr marL="469900" marR="584200" indent="-457200" algn="just">
              <a:lnSpc>
                <a:spcPct val="114999"/>
              </a:lnSpc>
              <a:buClr>
                <a:srgbClr val="685D46"/>
              </a:buClr>
              <a:buFont typeface="MS PGothic"/>
              <a:buChar char="➔"/>
              <a:tabLst>
                <a:tab pos="529590" algn="l"/>
              </a:tabLst>
            </a:pPr>
            <a:r>
              <a:rPr dirty="0"/>
              <a:t>	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rack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pinion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mechanism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used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over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arms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make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telescopic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arm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increasing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decreasing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length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arm.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Overall,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space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required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also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minimum.</a:t>
            </a:r>
            <a:endParaRPr sz="1800">
              <a:latin typeface="Arial"/>
              <a:cs typeface="Arial"/>
            </a:endParaRPr>
          </a:p>
          <a:p>
            <a:pPr marL="469900" marR="5080" indent="-457200" algn="just">
              <a:lnSpc>
                <a:spcPct val="114999"/>
              </a:lnSpc>
              <a:buClr>
                <a:srgbClr val="685D46"/>
              </a:buClr>
              <a:buFont typeface="MS PGothic"/>
              <a:buChar char="➔"/>
              <a:tabLst>
                <a:tab pos="529590" algn="l"/>
              </a:tabLst>
            </a:pPr>
            <a:r>
              <a:rPr dirty="0"/>
              <a:t>	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project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many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holes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required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without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moving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workpiece.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Hence,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minimizes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error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occurs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due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human.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Thank</a:t>
            </a:r>
            <a:r>
              <a:rPr spc="-245" dirty="0"/>
              <a:t> </a:t>
            </a:r>
            <a:r>
              <a:rPr spc="-110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558"/>
            <a:ext cx="373062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spc="-210" dirty="0">
                <a:solidFill>
                  <a:srgbClr val="EE6C00"/>
                </a:solidFill>
                <a:latin typeface="Calibri"/>
                <a:cs typeface="Calibri"/>
              </a:rPr>
              <a:t>P</a:t>
            </a:r>
            <a:r>
              <a:rPr sz="3650" spc="-320" dirty="0">
                <a:solidFill>
                  <a:srgbClr val="EE6C00"/>
                </a:solidFill>
                <a:latin typeface="Calibri"/>
                <a:cs typeface="Calibri"/>
              </a:rPr>
              <a:t>R</a:t>
            </a:r>
            <a:r>
              <a:rPr sz="3650" spc="-345" dirty="0">
                <a:solidFill>
                  <a:srgbClr val="EE6C00"/>
                </a:solidFill>
                <a:latin typeface="Calibri"/>
                <a:cs typeface="Calibri"/>
              </a:rPr>
              <a:t>OBLEM</a:t>
            </a:r>
            <a:r>
              <a:rPr sz="3650" spc="-8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650" spc="-130" dirty="0">
                <a:solidFill>
                  <a:srgbClr val="EE6C00"/>
                </a:solidFill>
                <a:latin typeface="Calibri"/>
                <a:cs typeface="Calibri"/>
              </a:rPr>
              <a:t>S</a:t>
            </a:r>
            <a:r>
              <a:rPr sz="3650" spc="-330" dirty="0">
                <a:solidFill>
                  <a:srgbClr val="EE6C00"/>
                </a:solidFill>
                <a:latin typeface="Calibri"/>
                <a:cs typeface="Calibri"/>
              </a:rPr>
              <a:t>T</a:t>
            </a:r>
            <a:r>
              <a:rPr sz="3650" spc="-635" dirty="0">
                <a:solidFill>
                  <a:srgbClr val="EE6C00"/>
                </a:solidFill>
                <a:latin typeface="Calibri"/>
                <a:cs typeface="Calibri"/>
              </a:rPr>
              <a:t>A</a:t>
            </a:r>
            <a:r>
              <a:rPr sz="3650" spc="-305" dirty="0">
                <a:solidFill>
                  <a:srgbClr val="EE6C00"/>
                </a:solidFill>
                <a:latin typeface="Calibri"/>
                <a:cs typeface="Calibri"/>
              </a:rPr>
              <a:t>TEMENT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0568" rIns="0" bIns="0" rtlCol="0">
            <a:spAutoFit/>
          </a:bodyPr>
          <a:lstStyle/>
          <a:p>
            <a:pPr marL="12700" marR="5080" indent="457200">
              <a:lnSpc>
                <a:spcPct val="114999"/>
              </a:lnSpc>
              <a:spcBef>
                <a:spcPts val="100"/>
              </a:spcBef>
            </a:pPr>
            <a:r>
              <a:rPr spc="50" dirty="0"/>
              <a:t>In </a:t>
            </a:r>
            <a:r>
              <a:rPr spc="10" dirty="0"/>
              <a:t>basic </a:t>
            </a:r>
            <a:r>
              <a:rPr spc="60" dirty="0"/>
              <a:t>drilling </a:t>
            </a:r>
            <a:r>
              <a:rPr spc="25" dirty="0"/>
              <a:t>machines, </a:t>
            </a:r>
            <a:r>
              <a:rPr spc="70" dirty="0"/>
              <a:t>there </a:t>
            </a:r>
            <a:r>
              <a:rPr dirty="0"/>
              <a:t>is a </a:t>
            </a:r>
            <a:r>
              <a:rPr spc="90" dirty="0"/>
              <a:t>problem </a:t>
            </a:r>
            <a:r>
              <a:rPr spc="95" dirty="0"/>
              <a:t>of </a:t>
            </a:r>
            <a:r>
              <a:rPr spc="80" dirty="0"/>
              <a:t>movement </a:t>
            </a:r>
            <a:r>
              <a:rPr spc="95" dirty="0"/>
              <a:t>of </a:t>
            </a:r>
            <a:r>
              <a:rPr spc="60" dirty="0"/>
              <a:t>drilling </a:t>
            </a:r>
            <a:r>
              <a:rPr spc="65" dirty="0"/>
              <a:t> </a:t>
            </a:r>
            <a:r>
              <a:rPr spc="50" dirty="0"/>
              <a:t>machine </a:t>
            </a:r>
            <a:r>
              <a:rPr spc="75" dirty="0"/>
              <a:t>in </a:t>
            </a:r>
            <a:r>
              <a:rPr spc="95" dirty="0"/>
              <a:t>diﬀerent </a:t>
            </a:r>
            <a:r>
              <a:rPr spc="45" dirty="0"/>
              <a:t>directions. </a:t>
            </a:r>
            <a:r>
              <a:rPr spc="25" dirty="0"/>
              <a:t>Perfect </a:t>
            </a:r>
            <a:r>
              <a:rPr spc="65" dirty="0"/>
              <a:t>and </a:t>
            </a:r>
            <a:r>
              <a:rPr spc="50" dirty="0"/>
              <a:t>well </a:t>
            </a:r>
            <a:r>
              <a:rPr spc="40" dirty="0"/>
              <a:t>aligned </a:t>
            </a:r>
            <a:r>
              <a:rPr spc="60" dirty="0"/>
              <a:t>drilling </a:t>
            </a:r>
            <a:r>
              <a:rPr spc="30" dirty="0"/>
              <a:t>needs </a:t>
            </a:r>
            <a:r>
              <a:rPr spc="70" dirty="0"/>
              <a:t>ﬁxed </a:t>
            </a:r>
            <a:r>
              <a:rPr spc="75" dirty="0"/>
              <a:t> </a:t>
            </a:r>
            <a:r>
              <a:rPr spc="65" dirty="0"/>
              <a:t>and </a:t>
            </a:r>
            <a:r>
              <a:rPr spc="60" dirty="0"/>
              <a:t>strong </a:t>
            </a:r>
            <a:r>
              <a:rPr spc="40" dirty="0"/>
              <a:t>drills. </a:t>
            </a:r>
            <a:r>
              <a:rPr spc="10" dirty="0"/>
              <a:t>Some </a:t>
            </a:r>
            <a:r>
              <a:rPr spc="60" dirty="0"/>
              <a:t>parts cannot </a:t>
            </a:r>
            <a:r>
              <a:rPr spc="50" dirty="0"/>
              <a:t>be </a:t>
            </a:r>
            <a:r>
              <a:rPr spc="65" dirty="0"/>
              <a:t>drilled </a:t>
            </a:r>
            <a:r>
              <a:rPr spc="35" dirty="0"/>
              <a:t>using </a:t>
            </a:r>
            <a:r>
              <a:rPr spc="75" dirty="0"/>
              <a:t>ﬁxed </a:t>
            </a:r>
            <a:r>
              <a:rPr spc="55" dirty="0"/>
              <a:t>drills </a:t>
            </a:r>
            <a:r>
              <a:rPr spc="65" dirty="0"/>
              <a:t>due </a:t>
            </a:r>
            <a:r>
              <a:rPr spc="105" dirty="0"/>
              <a:t>to </a:t>
            </a:r>
            <a:r>
              <a:rPr spc="75" dirty="0"/>
              <a:t>low </a:t>
            </a:r>
            <a:r>
              <a:rPr spc="80" dirty="0"/>
              <a:t> </a:t>
            </a:r>
            <a:r>
              <a:rPr dirty="0"/>
              <a:t>space</a:t>
            </a:r>
            <a:r>
              <a:rPr spc="-35" dirty="0"/>
              <a:t> </a:t>
            </a:r>
            <a:r>
              <a:rPr spc="60" dirty="0"/>
              <a:t>between</a:t>
            </a:r>
            <a:r>
              <a:rPr spc="-40" dirty="0"/>
              <a:t> </a:t>
            </a:r>
            <a:r>
              <a:rPr spc="75" dirty="0"/>
              <a:t>drill</a:t>
            </a:r>
            <a:r>
              <a:rPr spc="-40" dirty="0"/>
              <a:t> </a:t>
            </a:r>
            <a:r>
              <a:rPr spc="90" dirty="0"/>
              <a:t>bit</a:t>
            </a:r>
            <a:r>
              <a:rPr spc="-35" dirty="0"/>
              <a:t> </a:t>
            </a:r>
            <a:r>
              <a:rPr spc="65" dirty="0"/>
              <a:t>and</a:t>
            </a:r>
            <a:r>
              <a:rPr spc="-35" dirty="0"/>
              <a:t> </a:t>
            </a:r>
            <a:r>
              <a:rPr spc="75" dirty="0"/>
              <a:t>drill</a:t>
            </a:r>
            <a:r>
              <a:rPr spc="-40" dirty="0"/>
              <a:t> </a:t>
            </a:r>
            <a:r>
              <a:rPr spc="65" dirty="0"/>
              <a:t>bed</a:t>
            </a:r>
            <a:r>
              <a:rPr spc="-35" dirty="0"/>
              <a:t> </a:t>
            </a:r>
            <a:r>
              <a:rPr spc="-25" dirty="0"/>
              <a:t>.</a:t>
            </a:r>
            <a:r>
              <a:rPr spc="-35" dirty="0"/>
              <a:t> </a:t>
            </a:r>
            <a:r>
              <a:rPr spc="-15" dirty="0"/>
              <a:t>We</a:t>
            </a:r>
            <a:r>
              <a:rPr spc="-40" dirty="0"/>
              <a:t> </a:t>
            </a:r>
            <a:r>
              <a:rPr spc="50" dirty="0"/>
              <a:t>need</a:t>
            </a:r>
            <a:r>
              <a:rPr spc="-35" dirty="0"/>
              <a:t> </a:t>
            </a:r>
            <a:r>
              <a:rPr spc="105" dirty="0"/>
              <a:t>to</a:t>
            </a:r>
            <a:r>
              <a:rPr spc="-35" dirty="0"/>
              <a:t> </a:t>
            </a:r>
            <a:r>
              <a:rPr spc="20" dirty="0"/>
              <a:t>use</a:t>
            </a:r>
            <a:r>
              <a:rPr spc="-40" dirty="0"/>
              <a:t> </a:t>
            </a:r>
            <a:r>
              <a:rPr spc="70" dirty="0"/>
              <a:t>hand</a:t>
            </a:r>
            <a:r>
              <a:rPr spc="-40" dirty="0"/>
              <a:t> </a:t>
            </a:r>
            <a:r>
              <a:rPr spc="55" dirty="0"/>
              <a:t>drills</a:t>
            </a:r>
            <a:r>
              <a:rPr spc="-35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spc="25" dirty="0"/>
              <a:t>such</a:t>
            </a:r>
            <a:r>
              <a:rPr spc="-35" dirty="0"/>
              <a:t> </a:t>
            </a:r>
            <a:r>
              <a:rPr spc="-30" dirty="0"/>
              <a:t>cases </a:t>
            </a:r>
            <a:r>
              <a:rPr spc="-484" dirty="0"/>
              <a:t> </a:t>
            </a:r>
            <a:r>
              <a:rPr spc="110" dirty="0"/>
              <a:t>but </a:t>
            </a:r>
            <a:r>
              <a:rPr spc="70" dirty="0"/>
              <a:t>hand </a:t>
            </a:r>
            <a:r>
              <a:rPr spc="55" dirty="0"/>
              <a:t>drills </a:t>
            </a:r>
            <a:r>
              <a:rPr spc="20" dirty="0"/>
              <a:t>have </a:t>
            </a:r>
            <a:r>
              <a:rPr spc="60" dirty="0"/>
              <a:t>alignment </a:t>
            </a:r>
            <a:r>
              <a:rPr spc="70" dirty="0"/>
              <a:t>problems </a:t>
            </a:r>
            <a:r>
              <a:rPr spc="-45" dirty="0"/>
              <a:t>.A </a:t>
            </a:r>
            <a:r>
              <a:rPr spc="95" dirty="0"/>
              <a:t>method </a:t>
            </a:r>
            <a:r>
              <a:rPr spc="105" dirty="0"/>
              <a:t>to </a:t>
            </a:r>
            <a:r>
              <a:rPr spc="75" dirty="0"/>
              <a:t>drill </a:t>
            </a:r>
            <a:r>
              <a:rPr spc="25" dirty="0"/>
              <a:t>even </a:t>
            </a:r>
            <a:r>
              <a:rPr spc="120" dirty="0"/>
              <a:t>from </a:t>
            </a:r>
            <a:r>
              <a:rPr spc="50" dirty="0"/>
              <a:t>some </a:t>
            </a:r>
            <a:r>
              <a:rPr spc="55" dirty="0"/>
              <a:t> </a:t>
            </a:r>
            <a:r>
              <a:rPr spc="35" dirty="0"/>
              <a:t>distance</a:t>
            </a:r>
            <a:r>
              <a:rPr spc="-45" dirty="0"/>
              <a:t> </a:t>
            </a:r>
            <a:r>
              <a:rPr spc="85" dirty="0"/>
              <a:t>within</a:t>
            </a:r>
            <a:r>
              <a:rPr spc="-40" dirty="0"/>
              <a:t> </a:t>
            </a:r>
            <a:r>
              <a:rPr spc="75" dirty="0"/>
              <a:t>tight</a:t>
            </a:r>
            <a:r>
              <a:rPr spc="-35" dirty="0"/>
              <a:t> </a:t>
            </a:r>
            <a:r>
              <a:rPr spc="-10" dirty="0"/>
              <a:t>spaces</a:t>
            </a:r>
            <a:r>
              <a:rPr spc="-3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75" dirty="0"/>
              <a:t>required</a:t>
            </a:r>
            <a:r>
              <a:rPr spc="-35" dirty="0"/>
              <a:t> </a:t>
            </a:r>
            <a:r>
              <a:rPr spc="-25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39827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00" dirty="0">
                <a:solidFill>
                  <a:srgbClr val="EE6C00"/>
                </a:solidFill>
                <a:latin typeface="Calibri"/>
                <a:cs typeface="Calibri"/>
              </a:rPr>
              <a:t>Objecti</a:t>
            </a:r>
            <a:r>
              <a:rPr sz="3200" spc="-245" dirty="0">
                <a:solidFill>
                  <a:srgbClr val="EE6C00"/>
                </a:solidFill>
                <a:latin typeface="Calibri"/>
                <a:cs typeface="Calibri"/>
              </a:rPr>
              <a:t>v</a:t>
            </a:r>
            <a:r>
              <a:rPr sz="3200" spc="-225" dirty="0">
                <a:solidFill>
                  <a:srgbClr val="EE6C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687304"/>
            <a:ext cx="560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design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360-degree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ﬂexible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drilling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machine.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625" y="1966055"/>
            <a:ext cx="7783195" cy="187325"/>
          </a:xfrm>
          <a:custGeom>
            <a:avLst/>
            <a:gdLst/>
            <a:ahLst/>
            <a:cxnLst/>
            <a:rect l="l" t="t" r="r" b="b"/>
            <a:pathLst>
              <a:path w="7783195" h="187325">
                <a:moveTo>
                  <a:pt x="7782668" y="187255"/>
                </a:moveTo>
                <a:lnTo>
                  <a:pt x="0" y="187255"/>
                </a:lnTo>
                <a:lnTo>
                  <a:pt x="0" y="0"/>
                </a:lnTo>
                <a:lnTo>
                  <a:pt x="7782668" y="0"/>
                </a:lnTo>
                <a:lnTo>
                  <a:pt x="7782668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5" y="1874559"/>
            <a:ext cx="824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holes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various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locations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such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as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horizontal,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vertical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even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up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4625" y="2153311"/>
            <a:ext cx="657225" cy="187325"/>
          </a:xfrm>
          <a:custGeom>
            <a:avLst/>
            <a:gdLst/>
            <a:ahLst/>
            <a:cxnLst/>
            <a:rect l="l" t="t" r="r" b="b"/>
            <a:pathLst>
              <a:path w="657225" h="187325">
                <a:moveTo>
                  <a:pt x="657113" y="187255"/>
                </a:moveTo>
                <a:lnTo>
                  <a:pt x="0" y="187255"/>
                </a:lnTo>
                <a:lnTo>
                  <a:pt x="0" y="0"/>
                </a:lnTo>
                <a:lnTo>
                  <a:pt x="657113" y="0"/>
                </a:lnTo>
                <a:lnTo>
                  <a:pt x="657113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925" y="2061815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down.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4625" y="2340566"/>
            <a:ext cx="4399280" cy="187325"/>
          </a:xfrm>
          <a:custGeom>
            <a:avLst/>
            <a:gdLst/>
            <a:ahLst/>
            <a:cxnLst/>
            <a:rect l="l" t="t" r="r" b="b"/>
            <a:pathLst>
              <a:path w="4399280" h="187325">
                <a:moveTo>
                  <a:pt x="4399098" y="187255"/>
                </a:moveTo>
                <a:lnTo>
                  <a:pt x="0" y="187255"/>
                </a:lnTo>
                <a:lnTo>
                  <a:pt x="0" y="0"/>
                </a:lnTo>
                <a:lnTo>
                  <a:pt x="4399098" y="0"/>
                </a:lnTo>
                <a:lnTo>
                  <a:pt x="4399098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725" y="2249071"/>
            <a:ext cx="487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perform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operation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with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high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accuracy.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625" y="2527822"/>
            <a:ext cx="3299460" cy="187325"/>
          </a:xfrm>
          <a:custGeom>
            <a:avLst/>
            <a:gdLst/>
            <a:ahLst/>
            <a:cxnLst/>
            <a:rect l="l" t="t" r="r" b="b"/>
            <a:pathLst>
              <a:path w="3299460" h="187325">
                <a:moveTo>
                  <a:pt x="3299407" y="187255"/>
                </a:moveTo>
                <a:lnTo>
                  <a:pt x="0" y="187255"/>
                </a:lnTo>
                <a:lnTo>
                  <a:pt x="0" y="0"/>
                </a:lnTo>
                <a:lnTo>
                  <a:pt x="3299407" y="0"/>
                </a:lnTo>
                <a:lnTo>
                  <a:pt x="3299407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4725" y="2436326"/>
            <a:ext cx="3780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make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movement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easier.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4625" y="2715077"/>
            <a:ext cx="2599055" cy="187325"/>
          </a:xfrm>
          <a:custGeom>
            <a:avLst/>
            <a:gdLst/>
            <a:ahLst/>
            <a:cxnLst/>
            <a:rect l="l" t="t" r="r" b="b"/>
            <a:pathLst>
              <a:path w="2599054" h="187325">
                <a:moveTo>
                  <a:pt x="2598650" y="187255"/>
                </a:moveTo>
                <a:lnTo>
                  <a:pt x="0" y="187255"/>
                </a:lnTo>
                <a:lnTo>
                  <a:pt x="0" y="0"/>
                </a:lnTo>
                <a:lnTo>
                  <a:pt x="2598650" y="0"/>
                </a:lnTo>
                <a:lnTo>
                  <a:pt x="2598650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725" y="2623581"/>
            <a:ext cx="307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reduce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human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eﬀort.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4625" y="2902332"/>
            <a:ext cx="3947160" cy="187325"/>
          </a:xfrm>
          <a:custGeom>
            <a:avLst/>
            <a:gdLst/>
            <a:ahLst/>
            <a:cxnLst/>
            <a:rect l="l" t="t" r="r" b="b"/>
            <a:pathLst>
              <a:path w="3947160" h="187325">
                <a:moveTo>
                  <a:pt x="3946810" y="187255"/>
                </a:moveTo>
                <a:lnTo>
                  <a:pt x="0" y="187255"/>
                </a:lnTo>
                <a:lnTo>
                  <a:pt x="0" y="0"/>
                </a:lnTo>
                <a:lnTo>
                  <a:pt x="3946810" y="0"/>
                </a:lnTo>
                <a:lnTo>
                  <a:pt x="3946810" y="18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4725" y="2810837"/>
            <a:ext cx="442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pc="-1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685D46"/>
                </a:solidFill>
                <a:latin typeface="Arial"/>
                <a:cs typeface="Arial"/>
              </a:rPr>
              <a:t>eradicate</a:t>
            </a:r>
            <a:r>
              <a:rPr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pc="85" dirty="0">
                <a:solidFill>
                  <a:srgbClr val="685D46"/>
                </a:solidFill>
                <a:latin typeface="Arial"/>
                <a:cs typeface="Arial"/>
              </a:rPr>
              <a:t>mounting</a:t>
            </a:r>
            <a:r>
              <a:rPr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685D46"/>
                </a:solidFill>
                <a:latin typeface="Arial"/>
                <a:cs typeface="Arial"/>
              </a:rPr>
              <a:t>complications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03073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95" dirty="0">
                <a:solidFill>
                  <a:srgbClr val="EE6C00"/>
                </a:solidFill>
                <a:latin typeface="Calibri"/>
                <a:cs typeface="Calibri"/>
              </a:rPr>
              <a:t>Speciﬁcations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21915"/>
            <a:ext cx="3032125" cy="2154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5" dirty="0">
                <a:solidFill>
                  <a:srgbClr val="685D46"/>
                </a:solidFill>
                <a:latin typeface="Tahoma"/>
                <a:cs typeface="Tahoma"/>
              </a:rPr>
              <a:t>A.</a:t>
            </a:r>
            <a:r>
              <a:rPr sz="155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550" b="1" spc="30" dirty="0">
                <a:solidFill>
                  <a:srgbClr val="685D46"/>
                </a:solidFill>
                <a:latin typeface="Tahoma"/>
                <a:cs typeface="Tahoma"/>
              </a:rPr>
              <a:t>Motor</a:t>
            </a:r>
            <a:r>
              <a:rPr sz="155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550" b="1" spc="-170" dirty="0">
                <a:solidFill>
                  <a:srgbClr val="685D46"/>
                </a:solidFill>
                <a:latin typeface="Tahoma"/>
                <a:cs typeface="Tahoma"/>
              </a:rPr>
              <a:t>-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60100"/>
              </a:lnSpc>
            </a:pPr>
            <a:r>
              <a:rPr sz="1550" dirty="0">
                <a:solidFill>
                  <a:srgbClr val="685D46"/>
                </a:solidFill>
                <a:latin typeface="Arial"/>
                <a:cs typeface="Arial"/>
              </a:rPr>
              <a:t>Servo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05" dirty="0">
                <a:solidFill>
                  <a:srgbClr val="685D46"/>
                </a:solidFill>
                <a:latin typeface="Arial"/>
                <a:cs typeface="Arial"/>
              </a:rPr>
              <a:t>motor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685D46"/>
                </a:solidFill>
                <a:latin typeface="Arial"/>
                <a:cs typeface="Arial"/>
              </a:rPr>
              <a:t>Rated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685D46"/>
                </a:solidFill>
                <a:latin typeface="Arial"/>
                <a:cs typeface="Arial"/>
              </a:rPr>
              <a:t>voltage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685D46"/>
                </a:solidFill>
                <a:latin typeface="Arial"/>
                <a:cs typeface="Arial"/>
              </a:rPr>
              <a:t>24V </a:t>
            </a:r>
            <a:r>
              <a:rPr sz="1550" spc="-4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45" dirty="0">
                <a:solidFill>
                  <a:srgbClr val="685D46"/>
                </a:solidFill>
                <a:latin typeface="Arial"/>
                <a:cs typeface="Arial"/>
              </a:rPr>
              <a:t>Working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685D46"/>
                </a:solidFill>
                <a:latin typeface="Arial"/>
                <a:cs typeface="Arial"/>
              </a:rPr>
              <a:t>voltage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685D46"/>
                </a:solidFill>
                <a:latin typeface="Arial"/>
                <a:cs typeface="Arial"/>
              </a:rPr>
              <a:t>12V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550" dirty="0">
                <a:solidFill>
                  <a:srgbClr val="685D46"/>
                </a:solidFill>
                <a:latin typeface="Arial"/>
                <a:cs typeface="Arial"/>
              </a:rPr>
              <a:t>Speed</a:t>
            </a:r>
            <a:r>
              <a:rPr sz="155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55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685D46"/>
                </a:solidFill>
                <a:latin typeface="Arial"/>
                <a:cs typeface="Arial"/>
              </a:rPr>
              <a:t>10,000</a:t>
            </a:r>
            <a:r>
              <a:rPr sz="155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14" dirty="0">
                <a:solidFill>
                  <a:srgbClr val="685D46"/>
                </a:solidFill>
                <a:latin typeface="Arial"/>
                <a:cs typeface="Arial"/>
              </a:rPr>
              <a:t>rpm</a:t>
            </a:r>
            <a:endParaRPr sz="1550">
              <a:latin typeface="Arial"/>
              <a:cs typeface="Arial"/>
            </a:endParaRPr>
          </a:p>
          <a:p>
            <a:pPr marL="12700" marR="37465">
              <a:lnSpc>
                <a:spcPct val="160100"/>
              </a:lnSpc>
              <a:spcBef>
                <a:spcPts val="5"/>
              </a:spcBef>
            </a:pPr>
            <a:r>
              <a:rPr sz="1550" spc="55" dirty="0">
                <a:solidFill>
                  <a:srgbClr val="685D46"/>
                </a:solidFill>
                <a:latin typeface="Arial"/>
                <a:cs typeface="Arial"/>
              </a:rPr>
              <a:t>Current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685D46"/>
                </a:solidFill>
                <a:latin typeface="Arial"/>
                <a:cs typeface="Arial"/>
              </a:rPr>
              <a:t>variation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685D46"/>
                </a:solidFill>
                <a:latin typeface="Arial"/>
                <a:cs typeface="Arial"/>
              </a:rPr>
              <a:t>0.2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-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685D46"/>
                </a:solidFill>
                <a:latin typeface="Arial"/>
                <a:cs typeface="Arial"/>
              </a:rPr>
              <a:t>1.2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80" dirty="0">
                <a:solidFill>
                  <a:srgbClr val="685D46"/>
                </a:solidFill>
                <a:latin typeface="Arial"/>
                <a:cs typeface="Arial"/>
              </a:rPr>
              <a:t>amp </a:t>
            </a:r>
            <a:r>
              <a:rPr sz="1550" spc="-4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35" dirty="0">
                <a:solidFill>
                  <a:srgbClr val="685D46"/>
                </a:solidFill>
                <a:latin typeface="Arial"/>
                <a:cs typeface="Arial"/>
              </a:rPr>
              <a:t>Length</a:t>
            </a:r>
            <a:r>
              <a:rPr sz="15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8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685D46"/>
                </a:solidFill>
                <a:latin typeface="Arial"/>
                <a:cs typeface="Arial"/>
              </a:rPr>
              <a:t>shaft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55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550" spc="85" dirty="0">
                <a:solidFill>
                  <a:srgbClr val="685D46"/>
                </a:solidFill>
                <a:latin typeface="Arial"/>
                <a:cs typeface="Arial"/>
              </a:rPr>
              <a:t>14mm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B.</a:t>
            </a:r>
            <a:r>
              <a:rPr spc="-70" dirty="0"/>
              <a:t> </a:t>
            </a:r>
            <a:r>
              <a:rPr dirty="0"/>
              <a:t>Drill</a:t>
            </a:r>
            <a:r>
              <a:rPr spc="-70" dirty="0"/>
              <a:t> </a:t>
            </a:r>
            <a:r>
              <a:rPr spc="-30" dirty="0"/>
              <a:t>Bit:</a:t>
            </a:r>
            <a:r>
              <a:rPr spc="-70" dirty="0"/>
              <a:t> </a:t>
            </a:r>
            <a:r>
              <a:rPr spc="-170" dirty="0"/>
              <a:t>-</a:t>
            </a:r>
          </a:p>
          <a:p>
            <a:pPr marL="12700" marR="2177415">
              <a:lnSpc>
                <a:spcPct val="170200"/>
              </a:lnSpc>
            </a:pPr>
            <a:r>
              <a:rPr b="0" spc="25" dirty="0">
                <a:latin typeface="Arial"/>
                <a:cs typeface="Arial"/>
              </a:rPr>
              <a:t>Twist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65" dirty="0">
                <a:latin typeface="Arial"/>
                <a:cs typeface="Arial"/>
              </a:rPr>
              <a:t>drill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80" dirty="0">
                <a:latin typeface="Arial"/>
                <a:cs typeface="Arial"/>
              </a:rPr>
              <a:t>bit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15" dirty="0">
                <a:latin typeface="Arial"/>
                <a:cs typeface="Arial"/>
              </a:rPr>
              <a:t>=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110" dirty="0">
                <a:latin typeface="Arial"/>
                <a:cs typeface="Arial"/>
              </a:rPr>
              <a:t>3mm </a:t>
            </a:r>
            <a:r>
              <a:rPr b="0" spc="-415" dirty="0">
                <a:latin typeface="Arial"/>
                <a:cs typeface="Arial"/>
              </a:rPr>
              <a:t> </a:t>
            </a:r>
            <a:r>
              <a:rPr b="0" spc="35" dirty="0">
                <a:latin typeface="Arial"/>
                <a:cs typeface="Arial"/>
              </a:rPr>
              <a:t>Length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15" dirty="0">
                <a:latin typeface="Arial"/>
                <a:cs typeface="Arial"/>
              </a:rPr>
              <a:t>=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85" dirty="0">
                <a:latin typeface="Arial"/>
                <a:cs typeface="Arial"/>
              </a:rPr>
              <a:t>30mm</a:t>
            </a:r>
          </a:p>
          <a:p>
            <a:pPr marL="12700" marR="5080">
              <a:lnSpc>
                <a:spcPct val="105700"/>
              </a:lnSpc>
              <a:spcBef>
                <a:spcPts val="1200"/>
              </a:spcBef>
            </a:pPr>
            <a:r>
              <a:rPr b="0" spc="55" dirty="0">
                <a:latin typeface="Arial"/>
                <a:cs typeface="Arial"/>
              </a:rPr>
              <a:t>Materia</a:t>
            </a:r>
            <a:r>
              <a:rPr b="0" spc="30" dirty="0">
                <a:latin typeface="Arial"/>
                <a:cs typeface="Arial"/>
              </a:rPr>
              <a:t>l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5" dirty="0">
                <a:latin typeface="Arial"/>
                <a:cs typeface="Arial"/>
              </a:rPr>
              <a:t>=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HS</a:t>
            </a:r>
            <a:r>
              <a:rPr b="0" spc="-105" dirty="0">
                <a:latin typeface="Arial"/>
                <a:cs typeface="Arial"/>
              </a:rPr>
              <a:t>S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100" dirty="0">
                <a:latin typeface="Arial"/>
                <a:cs typeface="Arial"/>
              </a:rPr>
              <a:t>2m</a:t>
            </a:r>
            <a:r>
              <a:rPr b="0" spc="130" dirty="0">
                <a:latin typeface="Arial"/>
                <a:cs typeface="Arial"/>
              </a:rPr>
              <a:t>m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100" dirty="0">
                <a:latin typeface="Arial"/>
                <a:cs typeface="Arial"/>
              </a:rPr>
              <a:t>fo</a:t>
            </a:r>
            <a:r>
              <a:rPr b="0" spc="85" dirty="0">
                <a:latin typeface="Arial"/>
                <a:cs typeface="Arial"/>
              </a:rPr>
              <a:t>r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80" dirty="0">
                <a:latin typeface="Arial"/>
                <a:cs typeface="Arial"/>
              </a:rPr>
              <a:t>wood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0" dirty="0">
                <a:latin typeface="Arial"/>
                <a:cs typeface="Arial"/>
              </a:rPr>
              <a:t>,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30" dirty="0">
                <a:latin typeface="Arial"/>
                <a:cs typeface="Arial"/>
              </a:rPr>
              <a:t>plasti</a:t>
            </a:r>
            <a:r>
              <a:rPr b="0" spc="45" dirty="0">
                <a:latin typeface="Arial"/>
                <a:cs typeface="Arial"/>
              </a:rPr>
              <a:t>c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0" dirty="0">
                <a:latin typeface="Arial"/>
                <a:cs typeface="Arial"/>
              </a:rPr>
              <a:t>,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50" dirty="0">
                <a:latin typeface="Arial"/>
                <a:cs typeface="Arial"/>
              </a:rPr>
              <a:t>light  </a:t>
            </a:r>
            <a:r>
              <a:rPr b="0" spc="40" dirty="0">
                <a:latin typeface="Arial"/>
                <a:cs typeface="Arial"/>
              </a:rPr>
              <a:t>materials.</a:t>
            </a: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.</a:t>
            </a:r>
            <a:r>
              <a:rPr spc="-55" dirty="0"/>
              <a:t> </a:t>
            </a:r>
            <a:r>
              <a:rPr spc="-5" dirty="0"/>
              <a:t>Connectin</a:t>
            </a:r>
            <a:r>
              <a:rPr dirty="0"/>
              <a:t>g</a:t>
            </a:r>
            <a:r>
              <a:rPr spc="-55" dirty="0"/>
              <a:t> </a:t>
            </a:r>
            <a:r>
              <a:rPr spc="-35" dirty="0"/>
              <a:t>Ro</a:t>
            </a:r>
            <a:r>
              <a:rPr spc="-25" dirty="0"/>
              <a:t>d</a:t>
            </a:r>
            <a:r>
              <a:rPr spc="-55" dirty="0"/>
              <a:t> </a:t>
            </a:r>
            <a:r>
              <a:rPr spc="-170" dirty="0"/>
              <a:t>-</a:t>
            </a:r>
          </a:p>
          <a:p>
            <a:pPr marL="12700" marR="53340">
              <a:lnSpc>
                <a:spcPct val="170200"/>
              </a:lnSpc>
            </a:pPr>
            <a:r>
              <a:rPr b="0" spc="75" dirty="0">
                <a:latin typeface="Arial"/>
                <a:cs typeface="Arial"/>
              </a:rPr>
              <a:t>200mm </a:t>
            </a:r>
            <a:r>
              <a:rPr b="0" spc="35" dirty="0">
                <a:latin typeface="Arial"/>
                <a:cs typeface="Arial"/>
              </a:rPr>
              <a:t>1st </a:t>
            </a:r>
            <a:r>
              <a:rPr b="0" spc="90" dirty="0">
                <a:latin typeface="Arial"/>
                <a:cs typeface="Arial"/>
              </a:rPr>
              <a:t>rod </a:t>
            </a:r>
            <a:r>
              <a:rPr b="0" dirty="0">
                <a:latin typeface="Arial"/>
                <a:cs typeface="Arial"/>
              </a:rPr>
              <a:t>i.e. </a:t>
            </a:r>
            <a:r>
              <a:rPr b="0" spc="65" dirty="0">
                <a:latin typeface="Arial"/>
                <a:cs typeface="Arial"/>
              </a:rPr>
              <a:t>Outer </a:t>
            </a:r>
            <a:r>
              <a:rPr b="0" spc="70" dirty="0">
                <a:latin typeface="Arial"/>
                <a:cs typeface="Arial"/>
              </a:rPr>
              <a:t>Arm </a:t>
            </a:r>
            <a:r>
              <a:rPr b="0" spc="25" dirty="0">
                <a:latin typeface="Arial"/>
                <a:cs typeface="Arial"/>
              </a:rPr>
              <a:t>(Quantity-2) </a:t>
            </a:r>
            <a:r>
              <a:rPr b="0" spc="-420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200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45" dirty="0">
                <a:latin typeface="Arial"/>
                <a:cs typeface="Arial"/>
              </a:rPr>
              <a:t>inch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65" dirty="0">
                <a:latin typeface="Arial"/>
                <a:cs typeface="Arial"/>
              </a:rPr>
              <a:t>2nd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90" dirty="0">
                <a:latin typeface="Arial"/>
                <a:cs typeface="Arial"/>
              </a:rPr>
              <a:t>rod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i.e.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60" dirty="0">
                <a:latin typeface="Arial"/>
                <a:cs typeface="Arial"/>
              </a:rPr>
              <a:t>Inner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70" dirty="0">
                <a:latin typeface="Arial"/>
                <a:cs typeface="Arial"/>
              </a:rPr>
              <a:t>Arm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(Quantity-1)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0890"/>
            <a:ext cx="16656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04" dirty="0">
                <a:solidFill>
                  <a:srgbClr val="EE6C00"/>
                </a:solidFill>
                <a:latin typeface="Calibri"/>
                <a:cs typeface="Calibri"/>
              </a:rPr>
              <a:t>Constraints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662233"/>
            <a:ext cx="673862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Suitable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light/domestic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use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only.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Length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Constraint: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◆"/>
              <a:tabLst>
                <a:tab pos="926465" algn="l"/>
                <a:tab pos="927100" algn="l"/>
              </a:tabLst>
            </a:pP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Minimum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distance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point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clamp=200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65" dirty="0">
                <a:solidFill>
                  <a:srgbClr val="685D46"/>
                </a:solidFill>
                <a:latin typeface="Arial"/>
                <a:cs typeface="Arial"/>
              </a:rPr>
              <a:t>mm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◆"/>
              <a:tabLst>
                <a:tab pos="926465" algn="l"/>
                <a:tab pos="927100" algn="l"/>
              </a:tabLst>
            </a:pP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Maximum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distance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drill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point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clamp=5000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65" dirty="0">
                <a:solidFill>
                  <a:srgbClr val="685D46"/>
                </a:solidFill>
                <a:latin typeface="Arial"/>
                <a:cs typeface="Arial"/>
              </a:rPr>
              <a:t>mm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Noise: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Motor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have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minimum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noise.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83451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60" dirty="0">
                <a:solidFill>
                  <a:srgbClr val="EE6C00"/>
                </a:solidFill>
                <a:latin typeface="Calibri"/>
                <a:cs typeface="Calibri"/>
              </a:rPr>
              <a:t>omponents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249" y="1660924"/>
            <a:ext cx="1821814" cy="1017905"/>
          </a:xfrm>
          <a:custGeom>
            <a:avLst/>
            <a:gdLst/>
            <a:ahLst/>
            <a:cxnLst/>
            <a:rect l="l" t="t" r="r" b="b"/>
            <a:pathLst>
              <a:path w="1821814" h="1017905">
                <a:moveTo>
                  <a:pt x="0" y="169653"/>
                </a:moveTo>
                <a:lnTo>
                  <a:pt x="6060" y="124552"/>
                </a:lnTo>
                <a:lnTo>
                  <a:pt x="23162" y="84026"/>
                </a:lnTo>
                <a:lnTo>
                  <a:pt x="49690" y="49690"/>
                </a:lnTo>
                <a:lnTo>
                  <a:pt x="84026" y="23162"/>
                </a:lnTo>
                <a:lnTo>
                  <a:pt x="124552" y="6060"/>
                </a:lnTo>
                <a:lnTo>
                  <a:pt x="169653" y="0"/>
                </a:lnTo>
                <a:lnTo>
                  <a:pt x="1651946" y="0"/>
                </a:lnTo>
                <a:lnTo>
                  <a:pt x="1716870" y="12914"/>
                </a:lnTo>
                <a:lnTo>
                  <a:pt x="1771909" y="49690"/>
                </a:lnTo>
                <a:lnTo>
                  <a:pt x="1808685" y="104729"/>
                </a:lnTo>
                <a:lnTo>
                  <a:pt x="1821599" y="169653"/>
                </a:lnTo>
                <a:lnTo>
                  <a:pt x="1821599" y="848246"/>
                </a:lnTo>
                <a:lnTo>
                  <a:pt x="1815539" y="893347"/>
                </a:lnTo>
                <a:lnTo>
                  <a:pt x="1798437" y="933873"/>
                </a:lnTo>
                <a:lnTo>
                  <a:pt x="1771909" y="968209"/>
                </a:lnTo>
                <a:lnTo>
                  <a:pt x="1737573" y="994737"/>
                </a:lnTo>
                <a:lnTo>
                  <a:pt x="1697047" y="1011839"/>
                </a:lnTo>
                <a:lnTo>
                  <a:pt x="1651946" y="1017899"/>
                </a:lnTo>
                <a:lnTo>
                  <a:pt x="169653" y="1017899"/>
                </a:lnTo>
                <a:lnTo>
                  <a:pt x="124552" y="1011839"/>
                </a:lnTo>
                <a:lnTo>
                  <a:pt x="84026" y="994737"/>
                </a:lnTo>
                <a:lnTo>
                  <a:pt x="49690" y="968209"/>
                </a:lnTo>
                <a:lnTo>
                  <a:pt x="23162" y="933873"/>
                </a:lnTo>
                <a:lnTo>
                  <a:pt x="6060" y="893347"/>
                </a:lnTo>
                <a:lnTo>
                  <a:pt x="0" y="848246"/>
                </a:lnTo>
                <a:lnTo>
                  <a:pt x="0" y="169653"/>
                </a:lnTo>
                <a:close/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283" y="2045287"/>
            <a:ext cx="683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MO</a:t>
            </a:r>
            <a:r>
              <a:rPr sz="1400" spc="-3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2900" y="1660924"/>
            <a:ext cx="1918335" cy="1017905"/>
          </a:xfrm>
          <a:custGeom>
            <a:avLst/>
            <a:gdLst/>
            <a:ahLst/>
            <a:cxnLst/>
            <a:rect l="l" t="t" r="r" b="b"/>
            <a:pathLst>
              <a:path w="1918335" h="1017905">
                <a:moveTo>
                  <a:pt x="0" y="169653"/>
                </a:moveTo>
                <a:lnTo>
                  <a:pt x="6060" y="124552"/>
                </a:lnTo>
                <a:lnTo>
                  <a:pt x="23162" y="84026"/>
                </a:lnTo>
                <a:lnTo>
                  <a:pt x="49690" y="49690"/>
                </a:lnTo>
                <a:lnTo>
                  <a:pt x="84026" y="23162"/>
                </a:lnTo>
                <a:lnTo>
                  <a:pt x="124552" y="6060"/>
                </a:lnTo>
                <a:lnTo>
                  <a:pt x="169653" y="0"/>
                </a:lnTo>
                <a:lnTo>
                  <a:pt x="1748546" y="0"/>
                </a:lnTo>
                <a:lnTo>
                  <a:pt x="1813470" y="12914"/>
                </a:lnTo>
                <a:lnTo>
                  <a:pt x="1868509" y="49690"/>
                </a:lnTo>
                <a:lnTo>
                  <a:pt x="1905285" y="104729"/>
                </a:lnTo>
                <a:lnTo>
                  <a:pt x="1918199" y="169653"/>
                </a:lnTo>
                <a:lnTo>
                  <a:pt x="1918199" y="848246"/>
                </a:lnTo>
                <a:lnTo>
                  <a:pt x="1912139" y="893347"/>
                </a:lnTo>
                <a:lnTo>
                  <a:pt x="1895037" y="933873"/>
                </a:lnTo>
                <a:lnTo>
                  <a:pt x="1868509" y="968209"/>
                </a:lnTo>
                <a:lnTo>
                  <a:pt x="1834173" y="994737"/>
                </a:lnTo>
                <a:lnTo>
                  <a:pt x="1793647" y="1011839"/>
                </a:lnTo>
                <a:lnTo>
                  <a:pt x="1748546" y="1017899"/>
                </a:lnTo>
                <a:lnTo>
                  <a:pt x="169653" y="1017899"/>
                </a:lnTo>
                <a:lnTo>
                  <a:pt x="124552" y="1011839"/>
                </a:lnTo>
                <a:lnTo>
                  <a:pt x="84026" y="994737"/>
                </a:lnTo>
                <a:lnTo>
                  <a:pt x="49690" y="968209"/>
                </a:lnTo>
                <a:lnTo>
                  <a:pt x="23162" y="933873"/>
                </a:lnTo>
                <a:lnTo>
                  <a:pt x="6060" y="893347"/>
                </a:lnTo>
                <a:lnTo>
                  <a:pt x="0" y="848246"/>
                </a:lnTo>
                <a:lnTo>
                  <a:pt x="0" y="169653"/>
                </a:lnTo>
                <a:close/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4812" y="2045287"/>
            <a:ext cx="1654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CONNECTIN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3674" y="1660924"/>
            <a:ext cx="1918335" cy="1017905"/>
          </a:xfrm>
          <a:custGeom>
            <a:avLst/>
            <a:gdLst/>
            <a:ahLst/>
            <a:cxnLst/>
            <a:rect l="l" t="t" r="r" b="b"/>
            <a:pathLst>
              <a:path w="1918334" h="1017905">
                <a:moveTo>
                  <a:pt x="0" y="169653"/>
                </a:moveTo>
                <a:lnTo>
                  <a:pt x="6060" y="124552"/>
                </a:lnTo>
                <a:lnTo>
                  <a:pt x="23162" y="84026"/>
                </a:lnTo>
                <a:lnTo>
                  <a:pt x="49690" y="49690"/>
                </a:lnTo>
                <a:lnTo>
                  <a:pt x="84025" y="23162"/>
                </a:lnTo>
                <a:lnTo>
                  <a:pt x="124552" y="6060"/>
                </a:lnTo>
                <a:lnTo>
                  <a:pt x="169652" y="0"/>
                </a:lnTo>
                <a:lnTo>
                  <a:pt x="1748546" y="0"/>
                </a:lnTo>
                <a:lnTo>
                  <a:pt x="1813470" y="12914"/>
                </a:lnTo>
                <a:lnTo>
                  <a:pt x="1868509" y="49690"/>
                </a:lnTo>
                <a:lnTo>
                  <a:pt x="1905285" y="104729"/>
                </a:lnTo>
                <a:lnTo>
                  <a:pt x="1918199" y="169653"/>
                </a:lnTo>
                <a:lnTo>
                  <a:pt x="1918199" y="848246"/>
                </a:lnTo>
                <a:lnTo>
                  <a:pt x="1912139" y="893347"/>
                </a:lnTo>
                <a:lnTo>
                  <a:pt x="1895037" y="933873"/>
                </a:lnTo>
                <a:lnTo>
                  <a:pt x="1868509" y="968209"/>
                </a:lnTo>
                <a:lnTo>
                  <a:pt x="1834174" y="994737"/>
                </a:lnTo>
                <a:lnTo>
                  <a:pt x="1793647" y="1011839"/>
                </a:lnTo>
                <a:lnTo>
                  <a:pt x="1748546" y="1017899"/>
                </a:lnTo>
                <a:lnTo>
                  <a:pt x="169652" y="1017899"/>
                </a:lnTo>
                <a:lnTo>
                  <a:pt x="124552" y="1011839"/>
                </a:lnTo>
                <a:lnTo>
                  <a:pt x="84025" y="994737"/>
                </a:lnTo>
                <a:lnTo>
                  <a:pt x="49690" y="968209"/>
                </a:lnTo>
                <a:lnTo>
                  <a:pt x="23162" y="933873"/>
                </a:lnTo>
                <a:lnTo>
                  <a:pt x="6060" y="893347"/>
                </a:lnTo>
                <a:lnTo>
                  <a:pt x="0" y="848246"/>
                </a:lnTo>
                <a:lnTo>
                  <a:pt x="0" y="169653"/>
                </a:lnTo>
                <a:close/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8622" y="2045287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DRIL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0999" y="3187325"/>
            <a:ext cx="1821814" cy="1017905"/>
          </a:xfrm>
          <a:custGeom>
            <a:avLst/>
            <a:gdLst/>
            <a:ahLst/>
            <a:cxnLst/>
            <a:rect l="l" t="t" r="r" b="b"/>
            <a:pathLst>
              <a:path w="1821814" h="1017904">
                <a:moveTo>
                  <a:pt x="0" y="169653"/>
                </a:moveTo>
                <a:lnTo>
                  <a:pt x="6060" y="124552"/>
                </a:lnTo>
                <a:lnTo>
                  <a:pt x="23162" y="84026"/>
                </a:lnTo>
                <a:lnTo>
                  <a:pt x="49690" y="49690"/>
                </a:lnTo>
                <a:lnTo>
                  <a:pt x="84026" y="23162"/>
                </a:lnTo>
                <a:lnTo>
                  <a:pt x="124552" y="6060"/>
                </a:lnTo>
                <a:lnTo>
                  <a:pt x="169653" y="0"/>
                </a:lnTo>
                <a:lnTo>
                  <a:pt x="1651946" y="0"/>
                </a:lnTo>
                <a:lnTo>
                  <a:pt x="1716870" y="12914"/>
                </a:lnTo>
                <a:lnTo>
                  <a:pt x="1771909" y="49690"/>
                </a:lnTo>
                <a:lnTo>
                  <a:pt x="1808685" y="104729"/>
                </a:lnTo>
                <a:lnTo>
                  <a:pt x="1821599" y="169653"/>
                </a:lnTo>
                <a:lnTo>
                  <a:pt x="1821599" y="848246"/>
                </a:lnTo>
                <a:lnTo>
                  <a:pt x="1815539" y="893347"/>
                </a:lnTo>
                <a:lnTo>
                  <a:pt x="1798437" y="933873"/>
                </a:lnTo>
                <a:lnTo>
                  <a:pt x="1771909" y="968209"/>
                </a:lnTo>
                <a:lnTo>
                  <a:pt x="1737573" y="994737"/>
                </a:lnTo>
                <a:lnTo>
                  <a:pt x="1697047" y="1011839"/>
                </a:lnTo>
                <a:lnTo>
                  <a:pt x="1651946" y="1017899"/>
                </a:lnTo>
                <a:lnTo>
                  <a:pt x="169653" y="1017899"/>
                </a:lnTo>
                <a:lnTo>
                  <a:pt x="124552" y="1011839"/>
                </a:lnTo>
                <a:lnTo>
                  <a:pt x="84026" y="994737"/>
                </a:lnTo>
                <a:lnTo>
                  <a:pt x="49690" y="968209"/>
                </a:lnTo>
                <a:lnTo>
                  <a:pt x="23162" y="933873"/>
                </a:lnTo>
                <a:lnTo>
                  <a:pt x="6060" y="893347"/>
                </a:lnTo>
                <a:lnTo>
                  <a:pt x="0" y="848246"/>
                </a:lnTo>
                <a:lnTo>
                  <a:pt x="0" y="169653"/>
                </a:lnTo>
                <a:close/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59186" y="3571688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BEARING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7775" y="3187325"/>
            <a:ext cx="1821814" cy="1017905"/>
          </a:xfrm>
          <a:custGeom>
            <a:avLst/>
            <a:gdLst/>
            <a:ahLst/>
            <a:cxnLst/>
            <a:rect l="l" t="t" r="r" b="b"/>
            <a:pathLst>
              <a:path w="1821815" h="1017904">
                <a:moveTo>
                  <a:pt x="0" y="169653"/>
                </a:moveTo>
                <a:lnTo>
                  <a:pt x="6060" y="124552"/>
                </a:lnTo>
                <a:lnTo>
                  <a:pt x="23162" y="84026"/>
                </a:lnTo>
                <a:lnTo>
                  <a:pt x="49690" y="49690"/>
                </a:lnTo>
                <a:lnTo>
                  <a:pt x="84026" y="23162"/>
                </a:lnTo>
                <a:lnTo>
                  <a:pt x="124552" y="6060"/>
                </a:lnTo>
                <a:lnTo>
                  <a:pt x="169653" y="0"/>
                </a:lnTo>
                <a:lnTo>
                  <a:pt x="1651946" y="0"/>
                </a:lnTo>
                <a:lnTo>
                  <a:pt x="1716870" y="12914"/>
                </a:lnTo>
                <a:lnTo>
                  <a:pt x="1771909" y="49690"/>
                </a:lnTo>
                <a:lnTo>
                  <a:pt x="1808685" y="104729"/>
                </a:lnTo>
                <a:lnTo>
                  <a:pt x="1821599" y="169653"/>
                </a:lnTo>
                <a:lnTo>
                  <a:pt x="1821599" y="848246"/>
                </a:lnTo>
                <a:lnTo>
                  <a:pt x="1815539" y="893347"/>
                </a:lnTo>
                <a:lnTo>
                  <a:pt x="1798437" y="933873"/>
                </a:lnTo>
                <a:lnTo>
                  <a:pt x="1771909" y="968209"/>
                </a:lnTo>
                <a:lnTo>
                  <a:pt x="1737574" y="994737"/>
                </a:lnTo>
                <a:lnTo>
                  <a:pt x="1697047" y="1011839"/>
                </a:lnTo>
                <a:lnTo>
                  <a:pt x="1651946" y="1017899"/>
                </a:lnTo>
                <a:lnTo>
                  <a:pt x="169653" y="1017899"/>
                </a:lnTo>
                <a:lnTo>
                  <a:pt x="124552" y="1011839"/>
                </a:lnTo>
                <a:lnTo>
                  <a:pt x="84026" y="994737"/>
                </a:lnTo>
                <a:lnTo>
                  <a:pt x="49690" y="968209"/>
                </a:lnTo>
                <a:lnTo>
                  <a:pt x="23162" y="933873"/>
                </a:lnTo>
                <a:lnTo>
                  <a:pt x="6060" y="893347"/>
                </a:lnTo>
                <a:lnTo>
                  <a:pt x="0" y="848246"/>
                </a:lnTo>
                <a:lnTo>
                  <a:pt x="0" y="169653"/>
                </a:lnTo>
                <a:close/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5896" y="3571688"/>
            <a:ext cx="805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SCREWS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9019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45" dirty="0">
                <a:solidFill>
                  <a:srgbClr val="EE6C00"/>
                </a:solidFill>
                <a:latin typeface="Calibri"/>
                <a:cs typeface="Calibri"/>
              </a:rPr>
              <a:t>omponents:</a:t>
            </a:r>
            <a:r>
              <a:rPr sz="3200" spc="-6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15" dirty="0">
                <a:solidFill>
                  <a:srgbClr val="EE6C00"/>
                </a:solidFill>
                <a:latin typeface="Calibri"/>
                <a:cs typeface="Calibri"/>
              </a:rPr>
              <a:t>Motor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65" dirty="0"/>
              <a:t>A</a:t>
            </a:r>
            <a:r>
              <a:rPr spc="-40" dirty="0"/>
              <a:t> </a:t>
            </a:r>
            <a:r>
              <a:rPr spc="114" dirty="0"/>
              <a:t>motor</a:t>
            </a:r>
            <a:r>
              <a:rPr spc="-30" dirty="0"/>
              <a:t> </a:t>
            </a:r>
            <a:r>
              <a:rPr spc="15" dirty="0"/>
              <a:t>can</a:t>
            </a:r>
            <a:r>
              <a:rPr spc="-35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75" dirty="0"/>
              <a:t>deﬁned</a:t>
            </a:r>
            <a:r>
              <a:rPr spc="-40" dirty="0"/>
              <a:t> </a:t>
            </a:r>
            <a:r>
              <a:rPr spc="-25" dirty="0"/>
              <a:t>as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30" dirty="0"/>
              <a:t>electrical</a:t>
            </a:r>
            <a:r>
              <a:rPr spc="-30" dirty="0"/>
              <a:t> </a:t>
            </a:r>
            <a:r>
              <a:rPr spc="15" dirty="0"/>
              <a:t>device</a:t>
            </a:r>
            <a:r>
              <a:rPr spc="-40" dirty="0"/>
              <a:t> </a:t>
            </a:r>
            <a:r>
              <a:rPr spc="60" dirty="0"/>
              <a:t>which</a:t>
            </a:r>
            <a:r>
              <a:rPr spc="-35" dirty="0"/>
              <a:t> </a:t>
            </a:r>
            <a:r>
              <a:rPr spc="15" dirty="0"/>
              <a:t>can</a:t>
            </a:r>
            <a:r>
              <a:rPr spc="-35" dirty="0"/>
              <a:t> </a:t>
            </a:r>
            <a:r>
              <a:rPr spc="50" dirty="0"/>
              <a:t>be</a:t>
            </a:r>
            <a:r>
              <a:rPr spc="-35" dirty="0"/>
              <a:t> </a:t>
            </a:r>
            <a:r>
              <a:rPr spc="70" dirty="0"/>
              <a:t>operated</a:t>
            </a:r>
            <a:r>
              <a:rPr spc="-30" dirty="0"/>
              <a:t> </a:t>
            </a:r>
            <a:r>
              <a:rPr spc="50" dirty="0"/>
              <a:t>by</a:t>
            </a:r>
            <a:r>
              <a:rPr spc="-40" dirty="0"/>
              <a:t> </a:t>
            </a:r>
            <a:r>
              <a:rPr spc="35" dirty="0"/>
              <a:t>using </a:t>
            </a:r>
            <a:r>
              <a:rPr spc="-484" dirty="0"/>
              <a:t> </a:t>
            </a:r>
            <a:r>
              <a:rPr spc="60" dirty="0"/>
              <a:t>direct </a:t>
            </a:r>
            <a:r>
              <a:rPr spc="110" dirty="0"/>
              <a:t>or </a:t>
            </a:r>
            <a:r>
              <a:rPr spc="20" dirty="0"/>
              <a:t>single-phase </a:t>
            </a:r>
            <a:r>
              <a:rPr spc="-120" dirty="0"/>
              <a:t>AC </a:t>
            </a:r>
            <a:r>
              <a:rPr spc="50" dirty="0"/>
              <a:t>supply </a:t>
            </a:r>
            <a:r>
              <a:rPr spc="65" dirty="0"/>
              <a:t>at approximately </a:t>
            </a:r>
            <a:r>
              <a:rPr spc="75" dirty="0"/>
              <a:t>the </a:t>
            </a:r>
            <a:r>
              <a:rPr spc="50" dirty="0"/>
              <a:t>equivalent </a:t>
            </a:r>
            <a:r>
              <a:rPr spc="30" dirty="0"/>
              <a:t>speed </a:t>
            </a:r>
            <a:r>
              <a:rPr spc="60" dirty="0"/>
              <a:t>and </a:t>
            </a:r>
            <a:r>
              <a:rPr spc="-490" dirty="0"/>
              <a:t> </a:t>
            </a:r>
            <a:r>
              <a:rPr spc="90" dirty="0"/>
              <a:t>with </a:t>
            </a:r>
            <a:r>
              <a:rPr spc="30" dirty="0"/>
              <a:t>same </a:t>
            </a:r>
            <a:r>
              <a:rPr spc="90" dirty="0"/>
              <a:t>output. </a:t>
            </a:r>
            <a:r>
              <a:rPr spc="-5" dirty="0"/>
              <a:t>The </a:t>
            </a:r>
            <a:r>
              <a:rPr spc="55" dirty="0"/>
              <a:t>shaft </a:t>
            </a:r>
            <a:r>
              <a:rPr spc="60" dirty="0"/>
              <a:t>started </a:t>
            </a:r>
            <a:r>
              <a:rPr spc="75" dirty="0"/>
              <a:t>rotating when </a:t>
            </a:r>
            <a:r>
              <a:rPr spc="50" dirty="0"/>
              <a:t>supply </a:t>
            </a:r>
            <a:r>
              <a:rPr dirty="0"/>
              <a:t>is </a:t>
            </a:r>
            <a:r>
              <a:rPr spc="55" dirty="0"/>
              <a:t>on. </a:t>
            </a:r>
            <a:r>
              <a:rPr spc="20" dirty="0"/>
              <a:t>Shaft </a:t>
            </a:r>
            <a:r>
              <a:rPr dirty="0"/>
              <a:t>is </a:t>
            </a:r>
            <a:r>
              <a:rPr spc="5" dirty="0"/>
              <a:t> </a:t>
            </a:r>
            <a:r>
              <a:rPr spc="65" dirty="0"/>
              <a:t>supports </a:t>
            </a:r>
            <a:r>
              <a:rPr spc="50" dirty="0"/>
              <a:t>by </a:t>
            </a:r>
            <a:r>
              <a:rPr spc="60" dirty="0"/>
              <a:t>bush </a:t>
            </a:r>
            <a:r>
              <a:rPr spc="75" dirty="0"/>
              <a:t>in </a:t>
            </a:r>
            <a:r>
              <a:rPr spc="90" dirty="0"/>
              <a:t>it </a:t>
            </a:r>
            <a:r>
              <a:rPr spc="75" dirty="0"/>
              <a:t>when </a:t>
            </a:r>
            <a:r>
              <a:rPr spc="80" dirty="0"/>
              <a:t>power </a:t>
            </a:r>
            <a:r>
              <a:rPr dirty="0"/>
              <a:t>is </a:t>
            </a:r>
            <a:r>
              <a:rPr spc="50" dirty="0"/>
              <a:t>supply </a:t>
            </a:r>
            <a:r>
              <a:rPr spc="85" dirty="0"/>
              <a:t>through </a:t>
            </a:r>
            <a:r>
              <a:rPr dirty="0"/>
              <a:t>a </a:t>
            </a:r>
            <a:r>
              <a:rPr spc="60" dirty="0"/>
              <a:t>rectiﬁer. </a:t>
            </a:r>
            <a:r>
              <a:rPr spc="-5" dirty="0"/>
              <a:t>This </a:t>
            </a:r>
            <a:r>
              <a:rPr spc="55" dirty="0"/>
              <a:t>shaft </a:t>
            </a:r>
            <a:r>
              <a:rPr spc="60" dirty="0"/>
              <a:t> </a:t>
            </a:r>
            <a:r>
              <a:rPr spc="30" dirty="0"/>
              <a:t>connects </a:t>
            </a:r>
            <a:r>
              <a:rPr spc="90" dirty="0"/>
              <a:t>with </a:t>
            </a:r>
            <a:r>
              <a:rPr spc="75" dirty="0"/>
              <a:t>the </a:t>
            </a:r>
            <a:r>
              <a:rPr spc="60" dirty="0"/>
              <a:t>drilling </a:t>
            </a:r>
            <a:r>
              <a:rPr spc="90" dirty="0"/>
              <a:t>bit </a:t>
            </a:r>
            <a:r>
              <a:rPr spc="85" dirty="0"/>
              <a:t>through </a:t>
            </a:r>
            <a:r>
              <a:rPr spc="5" dirty="0"/>
              <a:t>Chuck </a:t>
            </a:r>
            <a:r>
              <a:rPr spc="105" dirty="0"/>
              <a:t>to </a:t>
            </a:r>
            <a:r>
              <a:rPr spc="60" dirty="0"/>
              <a:t>rotates drilling </a:t>
            </a:r>
            <a:r>
              <a:rPr spc="90" dirty="0"/>
              <a:t>bit </a:t>
            </a:r>
            <a:r>
              <a:rPr spc="65" dirty="0"/>
              <a:t>and </a:t>
            </a:r>
            <a:r>
              <a:rPr spc="60" dirty="0"/>
              <a:t>dill </a:t>
            </a:r>
            <a:r>
              <a:rPr dirty="0"/>
              <a:t>a </a:t>
            </a:r>
            <a:r>
              <a:rPr spc="5" dirty="0"/>
              <a:t> </a:t>
            </a:r>
            <a:r>
              <a:rPr spc="55" dirty="0"/>
              <a:t>hole</a:t>
            </a:r>
            <a:r>
              <a:rPr spc="-45" dirty="0"/>
              <a:t> </a:t>
            </a:r>
            <a:r>
              <a:rPr spc="90" dirty="0"/>
              <a:t>on</a:t>
            </a:r>
            <a:r>
              <a:rPr spc="-35" dirty="0"/>
              <a:t> </a:t>
            </a:r>
            <a:r>
              <a:rPr spc="75" dirty="0"/>
              <a:t>the</a:t>
            </a:r>
            <a:r>
              <a:rPr spc="-35" dirty="0"/>
              <a:t> </a:t>
            </a:r>
            <a:r>
              <a:rPr spc="50" dirty="0"/>
              <a:t>workpiece</a:t>
            </a:r>
            <a:r>
              <a:rPr spc="-40" dirty="0"/>
              <a:t> </a:t>
            </a:r>
            <a:r>
              <a:rPr spc="75" dirty="0"/>
              <a:t>when</a:t>
            </a:r>
            <a:r>
              <a:rPr spc="-40" dirty="0"/>
              <a:t> </a:t>
            </a:r>
            <a:r>
              <a:rPr spc="90" dirty="0"/>
              <a:t>it</a:t>
            </a:r>
            <a:r>
              <a:rPr spc="-40" dirty="0"/>
              <a:t> </a:t>
            </a:r>
            <a:r>
              <a:rPr spc="65" dirty="0"/>
              <a:t>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431609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45" dirty="0">
                <a:solidFill>
                  <a:srgbClr val="EE6C00"/>
                </a:solidFill>
                <a:latin typeface="Calibri"/>
                <a:cs typeface="Calibri"/>
              </a:rPr>
              <a:t>omponents:</a:t>
            </a:r>
            <a:r>
              <a:rPr sz="3200" spc="-10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10" dirty="0">
                <a:solidFill>
                  <a:srgbClr val="EE6C00"/>
                </a:solidFill>
                <a:latin typeface="Calibri"/>
                <a:cs typeface="Calibri"/>
              </a:rPr>
              <a:t>C</a:t>
            </a:r>
            <a:r>
              <a:rPr sz="3200" spc="-200" dirty="0">
                <a:solidFill>
                  <a:srgbClr val="EE6C00"/>
                </a:solidFill>
                <a:latin typeface="Calibri"/>
                <a:cs typeface="Calibri"/>
              </a:rPr>
              <a:t>onnecting</a:t>
            </a:r>
            <a:r>
              <a:rPr sz="3200" spc="-17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200" spc="-320" dirty="0">
                <a:solidFill>
                  <a:srgbClr val="EE6C00"/>
                </a:solidFill>
                <a:latin typeface="Calibri"/>
                <a:cs typeface="Calibri"/>
              </a:rPr>
              <a:t>Arm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30" dirty="0"/>
              <a:t>Connecting</a:t>
            </a:r>
            <a:r>
              <a:rPr spc="-35" dirty="0"/>
              <a:t> </a:t>
            </a:r>
            <a:r>
              <a:rPr spc="100" dirty="0"/>
              <a:t>arm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35" dirty="0"/>
              <a:t>used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25" dirty="0"/>
              <a:t> </a:t>
            </a:r>
            <a:r>
              <a:rPr spc="30" dirty="0"/>
              <a:t>connects</a:t>
            </a:r>
            <a:r>
              <a:rPr spc="-30" dirty="0"/>
              <a:t> </a:t>
            </a:r>
            <a:r>
              <a:rPr spc="75" dirty="0"/>
              <a:t>the</a:t>
            </a:r>
            <a:r>
              <a:rPr spc="-25" dirty="0"/>
              <a:t> </a:t>
            </a:r>
            <a:r>
              <a:rPr spc="100" dirty="0"/>
              <a:t>two</a:t>
            </a:r>
            <a:r>
              <a:rPr spc="-25" dirty="0"/>
              <a:t> </a:t>
            </a:r>
            <a:r>
              <a:rPr spc="40" dirty="0"/>
              <a:t>objects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25" dirty="0"/>
              <a:t> </a:t>
            </a:r>
            <a:r>
              <a:rPr spc="10" dirty="0"/>
              <a:t>each</a:t>
            </a:r>
            <a:r>
              <a:rPr spc="-25" dirty="0"/>
              <a:t> </a:t>
            </a:r>
            <a:r>
              <a:rPr spc="90" dirty="0"/>
              <a:t>other</a:t>
            </a:r>
            <a:r>
              <a:rPr spc="-30" dirty="0"/>
              <a:t> </a:t>
            </a:r>
            <a:r>
              <a:rPr spc="105" dirty="0"/>
              <a:t>for</a:t>
            </a:r>
            <a:r>
              <a:rPr spc="-30" dirty="0"/>
              <a:t> </a:t>
            </a:r>
            <a:r>
              <a:rPr spc="80" dirty="0"/>
              <a:t>support </a:t>
            </a:r>
            <a:r>
              <a:rPr spc="85" dirty="0"/>
              <a:t> </a:t>
            </a:r>
            <a:r>
              <a:rPr spc="60" dirty="0"/>
              <a:t>between </a:t>
            </a:r>
            <a:r>
              <a:rPr spc="100" dirty="0"/>
              <a:t>them </a:t>
            </a:r>
            <a:r>
              <a:rPr spc="105" dirty="0"/>
              <a:t>to </a:t>
            </a:r>
            <a:r>
              <a:rPr spc="60" dirty="0"/>
              <a:t>help </a:t>
            </a:r>
            <a:r>
              <a:rPr spc="105" dirty="0"/>
              <a:t>to </a:t>
            </a:r>
            <a:r>
              <a:rPr spc="60" dirty="0"/>
              <a:t>move </a:t>
            </a:r>
            <a:r>
              <a:rPr spc="-25" dirty="0"/>
              <a:t>as </a:t>
            </a:r>
            <a:r>
              <a:rPr spc="35" dirty="0"/>
              <a:t>desired. </a:t>
            </a:r>
            <a:r>
              <a:rPr spc="50" dirty="0"/>
              <a:t>In </a:t>
            </a:r>
            <a:r>
              <a:rPr spc="55" dirty="0"/>
              <a:t>this </a:t>
            </a:r>
            <a:r>
              <a:rPr spc="50" dirty="0"/>
              <a:t>we </a:t>
            </a:r>
            <a:r>
              <a:rPr spc="40" dirty="0"/>
              <a:t>are </a:t>
            </a:r>
            <a:r>
              <a:rPr spc="35" dirty="0"/>
              <a:t>using </a:t>
            </a:r>
            <a:r>
              <a:rPr dirty="0"/>
              <a:t>a </a:t>
            </a:r>
            <a:r>
              <a:rPr spc="30" dirty="0"/>
              <a:t>rack </a:t>
            </a:r>
            <a:r>
              <a:rPr spc="60" dirty="0"/>
              <a:t>and </a:t>
            </a:r>
            <a:r>
              <a:rPr spc="65" dirty="0"/>
              <a:t> </a:t>
            </a:r>
            <a:r>
              <a:rPr spc="80" dirty="0"/>
              <a:t>pinion</a:t>
            </a:r>
            <a:r>
              <a:rPr spc="-40" dirty="0"/>
              <a:t> </a:t>
            </a:r>
            <a:r>
              <a:rPr spc="55" dirty="0"/>
              <a:t>mechanism</a:t>
            </a:r>
            <a:r>
              <a:rPr spc="-30" dirty="0"/>
              <a:t> </a:t>
            </a:r>
            <a:r>
              <a:rPr spc="55" dirty="0"/>
              <a:t>over</a:t>
            </a:r>
            <a:r>
              <a:rPr spc="-30" dirty="0"/>
              <a:t> </a:t>
            </a:r>
            <a:r>
              <a:rPr spc="75" dirty="0"/>
              <a:t>the</a:t>
            </a:r>
            <a:r>
              <a:rPr spc="-35" dirty="0"/>
              <a:t> </a:t>
            </a:r>
            <a:r>
              <a:rPr spc="60" dirty="0"/>
              <a:t>arms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30" dirty="0"/>
              <a:t> </a:t>
            </a:r>
            <a:r>
              <a:rPr spc="50" dirty="0"/>
              <a:t>make</a:t>
            </a:r>
            <a:r>
              <a:rPr spc="-35" dirty="0"/>
              <a:t> </a:t>
            </a:r>
            <a:r>
              <a:rPr spc="90" dirty="0"/>
              <a:t>it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25" dirty="0"/>
              <a:t>telescopic</a:t>
            </a:r>
            <a:r>
              <a:rPr spc="-35" dirty="0"/>
              <a:t> </a:t>
            </a:r>
            <a:r>
              <a:rPr spc="100" dirty="0"/>
              <a:t>arm</a:t>
            </a:r>
            <a:r>
              <a:rPr spc="-30" dirty="0"/>
              <a:t> </a:t>
            </a:r>
            <a:r>
              <a:rPr spc="65" dirty="0"/>
              <a:t>compromising</a:t>
            </a:r>
            <a:r>
              <a:rPr spc="-30" dirty="0"/>
              <a:t> </a:t>
            </a:r>
            <a:r>
              <a:rPr spc="95" dirty="0"/>
              <a:t>of </a:t>
            </a:r>
            <a:r>
              <a:rPr spc="-484" dirty="0"/>
              <a:t> </a:t>
            </a:r>
            <a:r>
              <a:rPr spc="75" dirty="0"/>
              <a:t>the </a:t>
            </a:r>
            <a:r>
              <a:rPr spc="90" dirty="0"/>
              <a:t>outer </a:t>
            </a:r>
            <a:r>
              <a:rPr spc="100" dirty="0"/>
              <a:t>arm </a:t>
            </a:r>
            <a:r>
              <a:rPr spc="65" dirty="0"/>
              <a:t>and </a:t>
            </a:r>
            <a:r>
              <a:rPr spc="75" dirty="0"/>
              <a:t>inner </a:t>
            </a:r>
            <a:r>
              <a:rPr spc="100" dirty="0"/>
              <a:t>arm </a:t>
            </a:r>
            <a:r>
              <a:rPr spc="105" dirty="0"/>
              <a:t>for </a:t>
            </a:r>
            <a:r>
              <a:rPr spc="30" dirty="0"/>
              <a:t>increasing </a:t>
            </a:r>
            <a:r>
              <a:rPr spc="65" dirty="0"/>
              <a:t>and </a:t>
            </a:r>
            <a:r>
              <a:rPr spc="25" dirty="0"/>
              <a:t>decreasing </a:t>
            </a:r>
            <a:r>
              <a:rPr spc="75" dirty="0"/>
              <a:t>the </a:t>
            </a:r>
            <a:r>
              <a:rPr spc="60" dirty="0"/>
              <a:t>length </a:t>
            </a:r>
            <a:r>
              <a:rPr spc="95" dirty="0"/>
              <a:t>of </a:t>
            </a:r>
            <a:r>
              <a:rPr spc="75" dirty="0"/>
              <a:t>the </a:t>
            </a:r>
            <a:r>
              <a:rPr spc="-490" dirty="0"/>
              <a:t> </a:t>
            </a:r>
            <a:r>
              <a:rPr spc="65" dirty="0"/>
              <a:t>arm. </a:t>
            </a:r>
            <a:r>
              <a:rPr spc="-5" dirty="0"/>
              <a:t>The </a:t>
            </a:r>
            <a:r>
              <a:rPr spc="80" dirty="0"/>
              <a:t>pinion </a:t>
            </a:r>
            <a:r>
              <a:rPr dirty="0"/>
              <a:t>is </a:t>
            </a:r>
            <a:r>
              <a:rPr spc="50" dirty="0"/>
              <a:t>attached </a:t>
            </a:r>
            <a:r>
              <a:rPr spc="105" dirty="0"/>
              <a:t>to </a:t>
            </a:r>
            <a:r>
              <a:rPr spc="75" dirty="0"/>
              <a:t>the </a:t>
            </a:r>
            <a:r>
              <a:rPr spc="90" dirty="0"/>
              <a:t>outer </a:t>
            </a:r>
            <a:r>
              <a:rPr spc="100" dirty="0"/>
              <a:t>arm </a:t>
            </a:r>
            <a:r>
              <a:rPr spc="65" dirty="0"/>
              <a:t>and </a:t>
            </a:r>
            <a:r>
              <a:rPr spc="75" dirty="0"/>
              <a:t>the </a:t>
            </a:r>
            <a:r>
              <a:rPr spc="30" dirty="0"/>
              <a:t>rack </a:t>
            </a:r>
            <a:r>
              <a:rPr dirty="0"/>
              <a:t>is </a:t>
            </a:r>
            <a:r>
              <a:rPr spc="50" dirty="0"/>
              <a:t>attached </a:t>
            </a:r>
            <a:r>
              <a:rPr spc="105" dirty="0"/>
              <a:t>to </a:t>
            </a:r>
            <a:r>
              <a:rPr spc="75" dirty="0"/>
              <a:t>the </a:t>
            </a:r>
            <a:r>
              <a:rPr spc="80" dirty="0"/>
              <a:t> </a:t>
            </a:r>
            <a:r>
              <a:rPr spc="75" dirty="0"/>
              <a:t>inner</a:t>
            </a:r>
            <a:r>
              <a:rPr spc="-40" dirty="0"/>
              <a:t> </a:t>
            </a:r>
            <a:r>
              <a:rPr spc="100" dirty="0"/>
              <a:t>arm</a:t>
            </a:r>
            <a:r>
              <a:rPr spc="-35" dirty="0"/>
              <a:t> </a:t>
            </a:r>
            <a:r>
              <a:rPr spc="60" dirty="0"/>
              <a:t>which</a:t>
            </a:r>
            <a:r>
              <a:rPr spc="-40" dirty="0"/>
              <a:t> </a:t>
            </a:r>
            <a:r>
              <a:rPr spc="70" dirty="0"/>
              <a:t>together</a:t>
            </a:r>
            <a:r>
              <a:rPr spc="-35" dirty="0"/>
              <a:t> </a:t>
            </a:r>
            <a:r>
              <a:rPr spc="30" dirty="0"/>
              <a:t>makes</a:t>
            </a:r>
            <a:r>
              <a:rPr spc="-35" dirty="0"/>
              <a:t> </a:t>
            </a:r>
            <a:r>
              <a:rPr spc="100" dirty="0"/>
              <a:t>motion</a:t>
            </a:r>
            <a:r>
              <a:rPr spc="-35" dirty="0"/>
              <a:t> </a:t>
            </a:r>
            <a:r>
              <a:rPr spc="60" dirty="0"/>
              <a:t>between</a:t>
            </a:r>
            <a:r>
              <a:rPr spc="-40" dirty="0"/>
              <a:t> </a:t>
            </a:r>
            <a:r>
              <a:rPr spc="75" dirty="0"/>
              <a:t>the</a:t>
            </a:r>
            <a:r>
              <a:rPr spc="-35" dirty="0"/>
              <a:t> </a:t>
            </a:r>
            <a:r>
              <a:rPr spc="40" dirty="0"/>
              <a:t>arms.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1036</Words>
  <Application>Microsoft Office PowerPoint</Application>
  <PresentationFormat>On-screen Show (16:9)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Tahoma</vt:lpstr>
      <vt:lpstr>Times New Roman</vt:lpstr>
      <vt:lpstr>Office Theme</vt:lpstr>
      <vt:lpstr>360 degree flexible drilling machine</vt:lpstr>
      <vt:lpstr>BACKGROUND</vt:lpstr>
      <vt:lpstr>PROBLEM STATEMENT</vt:lpstr>
      <vt:lpstr>Objective</vt:lpstr>
      <vt:lpstr>Speciﬁcations</vt:lpstr>
      <vt:lpstr>Constraints</vt:lpstr>
      <vt:lpstr>Components</vt:lpstr>
      <vt:lpstr>Components: Motor</vt:lpstr>
      <vt:lpstr>Components: Connecting Arm</vt:lpstr>
      <vt:lpstr>Components</vt:lpstr>
      <vt:lpstr>Conceptual Design :</vt:lpstr>
      <vt:lpstr>Design Evaluation :</vt:lpstr>
      <vt:lpstr>Design 1: Arm</vt:lpstr>
      <vt:lpstr>Design 2: Base</vt:lpstr>
      <vt:lpstr>Design 3: Drill Mount</vt:lpstr>
      <vt:lpstr>Full Assembly:</vt:lpstr>
      <vt:lpstr>Concept Evaluation: Scoring out of 100</vt:lpstr>
      <vt:lpstr>Advantages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drilling machine</dc:title>
  <dc:creator>Saloni Singh</dc:creator>
  <cp:lastModifiedBy>Saloni Singh</cp:lastModifiedBy>
  <cp:revision>4</cp:revision>
  <dcterms:created xsi:type="dcterms:W3CDTF">2021-04-20T17:33:26Z</dcterms:created>
  <dcterms:modified xsi:type="dcterms:W3CDTF">2023-09-14T15:59:35Z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