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72" autoAdjust="0"/>
    <p:restoredTop sz="94610"/>
  </p:normalViewPr>
  <p:slideViewPr>
    <p:cSldViewPr snapToGrid="0" snapToObjects="1">
      <p:cViewPr varScale="1">
        <p:scale>
          <a:sx n="79" d="100"/>
          <a:sy n="79" d="100"/>
        </p:scale>
        <p:origin x="69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35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r>
              <a:rPr lang="en-IN" dirty="0"/>
              <a:t>Q	1111q1s</a:t>
            </a:r>
          </a:p>
        </p:txBody>
      </p:sp>
      <p:sp>
        <p:nvSpPr>
          <p:cNvPr id="4" name="Text 1"/>
          <p:cNvSpPr/>
          <p:nvPr/>
        </p:nvSpPr>
        <p:spPr>
          <a:xfrm>
            <a:off x="6350437" y="1724382"/>
            <a:ext cx="6497003" cy="812125"/>
          </a:xfrm>
          <a:prstGeom prst="rect">
            <a:avLst/>
          </a:prstGeom>
          <a:noFill/>
          <a:ln/>
        </p:spPr>
        <p:txBody>
          <a:bodyPr wrap="none" rtlCol="0" anchor="t"/>
          <a:lstStyle/>
          <a:p>
            <a:pPr marL="0" indent="0">
              <a:lnSpc>
                <a:spcPts val="6395"/>
              </a:lnSpc>
              <a:buNone/>
            </a:pPr>
            <a:r>
              <a:rPr lang="en-US" sz="4000" b="1" dirty="0">
                <a:solidFill>
                  <a:srgbClr val="396AF1"/>
                </a:solidFill>
                <a:latin typeface="Barlow" pitchFamily="34" charset="0"/>
                <a:ea typeface="Barlow" pitchFamily="34" charset="-122"/>
                <a:cs typeface="Barlow" pitchFamily="34" charset="-120"/>
              </a:rPr>
              <a:t>Introduction</a:t>
            </a:r>
            <a:endParaRPr lang="en-US" sz="4000" dirty="0"/>
          </a:p>
        </p:txBody>
      </p:sp>
      <p:sp>
        <p:nvSpPr>
          <p:cNvPr id="5" name="Text 2"/>
          <p:cNvSpPr/>
          <p:nvPr/>
        </p:nvSpPr>
        <p:spPr>
          <a:xfrm>
            <a:off x="6350437" y="2906792"/>
            <a:ext cx="7415927" cy="395049"/>
          </a:xfrm>
          <a:prstGeom prst="rect">
            <a:avLst/>
          </a:prstGeom>
          <a:noFill/>
          <a:ln/>
        </p:spPr>
        <p:txBody>
          <a:bodyPr wrap="none" rtlCol="0" anchor="t"/>
          <a:lstStyle/>
          <a:p>
            <a:pPr marL="0" indent="0">
              <a:lnSpc>
                <a:spcPts val="3110"/>
              </a:lnSpc>
              <a:buNone/>
            </a:pPr>
            <a:r>
              <a:rPr lang="en-IN" sz="2000" dirty="0"/>
              <a:t>Hello! Greetings to all</a:t>
            </a:r>
            <a:endParaRPr lang="en-US" sz="1944" dirty="0"/>
          </a:p>
        </p:txBody>
      </p:sp>
      <p:sp>
        <p:nvSpPr>
          <p:cNvPr id="6" name="Text 3"/>
          <p:cNvSpPr/>
          <p:nvPr/>
        </p:nvSpPr>
        <p:spPr>
          <a:xfrm>
            <a:off x="6350437" y="3579495"/>
            <a:ext cx="7415927" cy="790099"/>
          </a:xfrm>
          <a:prstGeom prst="rect">
            <a:avLst/>
          </a:prstGeom>
          <a:noFill/>
          <a:ln/>
        </p:spPr>
        <p:txBody>
          <a:bodyPr wrap="square" rtlCol="0" anchor="t"/>
          <a:lstStyle/>
          <a:p>
            <a:pPr marL="0" indent="0">
              <a:lnSpc>
                <a:spcPts val="3110"/>
              </a:lnSpc>
              <a:buNone/>
            </a:pPr>
            <a:r>
              <a:rPr lang="en-US" sz="1944" dirty="0"/>
              <a:t>I am here to present insights on the company’s sales performance for 2011. I appreciate the TATA Group for allowing me to analyze the store's performance data. Thanks to the CEO and CMO for guiding this analysis with their questions.</a:t>
            </a:r>
          </a:p>
        </p:txBody>
      </p:sp>
      <p:sp>
        <p:nvSpPr>
          <p:cNvPr id="7" name="Text 4"/>
          <p:cNvSpPr/>
          <p:nvPr/>
        </p:nvSpPr>
        <p:spPr>
          <a:xfrm>
            <a:off x="6350437" y="4647248"/>
            <a:ext cx="7415927" cy="790099"/>
          </a:xfrm>
          <a:prstGeom prst="rect">
            <a:avLst/>
          </a:prstGeom>
          <a:noFill/>
          <a:ln/>
        </p:spPr>
        <p:txBody>
          <a:bodyPr wrap="square" rtlCol="0" anchor="t"/>
          <a:lstStyle/>
          <a:p>
            <a:pPr marL="0" indent="0">
              <a:lnSpc>
                <a:spcPts val="3110"/>
              </a:lnSpc>
              <a:buNone/>
            </a:pPr>
            <a:endParaRPr lang="en-US" sz="1944" dirty="0"/>
          </a:p>
        </p:txBody>
      </p:sp>
      <p:sp>
        <p:nvSpPr>
          <p:cNvPr id="8" name="Text 5"/>
          <p:cNvSpPr/>
          <p:nvPr/>
        </p:nvSpPr>
        <p:spPr>
          <a:xfrm>
            <a:off x="6350437" y="5715000"/>
            <a:ext cx="7415927" cy="790099"/>
          </a:xfrm>
          <a:prstGeom prst="rect">
            <a:avLst/>
          </a:prstGeom>
          <a:noFill/>
          <a:ln/>
        </p:spPr>
        <p:txBody>
          <a:bodyPr wrap="square" rtlCol="0" anchor="t"/>
          <a:lstStyle/>
          <a:p>
            <a:pPr marL="0" indent="0">
              <a:lnSpc>
                <a:spcPts val="3110"/>
              </a:lnSpc>
              <a:buNone/>
            </a:pPr>
            <a:endParaRPr lang="en-US" sz="1944"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10" name="Image 2" descr="preencoded.png"/>
          <p:cNvPicPr>
            <a:picLocks noChangeAspect="1"/>
          </p:cNvPicPr>
          <p:nvPr/>
        </p:nvPicPr>
        <p:blipFill>
          <a:blip r:embed="rId5"/>
          <a:stretch>
            <a:fillRect/>
          </a:stretch>
        </p:blipFill>
        <p:spPr>
          <a:xfrm>
            <a:off x="308610" y="1680210"/>
            <a:ext cx="4869180" cy="4869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864037" y="1854995"/>
            <a:ext cx="6497003" cy="812125"/>
          </a:xfrm>
          <a:prstGeom prst="rect">
            <a:avLst/>
          </a:prstGeom>
          <a:noFill/>
          <a:ln/>
        </p:spPr>
        <p:txBody>
          <a:bodyPr wrap="none" rtlCol="0" anchor="t"/>
          <a:lstStyle/>
          <a:p>
            <a:pPr marL="0" indent="0">
              <a:lnSpc>
                <a:spcPts val="6395"/>
              </a:lnSpc>
              <a:buNone/>
            </a:pPr>
            <a:r>
              <a:rPr lang="en-US" sz="4000" b="1" dirty="0">
                <a:solidFill>
                  <a:srgbClr val="396AF1"/>
                </a:solidFill>
                <a:latin typeface="Barlow" pitchFamily="34" charset="0"/>
                <a:ea typeface="Barlow" pitchFamily="34" charset="-122"/>
                <a:cs typeface="Barlow" pitchFamily="34" charset="-120"/>
              </a:rPr>
              <a:t>Thought</a:t>
            </a:r>
            <a:r>
              <a:rPr lang="en-US" sz="5116" b="1" dirty="0">
                <a:solidFill>
                  <a:srgbClr val="396AF1"/>
                </a:solidFill>
                <a:latin typeface="Barlow" pitchFamily="34" charset="0"/>
                <a:ea typeface="Barlow" pitchFamily="34" charset="-122"/>
                <a:cs typeface="Barlow" pitchFamily="34" charset="-120"/>
              </a:rPr>
              <a:t> </a:t>
            </a:r>
            <a:r>
              <a:rPr lang="en-US" sz="4000" b="1" dirty="0">
                <a:solidFill>
                  <a:srgbClr val="396AF1"/>
                </a:solidFill>
                <a:latin typeface="Barlow" pitchFamily="34" charset="0"/>
                <a:ea typeface="Barlow" pitchFamily="34" charset="-122"/>
                <a:cs typeface="Barlow" pitchFamily="34" charset="-120"/>
              </a:rPr>
              <a:t>Process</a:t>
            </a:r>
            <a:endParaRPr lang="en-US" sz="4000" dirty="0"/>
          </a:p>
        </p:txBody>
      </p:sp>
      <p:sp>
        <p:nvSpPr>
          <p:cNvPr id="5" name="Text 2"/>
          <p:cNvSpPr/>
          <p:nvPr/>
        </p:nvSpPr>
        <p:spPr>
          <a:xfrm>
            <a:off x="864037" y="3974544"/>
            <a:ext cx="12902327" cy="395049"/>
          </a:xfrm>
          <a:prstGeom prst="rect">
            <a:avLst/>
          </a:prstGeom>
          <a:noFill/>
          <a:ln/>
        </p:spPr>
        <p:txBody>
          <a:bodyPr wrap="none" rtlCol="0" anchor="t"/>
          <a:lstStyle/>
          <a:p>
            <a:pPr marL="0" indent="0">
              <a:lnSpc>
                <a:spcPts val="3110"/>
              </a:lnSpc>
              <a:buNone/>
            </a:pPr>
            <a:endParaRPr lang="en-US" sz="1944" dirty="0">
              <a:solidFill>
                <a:srgbClr val="272525"/>
              </a:solidFill>
              <a:latin typeface="Montserrat" pitchFamily="34" charset="0"/>
              <a:ea typeface="Montserrat" pitchFamily="34" charset="-122"/>
              <a:cs typeface="Montserrat" pitchFamily="34" charset="-120"/>
            </a:endParaRPr>
          </a:p>
          <a:p>
            <a:pPr marL="0" indent="0">
              <a:lnSpc>
                <a:spcPts val="3110"/>
              </a:lnSpc>
              <a:buNone/>
            </a:pPr>
            <a:endParaRPr lang="en-US" sz="1944" dirty="0"/>
          </a:p>
        </p:txBody>
      </p:sp>
      <p:sp>
        <p:nvSpPr>
          <p:cNvPr id="6" name="Text 3"/>
          <p:cNvSpPr/>
          <p:nvPr/>
        </p:nvSpPr>
        <p:spPr>
          <a:xfrm>
            <a:off x="864036" y="3188788"/>
            <a:ext cx="12902327" cy="1966560"/>
          </a:xfrm>
          <a:prstGeom prst="rect">
            <a:avLst/>
          </a:prstGeom>
          <a:noFill/>
          <a:ln/>
        </p:spPr>
        <p:txBody>
          <a:bodyPr wrap="square" rtlCol="0" anchor="t"/>
          <a:lstStyle/>
          <a:p>
            <a:pPr marL="0" indent="0">
              <a:lnSpc>
                <a:spcPts val="3110"/>
              </a:lnSpc>
              <a:buNone/>
            </a:pPr>
            <a:r>
              <a:rPr lang="en-US" sz="2000" dirty="0"/>
              <a:t>To ensure the accuracy and relevance of this analysis, I undertook several key steps. First, I meticulously cleaned the dataset, removing all negatives to eliminate inaccuracies. This was crucial for ensuring that the data accurately reflected our sales performance. I then applied specific filters to isolate the data relevant to each of the questions posed by our CEO and CMO. This included segmenting data by periods, geographic locations, and customer profiles. By doing so, I aimed to provide a clear, focused analysis that addresses the specific insights and trends of interest. </a:t>
            </a:r>
          </a:p>
          <a:p>
            <a:pPr marL="0" indent="0">
              <a:lnSpc>
                <a:spcPts val="3110"/>
              </a:lnSpc>
              <a:buNone/>
            </a:pPr>
            <a:r>
              <a:rPr lang="en-US" sz="2000" dirty="0"/>
              <a:t>Additionally, I filtered the data to meet the specific requirements for each visualization.</a:t>
            </a:r>
            <a:endParaRPr lang="en-US" sz="1944" dirty="0">
              <a:solidFill>
                <a:srgbClr val="272525"/>
              </a:solidFill>
              <a:latin typeface="Montserrat" pitchFamily="34" charset="0"/>
              <a:ea typeface="Montserrat" pitchFamily="34" charset="-122"/>
              <a:cs typeface="Montserrat"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EEEFF5"/>
          </a:solidFill>
          <a:ln/>
        </p:spPr>
        <p:txBody>
          <a:bodyPr/>
          <a:lstStyle/>
          <a:p>
            <a:endParaRPr lang="en-IN" dirty="0"/>
          </a:p>
        </p:txBody>
      </p:sp>
      <p:sp>
        <p:nvSpPr>
          <p:cNvPr id="4" name="Text 1"/>
          <p:cNvSpPr/>
          <p:nvPr/>
        </p:nvSpPr>
        <p:spPr>
          <a:xfrm>
            <a:off x="2118003" y="497086"/>
            <a:ext cx="4757142" cy="594717"/>
          </a:xfrm>
          <a:prstGeom prst="rect">
            <a:avLst/>
          </a:prstGeom>
          <a:noFill/>
          <a:ln/>
        </p:spPr>
        <p:txBody>
          <a:bodyPr wrap="none" rtlCol="0" anchor="t"/>
          <a:lstStyle/>
          <a:p>
            <a:pPr marL="0" indent="0">
              <a:lnSpc>
                <a:spcPts val="4682"/>
              </a:lnSpc>
              <a:buNone/>
            </a:pPr>
            <a:r>
              <a:rPr lang="en-US" sz="3746" b="1" dirty="0">
                <a:solidFill>
                  <a:srgbClr val="396AF1"/>
                </a:solidFill>
                <a:latin typeface="Barlow" pitchFamily="34" charset="0"/>
                <a:ea typeface="Barlow" pitchFamily="34" charset="-122"/>
                <a:cs typeface="Barlow" pitchFamily="34" charset="-120"/>
              </a:rPr>
              <a:t>1</a:t>
            </a:r>
            <a:endParaRPr lang="en-US" sz="3746" dirty="0"/>
          </a:p>
        </p:txBody>
      </p:sp>
      <p:sp>
        <p:nvSpPr>
          <p:cNvPr id="5" name="Text 2"/>
          <p:cNvSpPr/>
          <p:nvPr/>
        </p:nvSpPr>
        <p:spPr>
          <a:xfrm>
            <a:off x="2558060" y="539234"/>
            <a:ext cx="10394394" cy="578168"/>
          </a:xfrm>
          <a:prstGeom prst="rect">
            <a:avLst/>
          </a:prstGeom>
          <a:noFill/>
          <a:ln/>
        </p:spPr>
        <p:txBody>
          <a:bodyPr wrap="square" rtlCol="0" anchor="t"/>
          <a:lstStyle/>
          <a:p>
            <a:pPr marL="0" indent="0">
              <a:lnSpc>
                <a:spcPts val="2277"/>
              </a:lnSpc>
              <a:buNone/>
            </a:pPr>
            <a:r>
              <a:rPr lang="en-US" sz="1600" b="1" dirty="0"/>
              <a:t>Question 1: Monthly Revenue Analysis for 2011</a:t>
            </a:r>
            <a:r>
              <a:rPr lang="en-US" sz="1600" dirty="0"/>
              <a:t> The analysis reveals that the first eight months of 2011 experienced consistent monthly revenue with an average of 685K. However, a notable seasonal trend emerges from August to December, highlighting a significant impact on sales during this period. This insight into seasonal fluctuations will aid in accurate forecasting and strategic planning for the upcoming year.</a:t>
            </a:r>
            <a:endParaRPr lang="en-US" sz="1423" b="1" dirty="0"/>
          </a:p>
        </p:txBody>
      </p:sp>
      <p:pic>
        <p:nvPicPr>
          <p:cNvPr id="6" name="Image 1"/>
          <p:cNvPicPr>
            <a:picLocks noChangeAspect="1"/>
          </p:cNvPicPr>
          <p:nvPr/>
        </p:nvPicPr>
        <p:blipFill>
          <a:blip r:embed="rId4"/>
          <a:srcRect/>
          <a:stretch/>
        </p:blipFill>
        <p:spPr>
          <a:xfrm>
            <a:off x="2936317" y="2030253"/>
            <a:ext cx="8327660" cy="4895493"/>
          </a:xfrm>
          <a:prstGeom prst="rect">
            <a:avLst/>
          </a:prstGeom>
        </p:spPr>
      </p:pic>
      <p:sp>
        <p:nvSpPr>
          <p:cNvPr id="7" name="Text 3"/>
          <p:cNvSpPr/>
          <p:nvPr/>
        </p:nvSpPr>
        <p:spPr>
          <a:xfrm>
            <a:off x="5887998" y="6979920"/>
            <a:ext cx="2854285" cy="356711"/>
          </a:xfrm>
          <a:prstGeom prst="rect">
            <a:avLst/>
          </a:prstGeom>
          <a:noFill/>
          <a:ln/>
        </p:spPr>
        <p:txBody>
          <a:bodyPr wrap="none" rtlCol="0" anchor="t"/>
          <a:lstStyle/>
          <a:p>
            <a:pPr marL="0" indent="0" algn="ctr">
              <a:lnSpc>
                <a:spcPts val="2809"/>
              </a:lnSpc>
              <a:buNone/>
            </a:pPr>
            <a:endParaRPr lang="en-US" sz="2247" dirty="0"/>
          </a:p>
        </p:txBody>
      </p:sp>
      <p:sp>
        <p:nvSpPr>
          <p:cNvPr id="8" name="Text 4"/>
          <p:cNvSpPr/>
          <p:nvPr/>
        </p:nvSpPr>
        <p:spPr>
          <a:xfrm>
            <a:off x="2118003" y="7444978"/>
            <a:ext cx="10394394" cy="289084"/>
          </a:xfrm>
          <a:prstGeom prst="rect">
            <a:avLst/>
          </a:prstGeom>
          <a:noFill/>
          <a:ln/>
        </p:spPr>
        <p:txBody>
          <a:bodyPr wrap="none" rtlCol="0" anchor="t"/>
          <a:lstStyle/>
          <a:p>
            <a:pPr marL="0" indent="0" algn="ctr">
              <a:lnSpc>
                <a:spcPts val="2277"/>
              </a:lnSpc>
              <a:buNone/>
            </a:pPr>
            <a:endParaRPr lang="en-US" sz="142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617268"/>
          </a:xfrm>
          <a:prstGeom prst="rect">
            <a:avLst/>
          </a:prstGeom>
          <a:solidFill>
            <a:srgbClr val="EEEFF5"/>
          </a:solidFill>
          <a:ln/>
        </p:spPr>
      </p:sp>
      <p:sp>
        <p:nvSpPr>
          <p:cNvPr id="4" name="Text 1"/>
          <p:cNvSpPr/>
          <p:nvPr/>
        </p:nvSpPr>
        <p:spPr>
          <a:xfrm>
            <a:off x="2346603" y="475178"/>
            <a:ext cx="4547830"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2</a:t>
            </a:r>
            <a:endParaRPr lang="en-US" sz="3581" dirty="0"/>
          </a:p>
        </p:txBody>
      </p:sp>
      <p:sp>
        <p:nvSpPr>
          <p:cNvPr id="5" name="Text 2"/>
          <p:cNvSpPr/>
          <p:nvPr/>
        </p:nvSpPr>
        <p:spPr>
          <a:xfrm>
            <a:off x="2901370" y="571639"/>
            <a:ext cx="9937194" cy="553164"/>
          </a:xfrm>
          <a:prstGeom prst="rect">
            <a:avLst/>
          </a:prstGeom>
          <a:noFill/>
          <a:ln/>
        </p:spPr>
        <p:txBody>
          <a:bodyPr wrap="square" rtlCol="0" anchor="t"/>
          <a:lstStyle/>
          <a:p>
            <a:pPr marL="0" indent="0">
              <a:lnSpc>
                <a:spcPts val="2177"/>
              </a:lnSpc>
              <a:buNone/>
            </a:pPr>
            <a:r>
              <a:rPr lang="en-US" sz="1600" b="1" dirty="0"/>
              <a:t>Question 2: Top 10 Countries by Revenue and Quantity Sold (Excluding UK)</a:t>
            </a:r>
            <a:r>
              <a:rPr lang="en-US" sz="1600" dirty="0"/>
              <a:t> The visualization showcases the top 10 countries generating the highest revenue, excluding the United Kingdom. The data indicates minimal variation between revenue and quantity sold across these countries, suggesting strong purchasing power and consistent demand. This information is critical for strategic marketing and sales efforts.</a:t>
            </a:r>
          </a:p>
        </p:txBody>
      </p:sp>
      <p:sp>
        <p:nvSpPr>
          <p:cNvPr id="6" name="Text 3"/>
          <p:cNvSpPr/>
          <p:nvPr/>
        </p:nvSpPr>
        <p:spPr>
          <a:xfrm>
            <a:off x="2346603" y="2136815"/>
            <a:ext cx="9937194" cy="553164"/>
          </a:xfrm>
          <a:prstGeom prst="rect">
            <a:avLst/>
          </a:prstGeom>
          <a:noFill/>
          <a:ln/>
        </p:spPr>
        <p:txBody>
          <a:bodyPr wrap="square" rtlCol="0" anchor="t"/>
          <a:lstStyle/>
          <a:p>
            <a:pPr marL="0" indent="0">
              <a:lnSpc>
                <a:spcPts val="2177"/>
              </a:lnSpc>
              <a:buNone/>
            </a:pPr>
            <a:endParaRPr lang="en-US" sz="1361" dirty="0"/>
          </a:p>
        </p:txBody>
      </p:sp>
      <p:pic>
        <p:nvPicPr>
          <p:cNvPr id="7" name="Image 1"/>
          <p:cNvPicPr>
            <a:picLocks noChangeAspect="1"/>
          </p:cNvPicPr>
          <p:nvPr/>
        </p:nvPicPr>
        <p:blipFill>
          <a:blip r:embed="rId4"/>
          <a:srcRect/>
          <a:stretch/>
        </p:blipFill>
        <p:spPr>
          <a:xfrm>
            <a:off x="2901370" y="2218391"/>
            <a:ext cx="8786017" cy="5156479"/>
          </a:xfrm>
          <a:prstGeom prst="rect">
            <a:avLst/>
          </a:prstGeom>
        </p:spPr>
      </p:pic>
      <p:sp>
        <p:nvSpPr>
          <p:cNvPr id="8" name="Text 4"/>
          <p:cNvSpPr/>
          <p:nvPr/>
        </p:nvSpPr>
        <p:spPr>
          <a:xfrm>
            <a:off x="5950863" y="7420808"/>
            <a:ext cx="2728674" cy="341114"/>
          </a:xfrm>
          <a:prstGeom prst="rect">
            <a:avLst/>
          </a:prstGeom>
          <a:noFill/>
          <a:ln/>
        </p:spPr>
        <p:txBody>
          <a:bodyPr wrap="none" rtlCol="0" anchor="t"/>
          <a:lstStyle/>
          <a:p>
            <a:pPr marL="0" indent="0" algn="ctr">
              <a:lnSpc>
                <a:spcPts val="2686"/>
              </a:lnSpc>
              <a:buNone/>
            </a:pPr>
            <a:endParaRPr lang="en-US" sz="2149" dirty="0"/>
          </a:p>
        </p:txBody>
      </p:sp>
      <p:sp>
        <p:nvSpPr>
          <p:cNvPr id="9" name="Text 5"/>
          <p:cNvSpPr/>
          <p:nvPr/>
        </p:nvSpPr>
        <p:spPr>
          <a:xfrm>
            <a:off x="2346603" y="7865507"/>
            <a:ext cx="9937194" cy="276582"/>
          </a:xfrm>
          <a:prstGeom prst="rect">
            <a:avLst/>
          </a:prstGeom>
          <a:noFill/>
          <a:ln/>
        </p:spPr>
        <p:txBody>
          <a:bodyPr wrap="none" rtlCol="0" anchor="t"/>
          <a:lstStyle/>
          <a:p>
            <a:pPr marL="0" indent="0" algn="ctr">
              <a:lnSpc>
                <a:spcPts val="2177"/>
              </a:lnSpc>
              <a:buNone/>
            </a:pP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55543"/>
            <a:ext cx="14630400" cy="8340685"/>
          </a:xfrm>
          <a:prstGeom prst="rect">
            <a:avLst/>
          </a:prstGeom>
          <a:solidFill>
            <a:srgbClr val="EEEFF5"/>
          </a:solidFill>
          <a:ln/>
        </p:spPr>
      </p:sp>
      <p:sp>
        <p:nvSpPr>
          <p:cNvPr id="4" name="Text 1"/>
          <p:cNvSpPr/>
          <p:nvPr/>
        </p:nvSpPr>
        <p:spPr>
          <a:xfrm>
            <a:off x="2346603" y="475178"/>
            <a:ext cx="4547830"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3</a:t>
            </a:r>
            <a:endParaRPr lang="en-US" sz="3581" dirty="0"/>
          </a:p>
        </p:txBody>
      </p:sp>
      <p:sp>
        <p:nvSpPr>
          <p:cNvPr id="5" name="Text 2"/>
          <p:cNvSpPr/>
          <p:nvPr/>
        </p:nvSpPr>
        <p:spPr>
          <a:xfrm>
            <a:off x="2346603" y="1389340"/>
            <a:ext cx="9937194" cy="276582"/>
          </a:xfrm>
          <a:prstGeom prst="rect">
            <a:avLst/>
          </a:prstGeom>
          <a:noFill/>
          <a:ln/>
        </p:spPr>
        <p:txBody>
          <a:bodyPr wrap="none" rtlCol="0" anchor="t"/>
          <a:lstStyle/>
          <a:p>
            <a:pPr marL="0" indent="0">
              <a:lnSpc>
                <a:spcPts val="2177"/>
              </a:lnSpc>
              <a:buNone/>
            </a:pPr>
            <a:endParaRPr lang="en-US" sz="1361" dirty="0"/>
          </a:p>
        </p:txBody>
      </p:sp>
      <p:sp>
        <p:nvSpPr>
          <p:cNvPr id="6" name="Text 3"/>
          <p:cNvSpPr/>
          <p:nvPr/>
        </p:nvSpPr>
        <p:spPr>
          <a:xfrm>
            <a:off x="2910808" y="559297"/>
            <a:ext cx="9937194" cy="553164"/>
          </a:xfrm>
          <a:prstGeom prst="rect">
            <a:avLst/>
          </a:prstGeom>
          <a:noFill/>
          <a:ln/>
        </p:spPr>
        <p:txBody>
          <a:bodyPr wrap="square" rtlCol="0" anchor="t"/>
          <a:lstStyle/>
          <a:p>
            <a:pPr marL="0" indent="0">
              <a:lnSpc>
                <a:spcPts val="2177"/>
              </a:lnSpc>
              <a:buNone/>
            </a:pPr>
            <a:r>
              <a:rPr lang="en-US" sz="1600" b="1" dirty="0"/>
              <a:t>Question 3: Top 10 Customers by Revenue</a:t>
            </a:r>
            <a:r>
              <a:rPr lang="en-US" sz="1600" dirty="0"/>
              <a:t> This visual ranks the top 10 customers by revenue, starting with the highest earners and descending to the lower revenue contributors. The average revenue difference between these customers is 15.8%. Focusing on these high-revenue customers can enhance customer loyalty and retention, ultimately driving increased sales and revenue.</a:t>
            </a:r>
          </a:p>
        </p:txBody>
      </p:sp>
      <p:pic>
        <p:nvPicPr>
          <p:cNvPr id="7" name="Image 1"/>
          <p:cNvPicPr>
            <a:picLocks noChangeAspect="1"/>
          </p:cNvPicPr>
          <p:nvPr/>
        </p:nvPicPr>
        <p:blipFill>
          <a:blip r:embed="rId4"/>
          <a:srcRect/>
          <a:stretch/>
        </p:blipFill>
        <p:spPr>
          <a:xfrm>
            <a:off x="2910808" y="2011561"/>
            <a:ext cx="8894627" cy="4768252"/>
          </a:xfrm>
          <a:prstGeom prst="rect">
            <a:avLst/>
          </a:prstGeom>
        </p:spPr>
      </p:pic>
      <p:sp>
        <p:nvSpPr>
          <p:cNvPr id="8" name="Text 4"/>
          <p:cNvSpPr/>
          <p:nvPr/>
        </p:nvSpPr>
        <p:spPr>
          <a:xfrm>
            <a:off x="5950863" y="7144226"/>
            <a:ext cx="2728674" cy="341114"/>
          </a:xfrm>
          <a:prstGeom prst="rect">
            <a:avLst/>
          </a:prstGeom>
          <a:noFill/>
          <a:ln/>
        </p:spPr>
        <p:txBody>
          <a:bodyPr wrap="none" rtlCol="0" anchor="t"/>
          <a:lstStyle/>
          <a:p>
            <a:pPr marL="0" indent="0" algn="ctr">
              <a:lnSpc>
                <a:spcPts val="2686"/>
              </a:lnSpc>
              <a:buNone/>
            </a:pPr>
            <a:endParaRPr lang="en-US" sz="2149" dirty="0"/>
          </a:p>
        </p:txBody>
      </p:sp>
      <p:sp>
        <p:nvSpPr>
          <p:cNvPr id="9" name="Text 5"/>
          <p:cNvSpPr/>
          <p:nvPr/>
        </p:nvSpPr>
        <p:spPr>
          <a:xfrm>
            <a:off x="2346603" y="7588925"/>
            <a:ext cx="9937194" cy="276582"/>
          </a:xfrm>
          <a:prstGeom prst="rect">
            <a:avLst/>
          </a:prstGeom>
          <a:noFill/>
          <a:ln/>
        </p:spPr>
        <p:txBody>
          <a:bodyPr wrap="none" rtlCol="0" anchor="t"/>
          <a:lstStyle/>
          <a:p>
            <a:pPr marL="0" indent="0" algn="ctr">
              <a:lnSpc>
                <a:spcPts val="2177"/>
              </a:lnSpc>
              <a:buNone/>
            </a:pP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88160"/>
          </a:xfrm>
          <a:prstGeom prst="rect">
            <a:avLst/>
          </a:prstGeom>
          <a:solidFill>
            <a:srgbClr val="EEEFF5"/>
          </a:solidFill>
          <a:ln/>
        </p:spPr>
      </p:sp>
      <p:sp>
        <p:nvSpPr>
          <p:cNvPr id="4" name="Text 1"/>
          <p:cNvSpPr/>
          <p:nvPr/>
        </p:nvSpPr>
        <p:spPr>
          <a:xfrm>
            <a:off x="2346603" y="475178"/>
            <a:ext cx="4547830" cy="568523"/>
          </a:xfrm>
          <a:prstGeom prst="rect">
            <a:avLst/>
          </a:prstGeom>
          <a:noFill/>
          <a:ln/>
        </p:spPr>
        <p:txBody>
          <a:bodyPr wrap="none" rtlCol="0" anchor="t"/>
          <a:lstStyle/>
          <a:p>
            <a:pPr marL="0" indent="0">
              <a:lnSpc>
                <a:spcPts val="4476"/>
              </a:lnSpc>
              <a:buNone/>
            </a:pPr>
            <a:r>
              <a:rPr lang="en-US" sz="3581" b="1" dirty="0">
                <a:solidFill>
                  <a:srgbClr val="396AF1"/>
                </a:solidFill>
                <a:latin typeface="Barlow" pitchFamily="34" charset="0"/>
                <a:ea typeface="Barlow" pitchFamily="34" charset="-122"/>
                <a:cs typeface="Barlow" pitchFamily="34" charset="-120"/>
              </a:rPr>
              <a:t>4</a:t>
            </a:r>
            <a:endParaRPr lang="en-US" sz="3581" dirty="0"/>
          </a:p>
        </p:txBody>
      </p:sp>
      <p:sp>
        <p:nvSpPr>
          <p:cNvPr id="5" name="Text 2"/>
          <p:cNvSpPr/>
          <p:nvPr/>
        </p:nvSpPr>
        <p:spPr>
          <a:xfrm>
            <a:off x="2949718" y="594121"/>
            <a:ext cx="9937194" cy="553164"/>
          </a:xfrm>
          <a:prstGeom prst="rect">
            <a:avLst/>
          </a:prstGeom>
          <a:noFill/>
          <a:ln/>
        </p:spPr>
        <p:txBody>
          <a:bodyPr wrap="square" rtlCol="0" anchor="t"/>
          <a:lstStyle/>
          <a:p>
            <a:pPr marL="0" indent="0">
              <a:lnSpc>
                <a:spcPts val="2177"/>
              </a:lnSpc>
              <a:buNone/>
            </a:pPr>
            <a:r>
              <a:rPr lang="en-US" sz="1600" b="1" dirty="0"/>
              <a:t>Question 4: Global Demand Analysis (Excluding UK)</a:t>
            </a:r>
            <a:r>
              <a:rPr lang="en-US" sz="1600" dirty="0"/>
              <a:t> The map highlights the global demand for products, comparing regions with the highest revenue to those with lower sales. It is evident that there are no significant markets in Africa, Asia, and Russia, with most sales concentrated in Europe. This insight points to potential expansion opportunities in underserved regions, guiding strategic initiatives to maximize global market presence.</a:t>
            </a:r>
          </a:p>
        </p:txBody>
      </p:sp>
      <p:sp>
        <p:nvSpPr>
          <p:cNvPr id="7" name="Text 4"/>
          <p:cNvSpPr/>
          <p:nvPr/>
        </p:nvSpPr>
        <p:spPr>
          <a:xfrm>
            <a:off x="2346603" y="2607707"/>
            <a:ext cx="9937194" cy="553164"/>
          </a:xfrm>
          <a:prstGeom prst="rect">
            <a:avLst/>
          </a:prstGeom>
          <a:noFill/>
          <a:ln/>
        </p:spPr>
        <p:txBody>
          <a:bodyPr wrap="square" rtlCol="0" anchor="t"/>
          <a:lstStyle/>
          <a:p>
            <a:pPr marL="0" indent="0">
              <a:lnSpc>
                <a:spcPts val="2177"/>
              </a:lnSpc>
              <a:buNone/>
            </a:pPr>
            <a:endParaRPr lang="en-US" sz="1361" dirty="0"/>
          </a:p>
        </p:txBody>
      </p:sp>
      <p:pic>
        <p:nvPicPr>
          <p:cNvPr id="8" name="Image 1"/>
          <p:cNvPicPr>
            <a:picLocks noChangeAspect="1"/>
          </p:cNvPicPr>
          <p:nvPr/>
        </p:nvPicPr>
        <p:blipFill>
          <a:blip r:embed="rId4"/>
          <a:srcRect/>
          <a:stretch/>
        </p:blipFill>
        <p:spPr>
          <a:xfrm>
            <a:off x="2346603" y="2211076"/>
            <a:ext cx="9647059" cy="5715307"/>
          </a:xfrm>
          <a:prstGeom prst="rect">
            <a:avLst/>
          </a:prstGeom>
        </p:spPr>
      </p:pic>
      <p:sp>
        <p:nvSpPr>
          <p:cNvPr id="9" name="Text 5"/>
          <p:cNvSpPr/>
          <p:nvPr/>
        </p:nvSpPr>
        <p:spPr>
          <a:xfrm>
            <a:off x="5950863" y="7891701"/>
            <a:ext cx="2728674" cy="341114"/>
          </a:xfrm>
          <a:prstGeom prst="rect">
            <a:avLst/>
          </a:prstGeom>
          <a:noFill/>
          <a:ln/>
        </p:spPr>
        <p:txBody>
          <a:bodyPr wrap="none" rtlCol="0" anchor="t"/>
          <a:lstStyle/>
          <a:p>
            <a:pPr marL="0" indent="0" algn="ctr">
              <a:lnSpc>
                <a:spcPts val="2686"/>
              </a:lnSpc>
              <a:buNone/>
            </a:pPr>
            <a:endParaRPr lang="en-US" sz="2149" dirty="0"/>
          </a:p>
        </p:txBody>
      </p:sp>
      <p:sp>
        <p:nvSpPr>
          <p:cNvPr id="10" name="Text 6"/>
          <p:cNvSpPr/>
          <p:nvPr/>
        </p:nvSpPr>
        <p:spPr>
          <a:xfrm>
            <a:off x="2346603" y="8336399"/>
            <a:ext cx="9937194" cy="276582"/>
          </a:xfrm>
          <a:prstGeom prst="rect">
            <a:avLst/>
          </a:prstGeom>
          <a:noFill/>
          <a:ln/>
        </p:spPr>
        <p:txBody>
          <a:bodyPr wrap="none" rtlCol="0" anchor="t"/>
          <a:lstStyle/>
          <a:p>
            <a:pPr marL="0" indent="0" algn="ctr">
              <a:lnSpc>
                <a:spcPts val="2177"/>
              </a:lnSpc>
              <a:buNone/>
            </a:pP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txBody>
          <a:bodyPr/>
          <a:lstStyle/>
          <a:p>
            <a:endParaRPr lang="en-IN" dirty="0"/>
          </a:p>
        </p:txBody>
      </p:sp>
      <p:sp>
        <p:nvSpPr>
          <p:cNvPr id="4" name="Text 1"/>
          <p:cNvSpPr/>
          <p:nvPr/>
        </p:nvSpPr>
        <p:spPr>
          <a:xfrm>
            <a:off x="864037" y="1843980"/>
            <a:ext cx="6497003" cy="812125"/>
          </a:xfrm>
          <a:prstGeom prst="rect">
            <a:avLst/>
          </a:prstGeom>
          <a:noFill/>
          <a:ln/>
        </p:spPr>
        <p:txBody>
          <a:bodyPr wrap="none" rtlCol="0" anchor="t"/>
          <a:lstStyle/>
          <a:p>
            <a:pPr marL="0" indent="0">
              <a:lnSpc>
                <a:spcPts val="6395"/>
              </a:lnSpc>
              <a:buNone/>
            </a:pPr>
            <a:r>
              <a:rPr lang="en-US" sz="4000" b="1" dirty="0">
                <a:solidFill>
                  <a:srgbClr val="396AF1"/>
                </a:solidFill>
                <a:latin typeface="Barlow" pitchFamily="34" charset="0"/>
                <a:ea typeface="Barlow" pitchFamily="34" charset="-122"/>
                <a:cs typeface="Barlow" pitchFamily="34" charset="-120"/>
              </a:rPr>
              <a:t>Recommendations</a:t>
            </a:r>
            <a:endParaRPr lang="en-US" sz="4000" dirty="0"/>
          </a:p>
        </p:txBody>
      </p:sp>
      <p:sp>
        <p:nvSpPr>
          <p:cNvPr id="5" name="Text 2"/>
          <p:cNvSpPr/>
          <p:nvPr/>
        </p:nvSpPr>
        <p:spPr>
          <a:xfrm>
            <a:off x="864037" y="3243143"/>
            <a:ext cx="12902327" cy="790099"/>
          </a:xfrm>
          <a:prstGeom prst="rect">
            <a:avLst/>
          </a:prstGeom>
          <a:noFill/>
          <a:ln/>
        </p:spPr>
        <p:txBody>
          <a:bodyPr wrap="square" rtlCol="0" anchor="t"/>
          <a:lstStyle/>
          <a:p>
            <a:pPr marL="0" indent="0">
              <a:lnSpc>
                <a:spcPts val="3110"/>
              </a:lnSpc>
              <a:buNone/>
            </a:pPr>
            <a:r>
              <a:rPr lang="en-US" dirty="0">
                <a:solidFill>
                  <a:srgbClr val="272525"/>
                </a:solidFill>
                <a:latin typeface="Montserrat" pitchFamily="34" charset="0"/>
                <a:ea typeface="Montserrat" pitchFamily="34" charset="-122"/>
                <a:cs typeface="Montserrat" pitchFamily="34" charset="-120"/>
              </a:rPr>
              <a:t>•</a:t>
            </a:r>
            <a:r>
              <a:rPr lang="en-US" dirty="0"/>
              <a:t>Develop targeted strategies to stock and advertise seasonal products, maximizing sales during high-demand periods. This could include promotional campaigns and optimized inventory management during peak seasons</a:t>
            </a:r>
          </a:p>
        </p:txBody>
      </p:sp>
      <p:sp>
        <p:nvSpPr>
          <p:cNvPr id="6" name="Text 3"/>
          <p:cNvSpPr/>
          <p:nvPr/>
        </p:nvSpPr>
        <p:spPr>
          <a:xfrm>
            <a:off x="864037" y="4310896"/>
            <a:ext cx="12902327" cy="790099"/>
          </a:xfrm>
          <a:prstGeom prst="rect">
            <a:avLst/>
          </a:prstGeom>
          <a:noFill/>
          <a:ln/>
        </p:spPr>
        <p:txBody>
          <a:bodyPr wrap="square" rtlCol="0" anchor="t"/>
          <a:lstStyle/>
          <a:p>
            <a:pPr marL="0" indent="0">
              <a:lnSpc>
                <a:spcPts val="3110"/>
              </a:lnSpc>
              <a:buNone/>
            </a:pPr>
            <a:r>
              <a:rPr lang="en-US" dirty="0">
                <a:solidFill>
                  <a:srgbClr val="272525"/>
                </a:solidFill>
                <a:latin typeface="Montserrat" pitchFamily="34" charset="0"/>
                <a:ea typeface="Montserrat" pitchFamily="34" charset="-122"/>
                <a:cs typeface="Montserrat" pitchFamily="34" charset="-120"/>
              </a:rPr>
              <a:t>•</a:t>
            </a:r>
            <a:r>
              <a:rPr lang="en-US" dirty="0"/>
              <a:t>Build and nurture strong relationships with our top customers who place large orders. Personalized marketing, loyalty programs, and dedicated customer support can increase retention and ensure long-term satisfaction</a:t>
            </a:r>
          </a:p>
        </p:txBody>
      </p:sp>
      <p:sp>
        <p:nvSpPr>
          <p:cNvPr id="7" name="Text 4"/>
          <p:cNvSpPr/>
          <p:nvPr/>
        </p:nvSpPr>
        <p:spPr>
          <a:xfrm>
            <a:off x="864037" y="5378648"/>
            <a:ext cx="12902327" cy="790099"/>
          </a:xfrm>
          <a:prstGeom prst="rect">
            <a:avLst/>
          </a:prstGeom>
          <a:noFill/>
          <a:ln/>
        </p:spPr>
        <p:txBody>
          <a:bodyPr wrap="square" rtlCol="0" anchor="t"/>
          <a:lstStyle/>
          <a:p>
            <a:pPr marL="0" indent="0">
              <a:lnSpc>
                <a:spcPts val="3110"/>
              </a:lnSpc>
              <a:buNone/>
            </a:pPr>
            <a:r>
              <a:rPr lang="en-US" sz="2000" dirty="0">
                <a:solidFill>
                  <a:srgbClr val="272525"/>
                </a:solidFill>
                <a:latin typeface="Montserrat" pitchFamily="34" charset="0"/>
                <a:ea typeface="Montserrat" pitchFamily="34" charset="-122"/>
                <a:cs typeface="Montserrat" pitchFamily="34" charset="-120"/>
              </a:rPr>
              <a:t>•</a:t>
            </a:r>
            <a:r>
              <a:rPr lang="en-US" dirty="0"/>
              <a:t>Focus on expanding our presence in the European market, which shows significant growth potential. Tailored marketing strategies, localized product offerings, and strategic partnerships can help us capture a larger market</a:t>
            </a:r>
            <a:r>
              <a:rPr lang="en-US" dirty="0">
                <a:solidFill>
                  <a:srgbClr val="272525"/>
                </a:solidFill>
                <a:latin typeface="Montserrat" pitchFamily="34" charset="0"/>
                <a:ea typeface="Montserrat" pitchFamily="34" charset="-122"/>
                <a:cs typeface="Montserrat" pitchFamily="34" charset="-120"/>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550</Words>
  <Application>Microsoft Office PowerPoint</Application>
  <PresentationFormat>Custom</PresentationFormat>
  <Paragraphs>26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saloni bhagat</cp:lastModifiedBy>
  <cp:revision>9</cp:revision>
  <dcterms:created xsi:type="dcterms:W3CDTF">2024-06-25T08:24:12Z</dcterms:created>
  <dcterms:modified xsi:type="dcterms:W3CDTF">2024-06-26T15:36:26Z</dcterms:modified>
</cp:coreProperties>
</file>