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Nunito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C09236-DA89-45B1-89F4-D7C9082BCBCC}">
  <a:tblStyle styleId="{25C09236-DA89-45B1-89F4-D7C9082BCB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45"/>
  </p:normalViewPr>
  <p:slideViewPr>
    <p:cSldViewPr snapToGrid="0">
      <p:cViewPr varScale="1">
        <p:scale>
          <a:sx n="158" d="100"/>
          <a:sy n="158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684a1384f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684a1384f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684a1384f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684a1384f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684a1384f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684a1384f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684a1384f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684a1384f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684a1384f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684a1384f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684a1384f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684a1384f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84a1384f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684a1384f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684a1384f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684a1384f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684a1384f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684a1384f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684a1384f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684a1384f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684a1384f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684a1384f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684a1384f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684a1384f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684a1384f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684a1384f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819150" y="1646712"/>
            <a:ext cx="7505700" cy="172615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/>
              <a:t>Analysis of Water Quality in the Puget Sound Region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819150" y="3924637"/>
            <a:ext cx="7505700" cy="514088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b="1">
                <a:highlight>
                  <a:srgbClr val="FFFFFF"/>
                </a:highlight>
              </a:rPr>
              <a:t>~ Saloni </a:t>
            </a:r>
            <a:r>
              <a:rPr lang="en-US" b="1" dirty="0">
                <a:highlight>
                  <a:srgbClr val="FFFFFF"/>
                </a:highlight>
              </a:rPr>
              <a:t>Jain</a:t>
            </a:r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SzPts val="275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710974" y="650760"/>
            <a:ext cx="46119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Variability in Detection Limits for Water Quality Testing</a:t>
            </a:r>
            <a:endParaRPr sz="1400" b="1" dirty="0">
              <a:solidFill>
                <a:schemeClr val="accent6"/>
              </a:solidFill>
            </a:endParaRPr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641400" y="1184975"/>
            <a:ext cx="4226700" cy="3571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4605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Detection Limits Simplified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MDL (Method Detection Limit) and RDL (Reporting Detection Limit) measure how well our tests can find small amounts of pollutants in water.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low MDL means the test is really good at finding even tiny amounts of pollution, which is important for catching harmful substances early.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higher RDL shows that some pollutants can't be detected or reported unless they're present in larger amounts.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4605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Why This Matters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differences in detection show us the strengths and limits of our current water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They point out the importance of updating and improving our testing methods to monitor water quality more effectively.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00" y="1110350"/>
            <a:ext cx="3971099" cy="318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611799" y="351874"/>
            <a:ext cx="5963929" cy="634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Water Quality Categorization (Distribution of </a:t>
            </a:r>
            <a:r>
              <a:rPr lang="en" sz="1650" b="1" dirty="0" err="1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QualityId</a:t>
            </a:r>
            <a:r>
              <a:rPr lang="en" sz="1650" b="1" dirty="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</a:t>
            </a:r>
            <a:endParaRPr sz="1650" b="1" dirty="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473525" y="1072375"/>
            <a:ext cx="38616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Findings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Most water tests fall into two common '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QualityId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 categories, showing that these are the usual water conditions in the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Stability vs. Extremes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lack of extreme values (very poor or excellent) might mean the water is generally stable, but we're not seeing the full picture.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Action Needed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We should do more tests in areas where we don't have much data, especially to catch and understand rare but serious problems.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625" y="1299025"/>
            <a:ext cx="4562400" cy="25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434050" y="361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Sampling Site Type Distribution:</a:t>
            </a:r>
            <a:endParaRPr sz="1650" b="1" dirty="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503600" y="1096100"/>
            <a:ext cx="4068300" cy="3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effectLst/>
              </a:rPr>
              <a:t>Main Sampling Locations</a:t>
            </a:r>
            <a:r>
              <a:rPr lang="en-US" dirty="0"/>
              <a:t>: Concentrated in Large Lakes, Streams &amp; Rivers, and Marine Offshore areas.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effectLst/>
              </a:rPr>
              <a:t>Why These Areas</a:t>
            </a:r>
            <a:r>
              <a:rPr lang="en-US" dirty="0"/>
              <a:t>: Indicates targeted monitoring due to potential for higher pollution or significant ecological value.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effectLst/>
              </a:rPr>
              <a:t>Areas with Less Data</a:t>
            </a:r>
            <a:r>
              <a:rPr lang="en-US" dirty="0"/>
              <a:t>: Fewer samples from Marine Intertidal and Swimming Beaches suggest possible gaps in data or lower perceived risks, which could miss critical environmental or health issues.</a:t>
            </a:r>
            <a:br>
              <a:rPr lang="en-US" dirty="0"/>
            </a:br>
            <a:endParaRPr dirty="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00" y="1096100"/>
            <a:ext cx="4267300" cy="292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04875" y="28210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Water Quality Prediction Using Random Forest</a:t>
            </a:r>
            <a:endParaRPr sz="1650" b="1" dirty="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94" b="1" dirty="0">
              <a:solidFill>
                <a:schemeClr val="accent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404875" y="921375"/>
            <a:ext cx="4809000" cy="3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Random Forest?</a:t>
            </a:r>
            <a:endParaRPr sz="10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Adapts well to complex data, capturing diverse environmental impacts on water quality. 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Handles imbalanced datasets, crucial given our </a:t>
            </a:r>
            <a:r>
              <a:rPr lang="en" sz="1000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QualityId</a:t>
            </a: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skew towards classes 1 &amp; 2.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Offers insights into feature importance, aiding targeted environmental strategies.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0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Alternatives Considered:</a:t>
            </a:r>
            <a:endParaRPr sz="10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models, less capable in handling non-linear </a:t>
            </a:r>
            <a:r>
              <a:rPr lang="en" sz="1000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relationships.Neural</a:t>
            </a: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networks, resource-intensive and risk of overfitting.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Single decision trees, prone to overfitting, less robust than Random Forest.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lang="en" sz="10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Insights:</a:t>
            </a:r>
            <a:endParaRPr sz="10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Overall Accuracy: Achieved </a:t>
            </a:r>
            <a:r>
              <a:rPr lang="en" sz="10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~98.62%, </a:t>
            </a: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indicating strong predictive capability.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Varied Class Performance: Excellent for majority classes (1 &amp; 2); challenges in minority classes (0, 3, 4, 5) reflect data imbalance.</a:t>
            </a:r>
            <a:endParaRPr sz="1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275"/>
              <a:buNone/>
            </a:pPr>
            <a:endParaRPr sz="425" dirty="0"/>
          </a:p>
        </p:txBody>
      </p:sp>
      <p:graphicFrame>
        <p:nvGraphicFramePr>
          <p:cNvPr id="204" name="Google Shape;204;p24"/>
          <p:cNvGraphicFramePr/>
          <p:nvPr/>
        </p:nvGraphicFramePr>
        <p:xfrm>
          <a:off x="5317625" y="1520100"/>
          <a:ext cx="3421425" cy="187452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{25C09236-DA89-45B1-89F4-D7C9082BCBCC}</a:tableStyleId>
              </a:tblPr>
              <a:tblGrid>
                <a:gridCol w="100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5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Class</a:t>
                      </a:r>
                      <a:endParaRPr sz="1050" b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Precision</a:t>
                      </a:r>
                      <a:endParaRPr sz="1050" b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Recall</a:t>
                      </a:r>
                      <a:endParaRPr sz="1050" b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F1-Score</a:t>
                      </a:r>
                      <a:endParaRPr sz="1050" b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Support</a:t>
                      </a:r>
                      <a:endParaRPr sz="1050" b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0.79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0.40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0.53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390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0.98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1.00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0.99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223,545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0.99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0.99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0.99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315,669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0.60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0.13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0.21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1,684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0.94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0.47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0.63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1,035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0.00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0.00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0.00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0.81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0.55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0.66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3,906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0.88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0.55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0.68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806</a:t>
                      </a:r>
                      <a:endParaRPr sz="10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Total/Average</a:t>
                      </a:r>
                      <a:endParaRPr sz="1050" b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0.98</a:t>
                      </a:r>
                      <a:endParaRPr sz="1050" b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0.99</a:t>
                      </a:r>
                      <a:endParaRPr sz="1050" b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0.98</a:t>
                      </a:r>
                      <a:endParaRPr sz="1050" b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547,041</a:t>
                      </a:r>
                      <a:endParaRPr sz="1050" b="1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532775" y="291984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5" b="1" dirty="0">
                <a:solidFill>
                  <a:schemeClr val="accent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Conclusions-Insights &amp; Actions</a:t>
            </a:r>
            <a:endParaRPr sz="2205" b="1" dirty="0">
              <a:solidFill>
                <a:schemeClr val="accent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2094" b="1" dirty="0">
              <a:solidFill>
                <a:schemeClr val="accent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532775" y="1072375"/>
            <a:ext cx="8127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Conclusions: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Geographic &amp; Seasonal Effects: Urban areas and changing seasons majorly influence water quality.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Imbalance: Need to better predict lesser-seen water quality scenarios.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Comprehensive Approach: Must consider all environmental, social, and economic factors for full understanding.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Policy &amp; Management Implications: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Focused Cleanup: Prioritize efforts in identified pollution-prone areas.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Adaptive Monitoring: Adjust monitoring strategies with seasonal water quality changes.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Health &amp; Safety: Maintain water standards to protect public health, especially in recreational zones.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Looking Ahead: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Broaden Data Collection: Target less studied areas for improved insights and model precision.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 Predictions: Investigate new modeling approaches to handle rare conditions better.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Cross-Sector Collaboration: Unite various stakeholders for a unified water quality strategy.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651725" y="444375"/>
            <a:ext cx="71691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Water Quality Analysis in the Puget Sound Region</a:t>
            </a:r>
            <a:endParaRPr sz="3600" b="1">
              <a:solidFill>
                <a:srgbClr val="0000FF"/>
              </a:solidFill>
              <a:highlight>
                <a:schemeClr val="dk1"/>
              </a:highlight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51725" y="1076350"/>
            <a:ext cx="7673100" cy="3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Overview:</a:t>
            </a:r>
            <a:endParaRPr sz="1500" b="1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Introduction to Water Quality: 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 the basics and importance.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Water Parameters: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Learn what measures define water quality.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Overview: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Overview of the dataset we used.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Cleaning: 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we prepared the data for analysis.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Exploratory Data Analysis: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Key findings from our initial data exploration.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Predictive Model: 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Understanding our approach to forecasting water quality.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 i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Conclusions: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What we've learned and next steps.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33225" y="434500"/>
            <a:ext cx="77919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60000"/>
              </a:lnSpc>
              <a:spcBef>
                <a:spcPts val="1400"/>
              </a:spcBef>
            </a:pPr>
            <a:r>
              <a:rPr lang="en-US" sz="2094" b="1" dirty="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Introduction to Water Quality </a:t>
            </a:r>
            <a:r>
              <a:rPr lang="en-US" sz="2000" b="1" dirty="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Background information)</a:t>
            </a:r>
            <a:br>
              <a:rPr lang="en-US" sz="1400" dirty="0">
                <a:effectLst/>
                <a:latin typeface="Helvetica Neue" panose="02000503000000020004" pitchFamily="2" charset="0"/>
              </a:rPr>
            </a:br>
            <a:endParaRPr lang="en-US" sz="2094" b="1" dirty="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93725" y="1421950"/>
            <a:ext cx="3564900" cy="3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 b="1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Definition:</a:t>
            </a:r>
            <a:r>
              <a:rPr lang="en" sz="15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Water quality refers to the chemical, physical, biological, and radiological characteristics of water.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 b="1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Importance:</a:t>
            </a: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Essential for public health, ecosystem health, and economic well-being.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 b="1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Pollution from industrial, agricultural, and domestic sources.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856" y="1421950"/>
            <a:ext cx="4542921" cy="317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52F-58B1-1456-6071-57BA90E5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37" y="696824"/>
            <a:ext cx="7505700" cy="954600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Söhne"/>
              </a:rPr>
              <a:t>Business Question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48B3A-D737-AC7B-9005-797986A8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712" y="1998676"/>
            <a:ext cx="7505700" cy="24480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 can we effectively identify, monitor, and improve the critical areas impacting water quality in the Puget Sound region to ensure sustainable environmental health and public safety?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618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359770" y="25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94" b="1" dirty="0">
                <a:solidFill>
                  <a:schemeClr val="accent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Water Quality Parameters</a:t>
            </a:r>
            <a:endParaRPr sz="2094" b="1" dirty="0">
              <a:solidFill>
                <a:schemeClr val="accent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359770" y="1009816"/>
            <a:ext cx="8349705" cy="387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en" sz="112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Parameters Overview:</a:t>
            </a:r>
            <a:endParaRPr sz="112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None/>
            </a:pPr>
            <a:r>
              <a:rPr lang="en" sz="112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pH:</a:t>
            </a:r>
            <a:endParaRPr sz="112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971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Char char="●"/>
            </a:pPr>
            <a:r>
              <a:rPr lang="en" sz="112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Indicates water's acidity or alkalinity.</a:t>
            </a:r>
            <a:endParaRPr sz="112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971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Char char="●"/>
            </a:pPr>
            <a:r>
              <a:rPr lang="en" sz="112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Essential for maintaining marine life balance.</a:t>
            </a:r>
            <a:endParaRPr sz="112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971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Char char="●"/>
            </a:pPr>
            <a:r>
              <a:rPr lang="en" sz="112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our dataset: Varied pH levels across regions indicate areas possibly affected by industrial waste or natural runoff.</a:t>
            </a:r>
            <a:endParaRPr sz="112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None/>
            </a:pPr>
            <a:r>
              <a:rPr lang="en" sz="112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Dissolved Oxygen (DO):</a:t>
            </a:r>
            <a:endParaRPr sz="112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971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Char char="●"/>
            </a:pPr>
            <a:r>
              <a:rPr lang="en" sz="112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Vital for aquatic organisms' survival.</a:t>
            </a:r>
            <a:endParaRPr sz="112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971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Char char="●"/>
            </a:pPr>
            <a:r>
              <a:rPr lang="en" sz="112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 DO levels can lead to unhealthy or dead aquatic zones.</a:t>
            </a:r>
            <a:endParaRPr sz="112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971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Char char="●"/>
            </a:pPr>
            <a:r>
              <a:rPr lang="en" sz="112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our dataset: Fluctuations in DO reflect areas of concern, particularly in enclosed or densely populated areas.</a:t>
            </a:r>
            <a:endParaRPr sz="112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None/>
            </a:pPr>
            <a:r>
              <a:rPr lang="en" sz="112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Turbidity:</a:t>
            </a:r>
            <a:endParaRPr sz="112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971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Char char="●"/>
            </a:pPr>
            <a:r>
              <a:rPr lang="en" sz="112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Measures water clarity and sediment presence.</a:t>
            </a:r>
            <a:endParaRPr sz="112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971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Char char="●"/>
            </a:pPr>
            <a:r>
              <a:rPr lang="en" sz="112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turbidity can block sunlight, affecting plant and animal life.</a:t>
            </a:r>
            <a:endParaRPr sz="112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971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Char char="●"/>
            </a:pPr>
            <a:r>
              <a:rPr lang="en" sz="112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our dataset: Varied levels suggest areas of erosion, runoff, or pollution.</a:t>
            </a:r>
            <a:endParaRPr sz="112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None/>
            </a:pPr>
            <a:r>
              <a:rPr lang="en" sz="112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Contaminants:</a:t>
            </a:r>
            <a:endParaRPr sz="112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971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Char char="●"/>
            </a:pPr>
            <a:r>
              <a:rPr lang="en" sz="112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Includes chemicals, metals, and biological toxins.</a:t>
            </a:r>
            <a:endParaRPr sz="112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971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20"/>
              <a:buFont typeface="Roboto"/>
              <a:buChar char="●"/>
            </a:pPr>
            <a:r>
              <a:rPr lang="en" sz="112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Impacts on health of ecosystem and water safety.</a:t>
            </a:r>
            <a:endParaRPr sz="112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parameters are vital indicators of water quality health in the Puget Sound.</a:t>
            </a:r>
            <a:endParaRPr sz="102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935"/>
              <a:buNone/>
            </a:pPr>
            <a:endParaRPr sz="129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468350" y="245085"/>
            <a:ext cx="66363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About the Puget Sound Water Quality Dataset</a:t>
            </a:r>
            <a:endParaRPr sz="1650" b="1" dirty="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94" b="1" dirty="0">
              <a:solidFill>
                <a:schemeClr val="accent6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468350" y="879150"/>
            <a:ext cx="8208300" cy="39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5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 Origin:</a:t>
            </a:r>
            <a:endParaRPr sz="105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>
              <a:lnSpc>
                <a:spcPct val="95000"/>
              </a:lnSpc>
              <a:spcBef>
                <a:spcPts val="1500"/>
              </a:spcBef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Source: Extracted from King County's public data repository.(</a:t>
            </a:r>
            <a:r>
              <a:rPr lang="en-US" sz="1050" dirty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King County. (2024). Water quality. </a:t>
            </a:r>
            <a:r>
              <a:rPr lang="en-US" sz="1050" dirty="0" err="1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Data.gov</a:t>
            </a:r>
            <a:r>
              <a:rPr lang="en-US" sz="1050" dirty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https://</a:t>
            </a:r>
            <a:r>
              <a:rPr lang="en-US" sz="1050" dirty="0" err="1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catalog.data.gov</a:t>
            </a:r>
            <a:r>
              <a:rPr lang="en-US" sz="1050" dirty="0">
                <a:solidFill>
                  <a:schemeClr val="bg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/dataset/water-quality</a:t>
            </a: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Scope: Focuses on diverse water quality metrics across the Puget Sound.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Objective: Assess water quality conditions at various locations and times.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en" sz="105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 Composition:</a:t>
            </a:r>
            <a:endParaRPr sz="105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Records: Over 1.8 million entries.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Variables: 25 different variables, including 'Depth', 'Area', 'Parameter', and 'Value'.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Types of Data: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52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Numerical: Depth (m), Value, MDL, RDL, etc.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52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Categorical: Site Type, Area, Method, Data Source, etc.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en" sz="105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Structure (Sample Entries):</a:t>
            </a:r>
            <a:endParaRPr sz="105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Identifiers: Sample ID, Grab ID, Profile ID, Sample Number.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Time-Stamped: Collect </a:t>
            </a:r>
            <a:r>
              <a:rPr lang="en" sz="1050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DateTime</a:t>
            </a: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Measurements: Depth (m), Value (various parameters like temperature, pH).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Site Information: Site Type, Area, Locator, Site.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Roboto"/>
              <a:buChar char="●"/>
            </a:pPr>
            <a:r>
              <a:rPr lang="en" sz="105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 Details: MDL, RDL, Method, Date Analyzed.</a:t>
            </a:r>
            <a:endParaRPr sz="105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688"/>
              <a:buNone/>
            </a:pPr>
            <a:endParaRPr sz="1325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547675" y="313425"/>
            <a:ext cx="3782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94" b="1" dirty="0">
                <a:solidFill>
                  <a:schemeClr val="accent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Cleaning and Preparation</a:t>
            </a:r>
            <a:endParaRPr sz="2094" b="1" dirty="0">
              <a:solidFill>
                <a:schemeClr val="accent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631525" y="958250"/>
            <a:ext cx="3614700" cy="3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13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60"/>
              <a:buFont typeface="Times New Roman"/>
              <a:buChar char="●"/>
            </a:pPr>
            <a:r>
              <a:rPr lang="en" sz="146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36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hallenges Encountered:</a:t>
            </a:r>
            <a:r>
              <a:rPr lang="en" sz="136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Significant missing values and irrelevant information across several columns such as 'Grab ID', 'Depth (m)', and 'Text Value'.</a:t>
            </a:r>
            <a:endParaRPr sz="136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60"/>
              <a:buFont typeface="Times New Roman"/>
              <a:buChar char="●"/>
            </a:pPr>
            <a:r>
              <a:rPr lang="en" sz="136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Cleaning Actions:</a:t>
            </a:r>
            <a:r>
              <a:rPr lang="en" sz="136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Eliminated columns with high percentages of missing data or irrelevance. Applied strategies such as median imputation for numerical gaps and mode imputation for categorical discrepancies.</a:t>
            </a:r>
            <a:endParaRPr sz="136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60"/>
              <a:buFont typeface="Times New Roman"/>
              <a:buChar char="●"/>
            </a:pPr>
            <a:r>
              <a:rPr lang="en" sz="136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Outcome: </a:t>
            </a:r>
            <a:r>
              <a:rPr lang="en" sz="136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Reduced dataset complexity to 13 focused attributes, enhancing clarity and analysis efficiency.</a:t>
            </a:r>
            <a:endParaRPr sz="136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935"/>
              <a:buNone/>
            </a:pPr>
            <a:endParaRPr sz="154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350" y="313425"/>
            <a:ext cx="3199426" cy="264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100" y="2958225"/>
            <a:ext cx="2633237" cy="1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552525" y="342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94" b="1">
                <a:solidFill>
                  <a:schemeClr val="accent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 sz="2094" b="1">
              <a:solidFill>
                <a:schemeClr val="accent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1144100" y="1764925"/>
            <a:ext cx="3136800" cy="25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"Depth" variable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indicates the water sampling depth, showing a bias towards shallower areas which might overlook deeper water conditions.</a:t>
            </a:r>
            <a:endParaRPr sz="103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03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03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endParaRPr sz="1107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650" y="1439125"/>
            <a:ext cx="4425075" cy="276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434025" y="322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Distribution of Water Quality Parameters:</a:t>
            </a:r>
            <a:endParaRPr sz="1650" b="1" dirty="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552975" y="1134702"/>
            <a:ext cx="3920400" cy="3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Distribution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chart shows how often different water tests, like for temperature or salinity, are done.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Focus Areas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There's a big focus on checking temperature and salinity to understand how weather and sea water mixing affect the region.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Aquatic Health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Lots of oxygen tests are done because oxygen is crucial for fish and other sea life.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Purposeful Testing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variety in test frequencies shows that monitoring is specifically designed to meet Puget Sound's unique environmental needs and rules.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375" y="1276850"/>
            <a:ext cx="4365822" cy="2603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1347</Words>
  <Application>Microsoft Macintosh PowerPoint</Application>
  <PresentationFormat>On-screen Show (16:9)</PresentationFormat>
  <Paragraphs>157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Helvetica Neue</vt:lpstr>
      <vt:lpstr>Roboto</vt:lpstr>
      <vt:lpstr>Söhne</vt:lpstr>
      <vt:lpstr>Nunito</vt:lpstr>
      <vt:lpstr>Arial</vt:lpstr>
      <vt:lpstr>Times New Roman</vt:lpstr>
      <vt:lpstr>Shift</vt:lpstr>
      <vt:lpstr>Analysis of Water Quality in the Puget Sound Region </vt:lpstr>
      <vt:lpstr>Water Quality Analysis in the Puget Sound Region</vt:lpstr>
      <vt:lpstr>Introduction to Water Quality (Background information)  </vt:lpstr>
      <vt:lpstr>Business Question </vt:lpstr>
      <vt:lpstr>Key Water Quality Parameters </vt:lpstr>
      <vt:lpstr>About the Puget Sound Water Quality Dataset   </vt:lpstr>
      <vt:lpstr>Data Cleaning and Preparation </vt:lpstr>
      <vt:lpstr>Exploratory Data Analysis (EDA) </vt:lpstr>
      <vt:lpstr>Distribution of Water Quality Parameters: </vt:lpstr>
      <vt:lpstr>Variability in Detection Limits for Water Quality Testing</vt:lpstr>
      <vt:lpstr>Water Quality Categorization (Distribution of QualityId): </vt:lpstr>
      <vt:lpstr>Sampling Site Type Distribution: </vt:lpstr>
      <vt:lpstr>Water Quality Prediction Using Random Forest  </vt:lpstr>
      <vt:lpstr>Conclusions-Insights &amp; Actions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Water Quality in the Puget Sound Region </dc:title>
  <cp:lastModifiedBy>Saloni Bamboli Jain</cp:lastModifiedBy>
  <cp:revision>7</cp:revision>
  <dcterms:modified xsi:type="dcterms:W3CDTF">2024-04-10T01:46:49Z</dcterms:modified>
</cp:coreProperties>
</file>