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34D4A66-AA62-48D4-8AE2-9B1A7703CB9B}" type="datetimeFigureOut">
              <a:rPr lang="en-US" smtClean="0"/>
              <a:pPr/>
              <a:t>11/9/2021</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FF7FD1C2-E561-4C10-8595-A4ECC7FA60AF}"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4D4A66-AA62-48D4-8AE2-9B1A7703CB9B}"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7FD1C2-E561-4C10-8595-A4ECC7FA60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4D4A66-AA62-48D4-8AE2-9B1A7703CB9B}"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7FD1C2-E561-4C10-8595-A4ECC7FA60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4D4A66-AA62-48D4-8AE2-9B1A7703CB9B}"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7FD1C2-E561-4C10-8595-A4ECC7FA60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34D4A66-AA62-48D4-8AE2-9B1A7703CB9B}"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7FD1C2-E561-4C10-8595-A4ECC7FA60AF}"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34D4A66-AA62-48D4-8AE2-9B1A7703CB9B}" type="datetimeFigureOut">
              <a:rPr lang="en-US" smtClean="0"/>
              <a:pPr/>
              <a:t>11/9/2021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F7FD1C2-E561-4C10-8595-A4ECC7FA60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34D4A66-AA62-48D4-8AE2-9B1A7703CB9B}" type="datetimeFigureOut">
              <a:rPr lang="en-US" smtClean="0"/>
              <a:pPr/>
              <a:t>11/9/2021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F7FD1C2-E561-4C10-8595-A4ECC7FA60AF}"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34D4A66-AA62-48D4-8AE2-9B1A7703CB9B}" type="datetimeFigureOut">
              <a:rPr lang="en-US" smtClean="0"/>
              <a:pPr/>
              <a:t>11/9/2021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F7FD1C2-E561-4C10-8595-A4ECC7FA60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34D4A66-AA62-48D4-8AE2-9B1A7703CB9B}" type="datetimeFigureOut">
              <a:rPr lang="en-US" smtClean="0"/>
              <a:pPr/>
              <a:t>11/9/2021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F7FD1C2-E561-4C10-8595-A4ECC7FA60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34D4A66-AA62-48D4-8AE2-9B1A7703CB9B}" type="datetimeFigureOut">
              <a:rPr lang="en-US" smtClean="0"/>
              <a:pPr/>
              <a:t>11/9/2021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F7FD1C2-E561-4C10-8595-A4ECC7FA60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34D4A66-AA62-48D4-8AE2-9B1A7703CB9B}" type="datetimeFigureOut">
              <a:rPr lang="en-US" smtClean="0"/>
              <a:pPr/>
              <a:t>11/9/2021</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FF7FD1C2-E561-4C10-8595-A4ECC7FA60A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34D4A66-AA62-48D4-8AE2-9B1A7703CB9B}" type="datetimeFigureOut">
              <a:rPr lang="en-US" smtClean="0"/>
              <a:pPr/>
              <a:t>11/9/2021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FF7FD1C2-E561-4C10-8595-A4ECC7FA60A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599"/>
            <a:ext cx="9144000" cy="3886201"/>
          </a:xfrm>
        </p:spPr>
        <p:txBody>
          <a:bodyPr>
            <a:normAutofit/>
          </a:bodyPr>
          <a:lstStyle/>
          <a:p>
            <a:r>
              <a:rPr lang="en-US" sz="2800" dirty="0"/>
              <a:t> </a:t>
            </a: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t>
            </a:r>
            <a:r>
              <a:rPr lang="en-US" sz="2800" dirty="0" smtClean="0"/>
              <a:t>               </a:t>
            </a:r>
            <a:r>
              <a:rPr lang="en-US" sz="2800" dirty="0" smtClean="0"/>
              <a:t/>
            </a:r>
            <a:br>
              <a:rPr lang="en-US" sz="2800" dirty="0" smtClean="0"/>
            </a:br>
            <a:r>
              <a:rPr lang="en-US" sz="2800" dirty="0" smtClean="0"/>
              <a:t>     </a:t>
            </a:r>
            <a:r>
              <a:rPr lang="en-US" sz="3600" b="1" dirty="0" smtClean="0"/>
              <a:t>SPMP </a:t>
            </a:r>
            <a:r>
              <a:rPr lang="en-US" sz="3600" b="1" dirty="0" smtClean="0"/>
              <a:t>of </a:t>
            </a:r>
            <a:r>
              <a:rPr lang="en-US" sz="3600" b="1" dirty="0" smtClean="0"/>
              <a:t>Payroll Management</a:t>
            </a:r>
            <a:br>
              <a:rPr lang="en-US" sz="3600" b="1" dirty="0" smtClean="0"/>
            </a:br>
            <a:r>
              <a:rPr lang="en-US" sz="3600" b="1" dirty="0" smtClean="0"/>
              <a:t>            </a:t>
            </a:r>
            <a:r>
              <a:rPr lang="en-US" sz="3600" b="1" dirty="0" smtClean="0"/>
              <a:t>System </a:t>
            </a:r>
            <a:endParaRPr lang="en-US" sz="3600" b="1" dirty="0"/>
          </a:p>
        </p:txBody>
      </p:sp>
      <p:sp>
        <p:nvSpPr>
          <p:cNvPr id="3" name="Subtitle 2"/>
          <p:cNvSpPr>
            <a:spLocks noGrp="1"/>
          </p:cNvSpPr>
          <p:nvPr>
            <p:ph type="subTitle" idx="1"/>
          </p:nvPr>
        </p:nvSpPr>
        <p:spPr>
          <a:xfrm>
            <a:off x="228600" y="3886200"/>
            <a:ext cx="8686800" cy="2743200"/>
          </a:xfrm>
        </p:spPr>
        <p:txBody>
          <a:bodyPr>
            <a:normAutofit/>
          </a:bodyPr>
          <a:lstStyle/>
          <a:p>
            <a:pPr algn="l"/>
            <a:r>
              <a:rPr lang="en-US" b="1" dirty="0" smtClean="0">
                <a:solidFill>
                  <a:schemeClr val="tx1"/>
                </a:solidFill>
              </a:rPr>
              <a:t>    Submitted By:-                                                           Submitted to:-  </a:t>
            </a:r>
          </a:p>
          <a:p>
            <a:pPr algn="l"/>
            <a:r>
              <a:rPr lang="en-US" sz="2400" b="1" dirty="0" smtClean="0">
                <a:solidFill>
                  <a:schemeClr val="tx1"/>
                </a:solidFill>
              </a:rPr>
              <a:t>  Saloni Jaiswal                                             Dr. Shaligram Prajapat Sir   </a:t>
            </a:r>
          </a:p>
          <a:p>
            <a:pPr algn="l"/>
            <a:r>
              <a:rPr lang="en-US" sz="2400" b="1" dirty="0" smtClean="0">
                <a:solidFill>
                  <a:schemeClr val="tx1"/>
                </a:solidFill>
              </a:rPr>
              <a:t>  IT-2k19-50                                         </a:t>
            </a:r>
          </a:p>
          <a:p>
            <a:pPr algn="l"/>
            <a:r>
              <a:rPr lang="en-US" sz="2400" b="1" dirty="0" smtClean="0">
                <a:solidFill>
                  <a:schemeClr val="tx1"/>
                </a:solidFill>
              </a:rPr>
              <a:t>  M.Tech (IT)</a:t>
            </a:r>
          </a:p>
          <a:p>
            <a:pPr algn="l"/>
            <a:r>
              <a:rPr lang="en-US" b="1" dirty="0" smtClean="0">
                <a:solidFill>
                  <a:schemeClr val="tx1"/>
                </a:solidFill>
              </a:rPr>
              <a:t> </a:t>
            </a:r>
          </a:p>
          <a:p>
            <a:pPr algn="l"/>
            <a:r>
              <a:rPr lang="en-US" dirty="0" smtClean="0"/>
              <a:t> </a:t>
            </a:r>
            <a:endParaRPr lang="en-US" dirty="0"/>
          </a:p>
        </p:txBody>
      </p:sp>
      <p:pic>
        <p:nvPicPr>
          <p:cNvPr id="4" name="Picture 3" descr="iips.png"/>
          <p:cNvPicPr>
            <a:picLocks noChangeAspect="1"/>
          </p:cNvPicPr>
          <p:nvPr/>
        </p:nvPicPr>
        <p:blipFill>
          <a:blip r:embed="rId2"/>
          <a:stretch>
            <a:fillRect/>
          </a:stretch>
        </p:blipFill>
        <p:spPr>
          <a:xfrm>
            <a:off x="838200" y="228600"/>
            <a:ext cx="6629400" cy="2590800"/>
          </a:xfrm>
          <a:prstGeom prst="rect">
            <a:avLst/>
          </a:prstGeom>
        </p:spPr>
      </p:pic>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305800" cy="6477000"/>
          </a:xfrm>
        </p:spPr>
        <p:txBody>
          <a:bodyPr/>
          <a:lstStyle/>
          <a:p>
            <a:r>
              <a:rPr lang="en-US" sz="2000" b="1" i="1" dirty="0" smtClean="0"/>
              <a:t>       </a:t>
            </a:r>
            <a:r>
              <a:rPr lang="en-US" sz="3200" i="1" dirty="0" smtClean="0"/>
              <a:t>Software Project Management Plan</a:t>
            </a:r>
            <a:r>
              <a:rPr lang="en-US" sz="2000" b="1" i="1" dirty="0" smtClean="0"/>
              <a:t/>
            </a:r>
            <a:br>
              <a:rPr lang="en-US" sz="2000" b="1" i="1" dirty="0" smtClean="0"/>
            </a:br>
            <a:r>
              <a:rPr lang="en-US" sz="2000" b="1" i="1" dirty="0" smtClean="0"/>
              <a:t/>
            </a:r>
            <a:br>
              <a:rPr lang="en-US" sz="2000" b="1" i="1" dirty="0" smtClean="0"/>
            </a:br>
            <a:r>
              <a:rPr lang="en-US" sz="2000" b="1" i="1" dirty="0" smtClean="0"/>
              <a:t/>
            </a:r>
            <a:br>
              <a:rPr lang="en-US" sz="2000" b="1" i="1" dirty="0" smtClean="0"/>
            </a:br>
            <a:r>
              <a:rPr lang="en-US" sz="2000" i="1" dirty="0" smtClean="0"/>
              <a:t> </a:t>
            </a:r>
            <a:r>
              <a:rPr lang="en-US" sz="2000" i="1" dirty="0" smtClean="0"/>
              <a:t>As businesses expand, managing employee data and performing operations on this data become indispensably complex and prone to errors. An automated system is a perfect solution for efficiently managing large datasets. A payroll management software that uses a secure cloud database and automated implementation of employee scheduling and compliance alleviates the issues completely. Adopting this software translates into timely, accurate resource allocation in industries ranging from healthcare to retail. </a:t>
            </a:r>
            <a:r>
              <a:rPr lang="en-US" sz="2000" i="1" dirty="0" smtClean="0"/>
              <a:t>A </a:t>
            </a:r>
            <a:r>
              <a:rPr lang="en-US" sz="2000" i="1" u="sng" dirty="0" smtClean="0"/>
              <a:t> </a:t>
            </a:r>
            <a:r>
              <a:rPr lang="en-US" sz="2000" i="1" u="sng" dirty="0" smtClean="0"/>
              <a:t>payroll </a:t>
            </a:r>
            <a:r>
              <a:rPr lang="en-US" sz="2000" i="1" u="sng" dirty="0" smtClean="0"/>
              <a:t>management </a:t>
            </a:r>
            <a:r>
              <a:rPr lang="en-US" sz="2000" i="1" u="sng" dirty="0" smtClean="0"/>
              <a:t>system </a:t>
            </a:r>
            <a:r>
              <a:rPr lang="en-US" sz="2000" i="1" dirty="0" smtClean="0"/>
              <a:t> aids organizations in retaining employees by maintaining accurate financial data, calculating compensations and processing pays while remaining compliant with tax regulations. Oodles offers custom development services for a quick, accurate, and intelligent payroll management application for organizations of </a:t>
            </a:r>
            <a:r>
              <a:rPr lang="en-US" sz="2000" i="1" dirty="0" smtClean="0"/>
              <a:t>varying size and industry.</a:t>
            </a:r>
            <a:endParaRPr lang="en-US" sz="2000" b="1"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305800" cy="6629400"/>
          </a:xfrm>
        </p:spPr>
        <p:txBody>
          <a:bodyPr/>
          <a:lstStyle/>
          <a:p>
            <a:r>
              <a:rPr lang="en-US" sz="2400" dirty="0" smtClean="0"/>
              <a:t>      </a:t>
            </a:r>
            <a:br>
              <a:rPr lang="en-US" sz="2400" dirty="0" smtClean="0"/>
            </a:br>
            <a:r>
              <a:rPr lang="en-US" sz="2400" dirty="0" smtClean="0"/>
              <a:t> </a:t>
            </a:r>
            <a:r>
              <a:rPr lang="en-US" sz="2400" dirty="0" smtClean="0"/>
              <a:t>         </a:t>
            </a:r>
            <a:r>
              <a:rPr lang="en-US" sz="3200" b="1" dirty="0" smtClean="0"/>
              <a:t>Development </a:t>
            </a:r>
            <a:r>
              <a:rPr lang="en-US" sz="3200" b="1" dirty="0" smtClean="0"/>
              <a:t>Time and Cost:</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i="1" dirty="0" smtClean="0"/>
              <a:t>C</a:t>
            </a:r>
            <a:r>
              <a:rPr lang="en-US" sz="2400" i="1" dirty="0" smtClean="0"/>
              <a:t>loud-based </a:t>
            </a:r>
            <a:r>
              <a:rPr lang="en-US" sz="2400" i="1" dirty="0" smtClean="0"/>
              <a:t>payroll solutions do not incur as much cost as on-premise payroll solutions on hardware, server, and maintenance. The initial investment, cost of implementation, and maintenance come down to a monthly or yearly subscription. With the planning of payroll processes and HR policies in place, the pay-as-you-go model makes implementation much smoother. As the need for setting up IT infrastructure is eliminated by </a:t>
            </a:r>
            <a:r>
              <a:rPr lang="en-US" sz="2400" i="1" dirty="0" err="1" smtClean="0"/>
              <a:t>SaaS</a:t>
            </a:r>
            <a:r>
              <a:rPr lang="en-US" sz="2400" i="1" dirty="0" smtClean="0"/>
              <a:t>, development time is significantly reduced. Also once all the payroll data is imported and secured into a cloud database, operations on this data can be programmed onto the </a:t>
            </a:r>
            <a:r>
              <a:rPr lang="en-US" sz="2400" i="1" u="sng" dirty="0" smtClean="0"/>
              <a:t>payroll management </a:t>
            </a:r>
            <a:r>
              <a:rPr lang="en-US" sz="2400" i="1" u="sng" dirty="0" smtClean="0"/>
              <a:t>software</a:t>
            </a:r>
            <a:r>
              <a:rPr lang="en-US" sz="2400" i="1" u="sng" dirty="0" smtClean="0"/>
              <a:t> </a:t>
            </a:r>
            <a:r>
              <a:rPr lang="en-US" sz="2400" i="1" u="sng" dirty="0" smtClean="0"/>
              <a:t>.</a:t>
            </a:r>
            <a:r>
              <a:rPr lang="en-US" sz="2400" i="1" dirty="0" smtClean="0"/>
              <a:t/>
            </a:r>
            <a:br>
              <a:rPr lang="en-US" sz="2400" i="1" dirty="0" smtClean="0"/>
            </a:br>
            <a:endParaRPr lang="en-US" sz="24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305800" cy="6629400"/>
          </a:xfrm>
        </p:spPr>
        <p:txBody>
          <a:bodyPr/>
          <a:lstStyle/>
          <a:p>
            <a:r>
              <a:rPr lang="en-US" sz="2400" dirty="0" smtClean="0"/>
              <a:t>             </a:t>
            </a:r>
            <a:br>
              <a:rPr lang="en-US" sz="2400" dirty="0" smtClean="0"/>
            </a:br>
            <a:r>
              <a:rPr lang="en-US" sz="2400" dirty="0" smtClean="0"/>
              <a:t> </a:t>
            </a:r>
            <a:r>
              <a:rPr lang="en-US" sz="2400" dirty="0" smtClean="0"/>
              <a:t>                   </a:t>
            </a:r>
            <a:r>
              <a:rPr lang="en-US" sz="3200" b="1" dirty="0" smtClean="0"/>
              <a:t> Features:</a:t>
            </a:r>
            <a:br>
              <a:rPr lang="en-US" sz="3200" b="1" dirty="0" smtClean="0"/>
            </a:br>
            <a:r>
              <a:rPr lang="en-US" sz="3200" b="1" dirty="0" smtClean="0"/>
              <a:t> </a:t>
            </a:r>
            <a:r>
              <a:rPr lang="en-US" sz="2400" dirty="0" smtClean="0"/>
              <a:t/>
            </a:r>
            <a:br>
              <a:rPr lang="en-US" sz="2400" dirty="0" smtClean="0"/>
            </a:br>
            <a:r>
              <a:rPr lang="en-US" sz="2400" i="1" dirty="0" smtClean="0"/>
              <a:t>Let’s take a quick look at the features of payroll management software</a:t>
            </a:r>
            <a:r>
              <a:rPr lang="en-US" sz="2400" i="1" dirty="0" smtClean="0"/>
              <a:t>.</a:t>
            </a:r>
            <a:br>
              <a:rPr lang="en-US" sz="2400" i="1" dirty="0" smtClean="0"/>
            </a:br>
            <a:r>
              <a:rPr lang="en-US" sz="2400" i="1" dirty="0" smtClean="0"/>
              <a:t/>
            </a:r>
            <a:br>
              <a:rPr lang="en-US" sz="2400" i="1" dirty="0" smtClean="0"/>
            </a:br>
            <a:r>
              <a:rPr lang="en-US" sz="2400" i="1" dirty="0" smtClean="0"/>
              <a:t> </a:t>
            </a:r>
            <a:r>
              <a:rPr lang="en-US" sz="2000" i="1" dirty="0" smtClean="0"/>
              <a:t>1. Cloud Storage:-</a:t>
            </a:r>
            <a:r>
              <a:rPr lang="en-US" sz="2000" i="1" dirty="0" smtClean="0"/>
              <a:t/>
            </a:r>
            <a:br>
              <a:rPr lang="en-US" sz="2000" i="1" dirty="0" smtClean="0"/>
            </a:br>
            <a:r>
              <a:rPr lang="en-US" sz="2000" i="1" dirty="0" smtClean="0"/>
              <a:t>With </a:t>
            </a:r>
            <a:r>
              <a:rPr lang="en-US" sz="2000" i="1" dirty="0" smtClean="0"/>
              <a:t>various encryption tools and authentication </a:t>
            </a:r>
            <a:r>
              <a:rPr lang="en-US" sz="2000" i="1" dirty="0" smtClean="0"/>
              <a:t>  </a:t>
            </a:r>
            <a:r>
              <a:rPr lang="en-US" sz="2000" i="1" dirty="0" smtClean="0"/>
              <a:t> </a:t>
            </a:r>
            <a:r>
              <a:rPr lang="en-US" sz="2000" i="1" dirty="0" smtClean="0"/>
              <a:t> processes </a:t>
            </a:r>
            <a:r>
              <a:rPr lang="en-US" sz="2000" i="1" dirty="0" smtClean="0"/>
              <a:t>in place, cloud databases have proven to be secure and cost-effective. Also, they provide a central data resource for all employee data. Any alteration in one application is reflected on all applications across the platform</a:t>
            </a:r>
            <a:r>
              <a:rPr lang="en-US" sz="2000" i="1" dirty="0" smtClean="0"/>
              <a:t>.</a:t>
            </a:r>
            <a:br>
              <a:rPr lang="en-US" sz="2000" i="1" dirty="0" smtClean="0"/>
            </a:br>
            <a:r>
              <a:rPr lang="en-US" sz="2000" i="1" dirty="0" smtClean="0"/>
              <a:t/>
            </a:r>
            <a:br>
              <a:rPr lang="en-US" sz="2000" i="1" dirty="0" smtClean="0"/>
            </a:br>
            <a:r>
              <a:rPr lang="en-US" sz="2000" i="1" dirty="0" smtClean="0"/>
              <a:t>2. </a:t>
            </a:r>
            <a:r>
              <a:rPr lang="en-US" sz="2000" i="1" dirty="0" smtClean="0"/>
              <a:t>Integrated Accounting</a:t>
            </a:r>
            <a:br>
              <a:rPr lang="en-US" sz="2000" i="1" dirty="0" smtClean="0"/>
            </a:br>
            <a:r>
              <a:rPr lang="en-US" sz="2000" i="1" dirty="0" smtClean="0"/>
              <a:t>With the integration of HR and accounting data, the scope for miscalculation in payroll is </a:t>
            </a:r>
            <a:r>
              <a:rPr lang="en-US" sz="2000" i="1" dirty="0" smtClean="0"/>
              <a:t>completelyeliminated .Having  </a:t>
            </a:r>
            <a:r>
              <a:rPr lang="en-US" sz="2000" i="1" dirty="0" smtClean="0"/>
              <a:t>all employee data profiled and in sync streamlines determining and disbursing pay.</a:t>
            </a:r>
            <a:br>
              <a:rPr lang="en-US" sz="2000" i="1" dirty="0" smtClean="0"/>
            </a:br>
            <a:r>
              <a:rPr lang="en-US" sz="2000" dirty="0" smtClean="0"/>
              <a:t/>
            </a:r>
            <a:br>
              <a:rPr lang="en-US" sz="2000" dirty="0" smtClean="0"/>
            </a:br>
            <a:r>
              <a:rPr lang="en-US" sz="2000" dirty="0" smtClean="0"/>
              <a:t> </a:t>
            </a:r>
            <a:br>
              <a:rPr lang="en-US" sz="2000" dirty="0" smtClean="0"/>
            </a:br>
            <a:endParaRPr lang="en-US"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305800" cy="6629400"/>
          </a:xfrm>
        </p:spPr>
        <p:txBody>
          <a:bodyPr/>
          <a:lstStyle/>
          <a:p>
            <a:r>
              <a:rPr lang="en-US" sz="2400" dirty="0" smtClean="0"/>
              <a:t/>
            </a:r>
            <a:br>
              <a:rPr lang="en-US" sz="2400" dirty="0" smtClean="0"/>
            </a:br>
            <a:r>
              <a:rPr lang="en-US" sz="2400" dirty="0" smtClean="0"/>
              <a:t>3.Tax Management :-</a:t>
            </a:r>
            <a:r>
              <a:rPr lang="en-US" sz="2400" dirty="0" smtClean="0"/>
              <a:t/>
            </a:r>
            <a:br>
              <a:rPr lang="en-US" sz="2400" dirty="0" smtClean="0"/>
            </a:br>
            <a:r>
              <a:rPr lang="en-US" sz="2400" i="1" dirty="0" smtClean="0"/>
              <a:t>Computing </a:t>
            </a:r>
            <a:r>
              <a:rPr lang="en-US" sz="2400" i="1" dirty="0" smtClean="0"/>
              <a:t>tax and tax filing is an important automation feature of a payroll management system that helps avoid delays and penalties. A payroll software also calculates pre-tax deductions, exemptions, and benefits along with providing regular updates on tax filing and deposit status.</a:t>
            </a:r>
            <a:br>
              <a:rPr lang="en-US" sz="2400" i="1" dirty="0" smtClean="0"/>
            </a:br>
            <a:r>
              <a:rPr lang="en-US" sz="2400" i="1" dirty="0" smtClean="0"/>
              <a:t/>
            </a:r>
            <a:br>
              <a:rPr lang="en-US" sz="2400" i="1" dirty="0" smtClean="0"/>
            </a:br>
            <a:r>
              <a:rPr lang="en-US" sz="2400" dirty="0" smtClean="0"/>
              <a:t>4.Customized </a:t>
            </a:r>
            <a:r>
              <a:rPr lang="en-US" sz="2400" dirty="0" smtClean="0"/>
              <a:t>to business </a:t>
            </a:r>
            <a:r>
              <a:rPr lang="en-US" sz="2400" dirty="0" smtClean="0"/>
              <a:t>needs :-</a:t>
            </a:r>
            <a:r>
              <a:rPr lang="en-US" sz="2400" dirty="0" smtClean="0"/>
              <a:t/>
            </a:r>
            <a:br>
              <a:rPr lang="en-US" sz="2400" dirty="0" smtClean="0"/>
            </a:br>
            <a:r>
              <a:rPr lang="en-US" sz="2400" i="1" dirty="0" smtClean="0"/>
              <a:t>Organizations may have a weekly, bi-weekly or monthly pay cycle according to norms and company rules. Some may have contract or incentive-based compensation norms. A payroll software can be customized to cater to these requirements without much hassle. Also, its interface is customizable as </a:t>
            </a:r>
            <a:r>
              <a:rPr lang="en-US" sz="2400" i="1" dirty="0" smtClean="0"/>
              <a:t>well </a:t>
            </a:r>
            <a:r>
              <a:rPr lang="en-US" sz="2400" i="1" dirty="0" smtClean="0"/>
              <a:t>to highlight the chief parameters of the payroll system of an organization. </a:t>
            </a:r>
            <a:br>
              <a:rPr lang="en-US" sz="2400" i="1" dirty="0" smtClean="0"/>
            </a:br>
            <a:endParaRPr lang="en-US" sz="2400" i="1"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305800" cy="4953000"/>
          </a:xfrm>
        </p:spPr>
        <p:txBody>
          <a:bodyPr/>
          <a:lstStyle/>
          <a:p>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5. </a:t>
            </a:r>
            <a:r>
              <a:rPr lang="en-US" sz="2400" dirty="0" smtClean="0"/>
              <a:t>On-the-go </a:t>
            </a:r>
            <a:r>
              <a:rPr lang="en-US" sz="2400" dirty="0" smtClean="0"/>
              <a:t>Updates :-</a:t>
            </a:r>
            <a:r>
              <a:rPr lang="en-US" sz="2400" dirty="0" smtClean="0"/>
              <a:t/>
            </a:r>
            <a:br>
              <a:rPr lang="en-US" sz="2400" dirty="0" smtClean="0"/>
            </a:br>
            <a:r>
              <a:rPr lang="en-US" sz="2400" i="1" dirty="0" err="1" smtClean="0"/>
              <a:t>SaaS</a:t>
            </a:r>
            <a:r>
              <a:rPr lang="en-US" sz="2400" i="1" dirty="0" smtClean="0"/>
              <a:t> models for payroll management software enable companies to receive automatic updates and maintenance initiated by the vendor. Its much convenient than redeploying the software for installing updates.</a:t>
            </a:r>
            <a:r>
              <a:rPr lang="en-US" sz="2400" dirty="0" smtClean="0"/>
              <a:t/>
            </a:r>
            <a:br>
              <a:rPr lang="en-US" sz="2400" dirty="0" smtClean="0"/>
            </a:br>
            <a:r>
              <a:rPr lang="en-US" sz="2400" dirty="0" smtClean="0"/>
              <a:t/>
            </a:r>
            <a:br>
              <a:rPr lang="en-US" sz="2400" dirty="0" smtClean="0"/>
            </a:br>
            <a:endParaRPr lang="en-US"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305800" cy="6858000"/>
          </a:xfrm>
        </p:spPr>
        <p:txBody>
          <a:bodyPr/>
          <a:lstStyle/>
          <a:p>
            <a:r>
              <a:rPr lang="en-US" sz="2400" dirty="0" smtClean="0"/>
              <a:t>            </a:t>
            </a:r>
            <a:r>
              <a:rPr lang="en-US" sz="2400" dirty="0" smtClean="0"/>
              <a:t> </a:t>
            </a:r>
            <a:r>
              <a:rPr lang="en-US" sz="2400" dirty="0" smtClean="0"/>
              <a:t>   </a:t>
            </a:r>
            <a:r>
              <a:rPr lang="en-US" sz="3200" b="1" dirty="0" smtClean="0"/>
              <a:t>Benefits:</a:t>
            </a:r>
            <a:br>
              <a:rPr lang="en-US" sz="3200" b="1" dirty="0" smtClean="0"/>
            </a:br>
            <a:r>
              <a:rPr lang="en-US" sz="2400" i="1" dirty="0" smtClean="0"/>
              <a:t>1</a:t>
            </a:r>
            <a:r>
              <a:rPr lang="en-US" sz="2400" i="1" dirty="0" smtClean="0"/>
              <a:t>. Anywhere/Anytime access</a:t>
            </a:r>
            <a:br>
              <a:rPr lang="en-US" sz="2400" i="1" dirty="0" smtClean="0"/>
            </a:br>
            <a:r>
              <a:rPr lang="en-US" sz="2400" i="1" dirty="0" smtClean="0"/>
              <a:t>Payroll management software comprises automated systems that can generate payroll data per day, week, or month without error and provide real-time access to it. Also, employers can make direct salary deposits into employee bank accounts with just a few clicks</a:t>
            </a:r>
            <a:r>
              <a:rPr lang="en-US" sz="2400" i="1" dirty="0" smtClean="0"/>
              <a:t>.</a:t>
            </a:r>
            <a:br>
              <a:rPr lang="en-US" sz="2400" i="1" dirty="0" smtClean="0"/>
            </a:br>
            <a:r>
              <a:rPr lang="en-US" sz="2400" i="1" dirty="0" smtClean="0"/>
              <a:t/>
            </a:r>
            <a:br>
              <a:rPr lang="en-US" sz="2400" i="1" dirty="0" smtClean="0"/>
            </a:br>
            <a:r>
              <a:rPr lang="en-US" sz="2400" i="1" dirty="0" smtClean="0"/>
              <a:t>2. Extensive Reporting</a:t>
            </a:r>
            <a:br>
              <a:rPr lang="en-US" sz="2400" i="1" dirty="0" smtClean="0"/>
            </a:br>
            <a:r>
              <a:rPr lang="en-US" sz="2400" i="1" dirty="0" smtClean="0"/>
              <a:t>Payroll management systems are integrated with time and attendance tracking software as well as scheduling software. By accurately measuring the time an employee spends at work, the payroll management software computes precise payroll, considering time reports and tax deductions. These reports  are also at the respective authority’s disposal to view and evaluate.</a:t>
            </a:r>
            <a:r>
              <a:rPr lang="en-US" sz="2400" dirty="0" smtClean="0"/>
              <a:t/>
            </a:r>
            <a:br>
              <a:rPr lang="en-US" sz="2400" dirty="0" smtClean="0"/>
            </a:br>
            <a:r>
              <a:rPr lang="en-US" sz="2400" dirty="0" smtClean="0"/>
              <a:t/>
            </a:r>
            <a:br>
              <a:rPr lang="en-US" sz="2400" dirty="0" smtClean="0"/>
            </a:br>
            <a:r>
              <a:rPr lang="en-US" sz="2400" dirty="0" smtClean="0"/>
              <a:t> </a:t>
            </a:r>
            <a:br>
              <a:rPr lang="en-US" sz="2400" dirty="0" smtClean="0"/>
            </a:br>
            <a:endParaRPr lang="en-US" sz="2400" dirty="0" smtClean="0"/>
          </a:p>
        </p:txBody>
      </p:sp>
      <p:cxnSp>
        <p:nvCxnSpPr>
          <p:cNvPr id="4" name="Straight Connector 3"/>
          <p:cNvCxnSpPr/>
          <p:nvPr/>
        </p:nvCxnSpPr>
        <p:spPr>
          <a:xfrm>
            <a:off x="3124200" y="4572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24200" y="533400"/>
            <a:ext cx="2133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305800" cy="6629400"/>
          </a:xfrm>
        </p:spPr>
        <p:txBody>
          <a:bodyPr/>
          <a:lstStyle/>
          <a:p>
            <a:r>
              <a:rPr lang="en-US" sz="2400" i="1" dirty="0" smtClean="0"/>
              <a:t>3</a:t>
            </a:r>
            <a:r>
              <a:rPr lang="en-US" sz="2400" i="1" dirty="0" smtClean="0"/>
              <a:t>. Smooth integration with existing ERP</a:t>
            </a:r>
            <a:br>
              <a:rPr lang="en-US" sz="2400" i="1" dirty="0" smtClean="0"/>
            </a:br>
            <a:r>
              <a:rPr lang="en-US" sz="2400" i="1" dirty="0" smtClean="0"/>
              <a:t>The easy integration of most payroll management applications into the existing ERP system of a company makes them preferable. </a:t>
            </a:r>
            <a:r>
              <a:rPr lang="en-US" sz="2400" i="1" u="sng" dirty="0" smtClean="0"/>
              <a:t>Online payroll </a:t>
            </a:r>
            <a:r>
              <a:rPr lang="en-US" sz="2400" i="1" u="sng" dirty="0" smtClean="0"/>
              <a:t>systems </a:t>
            </a:r>
            <a:r>
              <a:rPr lang="en-US" sz="2400" i="1" dirty="0" smtClean="0"/>
              <a:t>yield </a:t>
            </a:r>
            <a:r>
              <a:rPr lang="en-US" sz="2400" i="1" dirty="0" smtClean="0"/>
              <a:t>error-free, time-sensitive salary data and provide a centralized record keeping structure, ensuring data integrity</a:t>
            </a:r>
            <a:r>
              <a:rPr lang="en-US" sz="2400" i="1" dirty="0" smtClean="0"/>
              <a:t>.</a:t>
            </a:r>
            <a:br>
              <a:rPr lang="en-US" sz="2400" i="1" dirty="0" smtClean="0"/>
            </a:br>
            <a:r>
              <a:rPr lang="en-US" sz="2400" i="1" dirty="0" smtClean="0"/>
              <a:t/>
            </a:r>
            <a:br>
              <a:rPr lang="en-US" sz="2400" i="1" dirty="0" smtClean="0"/>
            </a:br>
            <a:r>
              <a:rPr lang="en-US" sz="2400" i="1" dirty="0" smtClean="0"/>
              <a:t>4. Customizable salary  structures</a:t>
            </a:r>
            <a:br>
              <a:rPr lang="en-US" sz="2400" i="1" dirty="0" smtClean="0"/>
            </a:br>
            <a:r>
              <a:rPr lang="en-US" sz="2400" i="1" dirty="0" smtClean="0"/>
              <a:t>Update/alteration of data at one place is reflected across the whole database in a well-integrated payroll and ERP system . Thus, there is no need to reprocess payroll in case salaries change. When an employee leavess or a new employee joins the organization, employee data needs to be modified only once. Payroll management witnesses minimum or zero impact on its smooth functioning when such situations </a:t>
            </a:r>
            <a:r>
              <a:rPr lang="en-US" sz="2400" i="1" dirty="0" smtClean="0"/>
              <a:t>arise.</a:t>
            </a:r>
            <a:r>
              <a:rPr lang="en-US" sz="2400" i="1" dirty="0" smtClean="0"/>
              <a:t/>
            </a:r>
            <a:br>
              <a:rPr lang="en-US" sz="2400" i="1" dirty="0" smtClean="0"/>
            </a:br>
            <a:r>
              <a:rPr lang="en-US" sz="2400" i="1" dirty="0" smtClean="0"/>
              <a:t/>
            </a:r>
            <a:br>
              <a:rPr lang="en-US" sz="2400" i="1" dirty="0" smtClean="0"/>
            </a:br>
            <a:endParaRPr lang="en-US" sz="2400" i="1"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305800" cy="6629400"/>
          </a:xfrm>
        </p:spPr>
        <p:txBody>
          <a:bodyPr/>
          <a:lstStyle/>
          <a:p>
            <a:r>
              <a:rPr lang="en-US" sz="2400" i="1" dirty="0" smtClean="0"/>
              <a:t>5. Tax compliance</a:t>
            </a:r>
            <a:br>
              <a:rPr lang="en-US" sz="2400" i="1" dirty="0" smtClean="0"/>
            </a:br>
            <a:r>
              <a:rPr lang="en-US" sz="2400" i="1" dirty="0" smtClean="0"/>
              <a:t>Compliance tools are an advantage that payroll management applications furnish organizations with. Tax regulations and rules change on a yearly basis but these tools promptly and accurately implement modifications in tax laws into employee payrolls. They also send out notifications for tax returns when filings are due.</a:t>
            </a:r>
            <a:br>
              <a:rPr lang="en-US" sz="2400" i="1" dirty="0" smtClean="0"/>
            </a:br>
            <a:r>
              <a:rPr lang="en-US" sz="2400" i="1" dirty="0" smtClean="0"/>
              <a:t>6. Advanced Data-Security</a:t>
            </a:r>
            <a:br>
              <a:rPr lang="en-US" sz="2400" i="1" dirty="0" smtClean="0"/>
            </a:br>
            <a:r>
              <a:rPr lang="en-US" sz="2400" i="1" dirty="0" smtClean="0"/>
              <a:t>An organization’s liquidity and financial data is highly classified. An infringement in this data can turn malicious. An </a:t>
            </a:r>
            <a:r>
              <a:rPr lang="en-US" sz="2400" i="1" dirty="0" smtClean="0"/>
              <a:t>o</a:t>
            </a:r>
            <a:r>
              <a:rPr lang="en-US" sz="2400" i="1" dirty="0" smtClean="0"/>
              <a:t> </a:t>
            </a:r>
            <a:r>
              <a:rPr lang="en-US" sz="2400" i="1" dirty="0" err="1" smtClean="0"/>
              <a:t>nline</a:t>
            </a:r>
            <a:r>
              <a:rPr lang="en-US" sz="2400" i="1" dirty="0" smtClean="0"/>
              <a:t> payroll management software, however, ensures minute surveillance and security of payroll information. Conditional access tools, password protection, and multi-level authorization make this possible. Also, the probability of data loss is minimized through automation.</a:t>
            </a:r>
            <a:endParaRPr lang="en-US" sz="2400" i="1"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57</TotalTime>
  <Words>46</Words>
  <Application>Microsoft Office PowerPoint</Application>
  <PresentationFormat>On-screen Show (4:3)</PresentationFormat>
  <Paragraphs>15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Metro</vt:lpstr>
      <vt:lpstr>                            SPMP of Payroll Management             System </vt:lpstr>
      <vt:lpstr>       Software Project Management Plan    As businesses expand, managing employee data and performing operations on this data become indispensably complex and prone to errors. An automated system is a perfect solution for efficiently managing large datasets. A payroll management software that uses a secure cloud database and automated implementation of employee scheduling and compliance alleviates the issues completely. Adopting this software translates into timely, accurate resource allocation in industries ranging from healthcare to retail. A  payroll management system  aids organizations in retaining employees by maintaining accurate financial data, calculating compensations and processing pays while remaining compliant with tax regulations. Oodles offers custom development services for a quick, accurate, and intelligent payroll management application for organizations of varying size and industry.</vt:lpstr>
      <vt:lpstr>                 Development Time and Cost:   Cloud-based payroll solutions do not incur as much cost as on-premise payroll solutions on hardware, server, and maintenance. The initial investment, cost of implementation, and maintenance come down to a monthly or yearly subscription. With the planning of payroll processes and HR policies in place, the pay-as-you-go model makes implementation much smoother. As the need for setting up IT infrastructure is eliminated by SaaS, development time is significantly reduced. Also once all the payroll data is imported and secured into a cloud database, operations on this data can be programmed onto the payroll management software . </vt:lpstr>
      <vt:lpstr>                                   Features:   Let’s take a quick look at the features of payroll management software.   1. Cloud Storage:- With various encryption tools and authentication     processes in place, cloud databases have proven to be secure and cost-effective. Also, they provide a central data resource for all employee data. Any alteration in one application is reflected on all applications across the platform.  2. Integrated Accounting With the integration of HR and accounting data, the scope for miscalculation in payroll is completelyeliminated .Having  all employee data profiled and in sync streamlines determining and disbursing pay.    </vt:lpstr>
      <vt:lpstr> 3.Tax Management :- Computing tax and tax filing is an important automation feature of a payroll management system that helps avoid delays and penalties. A payroll software also calculates pre-tax deductions, exemptions, and benefits along with providing regular updates on tax filing and deposit status.  4.Customized to business needs :- Organizations may have a weekly, bi-weekly or monthly pay cycle according to norms and company rules. Some may have contract or incentive-based compensation norms. A payroll software can be customized to cater to these requirements without much hassle. Also, its interface is customizable as well to highlight the chief parameters of the payroll system of an organization.  </vt:lpstr>
      <vt:lpstr>   5. On-the-go Updates :- SaaS models for payroll management software enable companies to receive automatic updates and maintenance initiated by the vendor. Its much convenient than redeploying the software for installing updates.  </vt:lpstr>
      <vt:lpstr>                Benefits: 1. Anywhere/Anytime access Payroll management software comprises automated systems that can generate payroll data per day, week, or month without error and provide real-time access to it. Also, employers can make direct salary deposits into employee bank accounts with just a few clicks.  2. Extensive Reporting Payroll management systems are integrated with time and attendance tracking software as well as scheduling software. By accurately measuring the time an employee spends at work, the payroll management software computes precise payroll, considering time reports and tax deductions. These reports  are also at the respective authority’s disposal to view and evaluate.    </vt:lpstr>
      <vt:lpstr>3. Smooth integration with existing ERP The easy integration of most payroll management applications into the existing ERP system of a company makes them preferable. Online payroll systems yield error-free, time-sensitive salary data and provide a centralized record keeping structure, ensuring data integrity.  4. Customizable salary  structures Update/alteration of data at one place is reflected across the whole database in a well-integrated payroll and ERP system . Thus, there is no need to reprocess payroll in case salaries change. When an employee leavess or a new employee joins the organization, employee data needs to be modified only once. Payroll management witnesses minimum or zero impact on its smooth functioning when such situations arise.  </vt:lpstr>
      <vt:lpstr>5. Tax compliance Compliance tools are an advantage that payroll management applications furnish organizations with. Tax regulations and rules change on a yearly basis but these tools promptly and accurately implement modifications in tax laws into employee payrolls. They also send out notifications for tax returns when filings are due. 6. Advanced Data-Security An organization’s liquidity and financial data is highly classified. An infringement in this data can turn malicious. An o nline payroll management software, however, ensures minute surveillance and security of payroll information. Conditional access tools, password protection, and multi-level authorization make this possible. Also, the probability of data loss is minimized through automation.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asd</dc:creator>
  <cp:lastModifiedBy>asd</cp:lastModifiedBy>
  <cp:revision>15</cp:revision>
  <dcterms:created xsi:type="dcterms:W3CDTF">2021-11-09T03:45:56Z</dcterms:created>
  <dcterms:modified xsi:type="dcterms:W3CDTF">2021-11-09T08:31:23Z</dcterms:modified>
</cp:coreProperties>
</file>