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3" r:id="rId6"/>
    <p:sldId id="262" r:id="rId7"/>
    <p:sldId id="261" r:id="rId8"/>
    <p:sldId id="264" r:id="rId9"/>
    <p:sldId id="267" r:id="rId10"/>
    <p:sldId id="266" r:id="rId11"/>
    <p:sldId id="265" r:id="rId12"/>
    <p:sldId id="268" r:id="rId13"/>
    <p:sldId id="269" r:id="rId14"/>
    <p:sldId id="272"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B8FB806-92D2-4424-8E57-321D961BD492}"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8FB806-92D2-4424-8E57-321D961BD492}"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B8FB806-92D2-4424-8E57-321D961BD49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4229FE-AB38-4BB8-8280-3BC6DCA4A944}"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8FB806-92D2-4424-8E57-321D961BD4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84229FE-AB38-4BB8-8280-3BC6DCA4A944}" type="datetimeFigureOut">
              <a:rPr lang="en-US" smtClean="0"/>
              <a:pPr/>
              <a:t>11/9/2021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B8FB806-92D2-4424-8E57-321D961BD4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84229FE-AB38-4BB8-8280-3BC6DCA4A944}" type="datetimeFigureOut">
              <a:rPr lang="en-US" smtClean="0"/>
              <a:pPr/>
              <a:t>11/9/2021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B8FB806-92D2-4424-8E57-321D961BD49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599"/>
            <a:ext cx="9144000" cy="3886201"/>
          </a:xfrm>
        </p:spPr>
        <p:txBody>
          <a:bodyPr>
            <a:normAutofit/>
          </a:bodyPr>
          <a:lstStyle/>
          <a:p>
            <a:pPr algn="ctr"/>
            <a:r>
              <a:rPr lang="en-US" sz="2800" dirty="0"/>
              <a:t>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t>
            </a:r>
            <a:r>
              <a:rPr lang="en-US" sz="2800" dirty="0" smtClean="0"/>
              <a:t>                                           </a:t>
            </a:r>
            <a:r>
              <a:rPr lang="en-US" sz="3600" b="1" dirty="0" smtClean="0"/>
              <a:t>      STP </a:t>
            </a:r>
            <a:r>
              <a:rPr lang="en-US" sz="3600" b="1" dirty="0" smtClean="0"/>
              <a:t>of Payroll Management System </a:t>
            </a:r>
            <a:endParaRPr lang="en-US" sz="3600" b="1" dirty="0"/>
          </a:p>
        </p:txBody>
      </p:sp>
      <p:sp>
        <p:nvSpPr>
          <p:cNvPr id="3" name="Subtitle 2"/>
          <p:cNvSpPr>
            <a:spLocks noGrp="1"/>
          </p:cNvSpPr>
          <p:nvPr>
            <p:ph type="subTitle" idx="1"/>
          </p:nvPr>
        </p:nvSpPr>
        <p:spPr>
          <a:xfrm>
            <a:off x="228600" y="3886200"/>
            <a:ext cx="8686800" cy="2743200"/>
          </a:xfrm>
        </p:spPr>
        <p:txBody>
          <a:bodyPr>
            <a:normAutofit/>
          </a:bodyPr>
          <a:lstStyle/>
          <a:p>
            <a:pPr algn="l"/>
            <a:r>
              <a:rPr lang="en-US" b="1" dirty="0" smtClean="0">
                <a:solidFill>
                  <a:schemeClr val="tx1"/>
                </a:solidFill>
              </a:rPr>
              <a:t>    Submitted </a:t>
            </a:r>
            <a:r>
              <a:rPr lang="en-US" b="1" dirty="0" smtClean="0">
                <a:solidFill>
                  <a:schemeClr val="tx1"/>
                </a:solidFill>
              </a:rPr>
              <a:t>By:- </a:t>
            </a:r>
            <a:r>
              <a:rPr lang="en-US" b="1" dirty="0" smtClean="0">
                <a:solidFill>
                  <a:schemeClr val="tx1"/>
                </a:solidFill>
              </a:rPr>
              <a:t>                                                          </a:t>
            </a:r>
            <a:r>
              <a:rPr lang="en-US" b="1" dirty="0" smtClean="0">
                <a:solidFill>
                  <a:schemeClr val="tx1"/>
                </a:solidFill>
              </a:rPr>
              <a:t>Submitted to:-  </a:t>
            </a:r>
          </a:p>
          <a:p>
            <a:pPr algn="l"/>
            <a:r>
              <a:rPr lang="en-US" sz="2400" b="1" dirty="0" smtClean="0">
                <a:solidFill>
                  <a:schemeClr val="tx1"/>
                </a:solidFill>
              </a:rPr>
              <a:t>  Saloni Jaiswal                                             Dr. Shaligram Prajapat Sir   </a:t>
            </a:r>
          </a:p>
          <a:p>
            <a:pPr algn="l"/>
            <a:r>
              <a:rPr lang="en-US" sz="2400" b="1" dirty="0" smtClean="0">
                <a:solidFill>
                  <a:schemeClr val="tx1"/>
                </a:solidFill>
              </a:rPr>
              <a:t>  IT-2k19-50                                         </a:t>
            </a:r>
          </a:p>
          <a:p>
            <a:pPr algn="l"/>
            <a:r>
              <a:rPr lang="en-US" sz="2400" b="1" dirty="0" smtClean="0">
                <a:solidFill>
                  <a:schemeClr val="tx1"/>
                </a:solidFill>
              </a:rPr>
              <a:t>  M.Tech (IT)</a:t>
            </a:r>
          </a:p>
          <a:p>
            <a:pPr algn="l"/>
            <a:r>
              <a:rPr lang="en-US" b="1" dirty="0" smtClean="0">
                <a:solidFill>
                  <a:schemeClr val="tx1"/>
                </a:solidFill>
              </a:rPr>
              <a:t> </a:t>
            </a:r>
          </a:p>
          <a:p>
            <a:pPr algn="l"/>
            <a:endParaRPr lang="en-US" dirty="0"/>
          </a:p>
        </p:txBody>
      </p:sp>
      <p:pic>
        <p:nvPicPr>
          <p:cNvPr id="4" name="Picture 3" descr="iips.png"/>
          <p:cNvPicPr>
            <a:picLocks noChangeAspect="1"/>
          </p:cNvPicPr>
          <p:nvPr/>
        </p:nvPicPr>
        <p:blipFill>
          <a:blip r:embed="rId2"/>
          <a:stretch>
            <a:fillRect/>
          </a:stretch>
        </p:blipFill>
        <p:spPr>
          <a:xfrm>
            <a:off x="838200" y="228600"/>
            <a:ext cx="6629400" cy="2590800"/>
          </a:xfrm>
          <a:prstGeom prst="rect">
            <a:avLst/>
          </a:prstGeom>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705600"/>
          </a:xfrm>
        </p:spPr>
        <p:txBody>
          <a:bodyPr/>
          <a:lstStyle/>
          <a:p>
            <a:r>
              <a:rPr lang="en-US" sz="2000" dirty="0" smtClean="0"/>
              <a:t>                </a:t>
            </a:r>
            <a:r>
              <a:rPr lang="en-US" sz="3200" b="1" dirty="0" smtClean="0"/>
              <a:t>6</a:t>
            </a:r>
            <a:r>
              <a:rPr lang="en-US" sz="3200" b="1" dirty="0" smtClean="0"/>
              <a:t>. Control </a:t>
            </a:r>
            <a:r>
              <a:rPr lang="en-US" sz="3200" b="1" dirty="0" smtClean="0"/>
              <a:t>Procedures</a:t>
            </a:r>
            <a:r>
              <a:rPr lang="en-US" sz="2000" dirty="0" smtClean="0"/>
              <a:t/>
            </a:r>
            <a:br>
              <a:rPr lang="en-US" sz="2000" dirty="0" smtClean="0"/>
            </a:br>
            <a:r>
              <a:rPr lang="en-US" sz="2000" dirty="0" smtClean="0"/>
              <a:t> </a:t>
            </a:r>
            <a:br>
              <a:rPr lang="en-US" sz="2000" dirty="0" smtClean="0"/>
            </a:br>
            <a:r>
              <a:rPr lang="en-US" sz="2000" i="1" dirty="0" smtClean="0"/>
              <a:t>1 </a:t>
            </a:r>
            <a:r>
              <a:rPr lang="en-US" sz="2000" i="1" dirty="0" smtClean="0"/>
              <a:t>Reviews </a:t>
            </a:r>
            <a:r>
              <a:rPr lang="en-US" sz="2000" i="1" dirty="0" smtClean="0"/>
              <a:t>:-The </a:t>
            </a:r>
            <a:r>
              <a:rPr lang="en-US" sz="2000" i="1" dirty="0" smtClean="0"/>
              <a:t>project team will perform reviews for each Phase. (i.e. Requirements Review, Design Review, Code Review, Test Plan Review, Test Case Review and Final Test Summary Review). A meeting notice, with related documents, will be emailed to each participant. </a:t>
            </a:r>
            <a:r>
              <a:rPr lang="en-US" sz="2000" i="1" dirty="0" smtClean="0"/>
              <a:t/>
            </a:r>
            <a:br>
              <a:rPr lang="en-US" sz="2000" i="1" dirty="0" smtClean="0"/>
            </a:br>
            <a:r>
              <a:rPr lang="en-US" sz="2000" i="1" dirty="0" smtClean="0"/>
              <a:t/>
            </a:r>
            <a:br>
              <a:rPr lang="en-US" sz="2000" i="1" dirty="0" smtClean="0"/>
            </a:br>
            <a:r>
              <a:rPr lang="en-US" sz="2000" i="1" dirty="0" smtClean="0"/>
              <a:t>2 </a:t>
            </a:r>
            <a:r>
              <a:rPr lang="en-US" sz="2000" i="1" dirty="0" smtClean="0"/>
              <a:t>Bug Review meetings </a:t>
            </a:r>
            <a:r>
              <a:rPr lang="en-US" sz="2000" i="1" dirty="0" smtClean="0"/>
              <a:t>:-Regular </a:t>
            </a:r>
            <a:r>
              <a:rPr lang="en-US" sz="2000" i="1" dirty="0" smtClean="0"/>
              <a:t>weekly meeting will be held to discuss reported defects. The development department will provide status/updates on all defects reported and the test department will provide addition defect information if needed. All member of the project team will participate</a:t>
            </a:r>
            <a:r>
              <a:rPr lang="en-US" sz="2000" i="1" dirty="0" smtClean="0"/>
              <a:t>.</a:t>
            </a:r>
            <a:br>
              <a:rPr lang="en-US" sz="2000" i="1" dirty="0" smtClean="0"/>
            </a:br>
            <a:r>
              <a:rPr lang="en-US" sz="2000" i="1" dirty="0" smtClean="0"/>
              <a:t/>
            </a:r>
            <a:br>
              <a:rPr lang="en-US" sz="2000" i="1" dirty="0" smtClean="0"/>
            </a:br>
            <a:r>
              <a:rPr lang="en-US" sz="2000" i="1" dirty="0" smtClean="0"/>
              <a:t>3 </a:t>
            </a:r>
            <a:r>
              <a:rPr lang="en-US" sz="2000" i="1" dirty="0" smtClean="0"/>
              <a:t>Change Request </a:t>
            </a:r>
            <a:r>
              <a:rPr lang="en-US" sz="2000" i="1" dirty="0" smtClean="0"/>
              <a:t>:-Once </a:t>
            </a:r>
            <a:r>
              <a:rPr lang="en-US" sz="2000" i="1" dirty="0" smtClean="0"/>
              <a:t>testing begins, changes to the payroll system are discouraged. If functional changes are required, these proposed changes will be discussed with the Change Control Board (CCB). The CCB will determine the impact of the change and if/when it should be implemented.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82000" cy="6400800"/>
          </a:xfrm>
        </p:spPr>
        <p:txBody>
          <a:bodyPr/>
          <a:lstStyle/>
          <a:p>
            <a:r>
              <a:rPr lang="en-US" sz="2400" i="1" dirty="0" smtClean="0"/>
              <a:t/>
            </a:r>
            <a:br>
              <a:rPr lang="en-US" sz="2400" i="1" dirty="0" smtClean="0"/>
            </a:br>
            <a:r>
              <a:rPr lang="en-US" sz="2400" i="1" dirty="0" smtClean="0"/>
              <a:t/>
            </a:r>
            <a:br>
              <a:rPr lang="en-US" sz="2400" i="1" dirty="0" smtClean="0"/>
            </a:br>
            <a:r>
              <a:rPr lang="en-US" sz="2400" i="1" dirty="0" smtClean="0"/>
              <a:t>4 </a:t>
            </a:r>
            <a:r>
              <a:rPr lang="en-US" sz="2400" i="1" dirty="0" smtClean="0"/>
              <a:t>Defect Reporting </a:t>
            </a:r>
            <a:r>
              <a:rPr lang="en-US" sz="2400" i="1" dirty="0" smtClean="0"/>
              <a:t>:-When </a:t>
            </a:r>
            <a:r>
              <a:rPr lang="en-US" sz="2400" i="1" dirty="0" smtClean="0"/>
              <a:t>defects are found, the testers will complete a defect report on the defect tracking system. The defect tracking Systems is accessible by testers, developers &amp; all members of the project team. When a defect has been fixed or more information is needed, the developer will change the status of the defect to indicate the current state. Once a defect is verified as FIXED by the testers, the testers will close the defect report.</a:t>
            </a:r>
            <a:endParaRPr lang="en-US" sz="24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705600"/>
          </a:xfrm>
        </p:spPr>
        <p:txBody>
          <a:bodyPr/>
          <a:lstStyle/>
          <a:p>
            <a:r>
              <a:rPr lang="en-US" sz="2000" dirty="0" smtClean="0"/>
              <a:t>            </a:t>
            </a:r>
            <a:r>
              <a:rPr lang="en-US" sz="3200" b="1" dirty="0" smtClean="0"/>
              <a:t>7</a:t>
            </a:r>
            <a:r>
              <a:rPr lang="en-US" sz="3200" b="1" dirty="0" smtClean="0"/>
              <a:t>. Functions To Be Tested </a:t>
            </a:r>
            <a:r>
              <a:rPr lang="en-US" sz="2000" dirty="0" smtClean="0"/>
              <a:t/>
            </a:r>
            <a:br>
              <a:rPr lang="en-US" sz="2000" dirty="0" smtClean="0"/>
            </a:br>
            <a:r>
              <a:rPr lang="en-US" sz="2000" dirty="0" smtClean="0"/>
              <a:t> </a:t>
            </a:r>
            <a:r>
              <a:rPr lang="en-US" sz="2000" dirty="0" smtClean="0"/>
              <a:t/>
            </a:r>
            <a:br>
              <a:rPr lang="en-US" sz="2000" dirty="0" smtClean="0"/>
            </a:br>
            <a:r>
              <a:rPr lang="en-US" sz="2000" dirty="0" smtClean="0"/>
              <a:t/>
            </a:r>
            <a:br>
              <a:rPr lang="en-US" sz="2000" dirty="0" smtClean="0"/>
            </a:br>
            <a:r>
              <a:rPr lang="en-US" sz="2000" dirty="0" smtClean="0"/>
              <a:t>The </a:t>
            </a:r>
            <a:r>
              <a:rPr lang="en-US" sz="2000" dirty="0" smtClean="0"/>
              <a:t>following is a list of functions that will be tested</a:t>
            </a:r>
            <a:r>
              <a:rPr lang="en-US" sz="2000" dirty="0" smtClean="0"/>
              <a:t>:</a:t>
            </a:r>
            <a:br>
              <a:rPr lang="en-US" sz="2000" dirty="0" smtClean="0"/>
            </a:br>
            <a:r>
              <a:rPr lang="en-US" sz="2000" dirty="0" smtClean="0"/>
              <a:t> </a:t>
            </a:r>
            <a:r>
              <a:rPr lang="en-US" sz="2000" dirty="0" smtClean="0"/>
              <a:t>▪ Add/update employee information </a:t>
            </a:r>
            <a:r>
              <a:rPr lang="en-US" sz="2000" dirty="0" smtClean="0"/>
              <a:t/>
            </a:r>
            <a:br>
              <a:rPr lang="en-US" sz="2000" dirty="0" smtClean="0"/>
            </a:br>
            <a:r>
              <a:rPr lang="en-US" sz="2000" dirty="0" smtClean="0"/>
              <a:t> </a:t>
            </a:r>
            <a:r>
              <a:rPr lang="en-US" sz="2000" dirty="0" smtClean="0"/>
              <a:t>▪ </a:t>
            </a:r>
            <a:r>
              <a:rPr lang="en-US" sz="2000" dirty="0" smtClean="0"/>
              <a:t>Search / Lookup employee information </a:t>
            </a:r>
            <a:r>
              <a:rPr lang="en-US" sz="2000" dirty="0" smtClean="0"/>
              <a:t/>
            </a:r>
            <a:br>
              <a:rPr lang="en-US" sz="2000" dirty="0" smtClean="0"/>
            </a:br>
            <a:r>
              <a:rPr lang="en-US" sz="2000" dirty="0" smtClean="0"/>
              <a:t> </a:t>
            </a:r>
            <a:r>
              <a:rPr lang="en-US" sz="2000" dirty="0" smtClean="0"/>
              <a:t>▪ </a:t>
            </a:r>
            <a:r>
              <a:rPr lang="en-US" sz="2000" dirty="0" smtClean="0"/>
              <a:t>Escape to return to Main Menu </a:t>
            </a:r>
            <a:r>
              <a:rPr lang="en-US" sz="2000" dirty="0" smtClean="0"/>
              <a:t/>
            </a:r>
            <a:br>
              <a:rPr lang="en-US" sz="2000" dirty="0" smtClean="0"/>
            </a:br>
            <a:r>
              <a:rPr lang="en-US" sz="2000" dirty="0" smtClean="0"/>
              <a:t> </a:t>
            </a:r>
            <a:r>
              <a:rPr lang="en-US" sz="2000" dirty="0" smtClean="0"/>
              <a:t>▪ </a:t>
            </a:r>
            <a:r>
              <a:rPr lang="en-US" sz="2000" dirty="0" smtClean="0"/>
              <a:t>Security features </a:t>
            </a:r>
            <a:r>
              <a:rPr lang="en-US" sz="2000" dirty="0" smtClean="0"/>
              <a:t/>
            </a:r>
            <a:br>
              <a:rPr lang="en-US" sz="2000" dirty="0" smtClean="0"/>
            </a:br>
            <a:r>
              <a:rPr lang="en-US" sz="2000" dirty="0" smtClean="0"/>
              <a:t> </a:t>
            </a:r>
            <a:r>
              <a:rPr lang="en-US" sz="2000" dirty="0" smtClean="0"/>
              <a:t>▪ </a:t>
            </a:r>
            <a:r>
              <a:rPr lang="en-US" sz="2000" dirty="0" smtClean="0"/>
              <a:t>Scaling to 700 employee </a:t>
            </a:r>
            <a:r>
              <a:rPr lang="en-US" sz="2000" dirty="0" smtClean="0"/>
              <a:t>records</a:t>
            </a:r>
            <a:br>
              <a:rPr lang="en-US" sz="2000" dirty="0" smtClean="0"/>
            </a:br>
            <a:r>
              <a:rPr lang="en-US" sz="2000" dirty="0" smtClean="0"/>
              <a:t> </a:t>
            </a:r>
            <a:r>
              <a:rPr lang="en-US" sz="2000" dirty="0" smtClean="0"/>
              <a:t>▪ Error messages ▪ Report </a:t>
            </a:r>
            <a:r>
              <a:rPr lang="en-US" sz="2000" dirty="0" smtClean="0"/>
              <a:t>Printing</a:t>
            </a:r>
            <a:br>
              <a:rPr lang="en-US" sz="2000" dirty="0" smtClean="0"/>
            </a:br>
            <a:r>
              <a:rPr lang="en-US" sz="2000" dirty="0" smtClean="0"/>
              <a:t> </a:t>
            </a:r>
            <a:r>
              <a:rPr lang="en-US" sz="2000" dirty="0" smtClean="0"/>
              <a:t>▪ Creation of payroll file </a:t>
            </a:r>
            <a:r>
              <a:rPr lang="en-US" sz="2000" dirty="0" smtClean="0"/>
              <a:t/>
            </a:r>
            <a:br>
              <a:rPr lang="en-US" sz="2000" dirty="0" smtClean="0"/>
            </a:br>
            <a:r>
              <a:rPr lang="en-US" sz="2000" dirty="0" smtClean="0"/>
              <a:t> </a:t>
            </a:r>
            <a:r>
              <a:rPr lang="en-US" sz="2000" dirty="0" smtClean="0"/>
              <a:t>▪ </a:t>
            </a:r>
            <a:r>
              <a:rPr lang="en-US" sz="2000" dirty="0" smtClean="0"/>
              <a:t>Transfer of payroll file to the mainframe </a:t>
            </a:r>
            <a:r>
              <a:rPr lang="en-US" sz="2000" dirty="0" smtClean="0"/>
              <a:t/>
            </a:r>
            <a:br>
              <a:rPr lang="en-US" sz="2000" dirty="0" smtClean="0"/>
            </a:br>
            <a:r>
              <a:rPr lang="en-US" sz="2000" dirty="0" smtClean="0"/>
              <a:t> </a:t>
            </a:r>
            <a:r>
              <a:rPr lang="en-US" sz="2000" dirty="0" smtClean="0"/>
              <a:t>▪ </a:t>
            </a:r>
            <a:r>
              <a:rPr lang="en-US" sz="2000" dirty="0" smtClean="0"/>
              <a:t>Screen mappings (GUI flow). Includes default </a:t>
            </a:r>
            <a:r>
              <a:rPr lang="en-US" sz="2000" dirty="0" smtClean="0"/>
              <a:t>settings</a:t>
            </a:r>
            <a:br>
              <a:rPr lang="en-US" sz="2000" dirty="0" smtClean="0"/>
            </a:br>
            <a:r>
              <a:rPr lang="en-US" sz="2000" dirty="0" smtClean="0"/>
              <a:t> </a:t>
            </a:r>
            <a:r>
              <a:rPr lang="en-US" sz="2000" dirty="0" smtClean="0"/>
              <a:t>▪ FICA Calculation ▪ State Tax Calculation </a:t>
            </a:r>
            <a:r>
              <a:rPr lang="en-US" sz="2000" dirty="0" smtClean="0"/>
              <a:t/>
            </a:r>
            <a:br>
              <a:rPr lang="en-US" sz="2000" dirty="0" smtClean="0"/>
            </a:br>
            <a:r>
              <a:rPr lang="en-US" sz="2000" dirty="0" smtClean="0"/>
              <a:t> </a:t>
            </a:r>
            <a:r>
              <a:rPr lang="en-US" sz="2000" dirty="0" smtClean="0"/>
              <a:t>▪ </a:t>
            </a:r>
            <a:r>
              <a:rPr lang="en-US" sz="2000" dirty="0" smtClean="0"/>
              <a:t>Federal Tax Calculation </a:t>
            </a:r>
            <a:r>
              <a:rPr lang="en-US" sz="2000" dirty="0" smtClean="0"/>
              <a:t/>
            </a:r>
            <a:br>
              <a:rPr lang="en-US" sz="2000" dirty="0" smtClean="0"/>
            </a:br>
            <a:r>
              <a:rPr lang="en-US" sz="2000" dirty="0" smtClean="0"/>
              <a:t> </a:t>
            </a:r>
            <a:r>
              <a:rPr lang="en-US" sz="2000" dirty="0" smtClean="0"/>
              <a:t>▪ </a:t>
            </a:r>
            <a:r>
              <a:rPr lang="en-US" sz="2000" dirty="0" smtClean="0"/>
              <a:t>Gross pay Calculation </a:t>
            </a:r>
            <a:r>
              <a:rPr lang="en-US" sz="2000" dirty="0" smtClean="0"/>
              <a:t/>
            </a:r>
            <a:br>
              <a:rPr lang="en-US" sz="2000" dirty="0" smtClean="0"/>
            </a:br>
            <a:r>
              <a:rPr lang="en-US" sz="2000" dirty="0" smtClean="0"/>
              <a:t> </a:t>
            </a:r>
            <a:r>
              <a:rPr lang="en-US" sz="2000" dirty="0" smtClean="0"/>
              <a:t>▪ </a:t>
            </a:r>
            <a:r>
              <a:rPr lang="en-US" sz="2000" dirty="0" smtClean="0"/>
              <a:t>Net pay </a:t>
            </a:r>
            <a:r>
              <a:rPr lang="en-US" sz="2000" dirty="0" smtClean="0"/>
              <a:t>Calculation</a:t>
            </a:r>
            <a:br>
              <a:rPr lang="en-US" sz="2000" dirty="0" smtClean="0"/>
            </a:br>
            <a:r>
              <a:rPr lang="en-US" sz="2000" dirty="0" smtClean="0"/>
              <a:t> </a:t>
            </a:r>
            <a:r>
              <a:rPr lang="en-US" sz="2000" dirty="0" smtClean="0"/>
              <a:t>▪ Sick Leave Balance </a:t>
            </a:r>
            <a:r>
              <a:rPr lang="en-US" sz="2000" dirty="0" smtClean="0"/>
              <a:t>Calculation</a:t>
            </a:r>
            <a:br>
              <a:rPr lang="en-US" sz="2000" dirty="0" smtClean="0"/>
            </a:br>
            <a:r>
              <a:rPr lang="en-US" sz="2000" dirty="0" smtClean="0"/>
              <a:t> </a:t>
            </a:r>
            <a:r>
              <a:rPr lang="en-US" sz="2000" dirty="0" smtClean="0"/>
              <a:t>▪ Annual Leave Balance Calculation A Requirements Validation Matrix will “map” the test cases back to the requirements. See Deliverables</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705600"/>
          </a:xfrm>
        </p:spPr>
        <p:txBody>
          <a:bodyPr/>
          <a:lstStyle/>
          <a:p>
            <a:r>
              <a:rPr lang="en-US" sz="2400" dirty="0" smtClean="0"/>
              <a:t>           </a:t>
            </a:r>
            <a:r>
              <a:rPr lang="en-US" sz="3200" dirty="0" smtClean="0"/>
              <a:t>8</a:t>
            </a:r>
            <a:r>
              <a:rPr lang="en-US" sz="3200" dirty="0" smtClean="0"/>
              <a:t>. </a:t>
            </a:r>
            <a:r>
              <a:rPr lang="en-US" sz="3200" dirty="0" smtClean="0"/>
              <a:t>Suspension / Exit Criteria </a:t>
            </a:r>
            <a:r>
              <a:rPr lang="en-US" sz="2400" dirty="0" smtClean="0"/>
              <a:t/>
            </a:r>
            <a:br>
              <a:rPr lang="en-US" sz="2400" dirty="0" smtClean="0"/>
            </a:br>
            <a:r>
              <a:rPr lang="en-US" sz="2400" dirty="0" smtClean="0"/>
              <a:t/>
            </a:r>
            <a:br>
              <a:rPr lang="en-US" sz="2400" dirty="0" smtClean="0"/>
            </a:br>
            <a:r>
              <a:rPr lang="en-US" sz="2400" i="1" dirty="0" smtClean="0"/>
              <a:t>If </a:t>
            </a:r>
            <a:r>
              <a:rPr lang="en-US" sz="2400" i="1" dirty="0" smtClean="0"/>
              <a:t>any defects are found which seriously impact the test progress, the QA manager may choose to Suspend testing. Criteria that will justify test suspension are: ▪ Hardware/software is not available at the times indicated in the project schedule. ▪ Source code contains one or more critical defects, which seriously prevents or limits testing progress. ▪ Assigned test resources are not available when needed by the test team. </a:t>
            </a:r>
            <a:r>
              <a:rPr lang="en-US" sz="2400" dirty="0" smtClean="0"/>
              <a:t/>
            </a:r>
            <a:br>
              <a:rPr lang="en-US" sz="2400" dirty="0" smtClean="0"/>
            </a:br>
            <a:r>
              <a:rPr lang="en-US" sz="3200" dirty="0" smtClean="0"/>
              <a:t> </a:t>
            </a:r>
            <a:r>
              <a:rPr lang="en-US" sz="3200" dirty="0" smtClean="0"/>
              <a:t>        9. </a:t>
            </a:r>
            <a:r>
              <a:rPr lang="en-US" sz="3200" dirty="0" smtClean="0"/>
              <a:t>Resumption Criteria </a:t>
            </a:r>
            <a:r>
              <a:rPr lang="en-US" sz="2400" dirty="0" smtClean="0"/>
              <a:t/>
            </a:r>
            <a:br>
              <a:rPr lang="en-US" sz="2400" dirty="0" smtClean="0"/>
            </a:br>
            <a:r>
              <a:rPr lang="en-US" sz="2400" dirty="0" smtClean="0"/>
              <a:t> </a:t>
            </a:r>
            <a:r>
              <a:rPr lang="en-US" sz="2400" i="1" dirty="0" smtClean="0"/>
              <a:t>If</a:t>
            </a:r>
            <a:r>
              <a:rPr lang="en-US" sz="2400" dirty="0" smtClean="0"/>
              <a:t> </a:t>
            </a:r>
            <a:r>
              <a:rPr lang="en-US" sz="2400" i="1" dirty="0" smtClean="0"/>
              <a:t>testing is suspended, resumption will only occur when the problem(s) that caused the suspension has been resolved. When a critical defect is the cause of the suspension, the “FIX” must be verified by the test department before testing is resumed. </a:t>
            </a:r>
            <a:endParaRPr lang="en-US" sz="2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382000" cy="6705600"/>
          </a:xfrm>
        </p:spPr>
        <p:txBody>
          <a:bodyPr/>
          <a:lstStyle/>
          <a:p>
            <a:r>
              <a:rPr lang="en-US" sz="2400" dirty="0" smtClean="0"/>
              <a:t>                  </a:t>
            </a:r>
            <a:r>
              <a:rPr lang="en-US" sz="3200" dirty="0" smtClean="0"/>
              <a:t>10. Tools</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r>
              <a:rPr lang="en-US" sz="2400" i="1" dirty="0" smtClean="0"/>
              <a:t>The Acme Automated test tool will be used to help test the new payroll system. We have the licensed product onsite and installed. All of the testers have been trained on the use of this test tool. </a:t>
            </a:r>
            <a:r>
              <a:rPr lang="en-US" sz="2400" i="1" dirty="0" smtClean="0"/>
              <a:t/>
            </a:r>
            <a:br>
              <a:rPr lang="en-US" sz="2400" i="1" dirty="0" smtClean="0"/>
            </a:br>
            <a:r>
              <a:rPr lang="en-US" sz="2400" i="1" dirty="0" smtClean="0"/>
              <a:t> </a:t>
            </a:r>
            <a:r>
              <a:rPr lang="en-US" sz="2400" i="1" dirty="0" smtClean="0"/>
              <a:t>   </a:t>
            </a:r>
            <a:r>
              <a:rPr lang="en-US" sz="2400" dirty="0" smtClean="0"/>
              <a:t/>
            </a:r>
            <a:br>
              <a:rPr lang="en-US" sz="2400" dirty="0" smtClean="0"/>
            </a:br>
            <a:r>
              <a:rPr lang="en-US" sz="3200" dirty="0" smtClean="0"/>
              <a:t> </a:t>
            </a:r>
            <a:r>
              <a:rPr lang="en-US" sz="3200" dirty="0" smtClean="0"/>
              <a:t>           11. </a:t>
            </a:r>
            <a:r>
              <a:rPr lang="en-US" sz="3200" dirty="0" smtClean="0"/>
              <a:t>Documentation </a:t>
            </a:r>
            <a:r>
              <a:rPr lang="en-US" sz="2400" dirty="0" smtClean="0"/>
              <a:t/>
            </a:r>
            <a:br>
              <a:rPr lang="en-US" sz="2400" dirty="0" smtClean="0"/>
            </a:br>
            <a:r>
              <a:rPr lang="en-US" sz="2400" dirty="0" smtClean="0"/>
              <a:t/>
            </a:r>
            <a:br>
              <a:rPr lang="en-US" sz="2400" dirty="0" smtClean="0"/>
            </a:br>
            <a:r>
              <a:rPr lang="en-US" sz="2400" i="1" dirty="0" smtClean="0"/>
              <a:t>The </a:t>
            </a:r>
            <a:r>
              <a:rPr lang="en-US" sz="2400" i="1" dirty="0" smtClean="0"/>
              <a:t>following documentation will be available at the end of the test phase: ▪ Test Plan ▪ Test Cases ▪ Test Case review ▪ Requirements Validation Matrix ▪ Defect reports ▪ Final Test Summary Report</a:t>
            </a:r>
            <a:endParaRPr lang="en-US" sz="24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705600"/>
          </a:xfrm>
        </p:spPr>
        <p:txBody>
          <a:bodyPr/>
          <a:lstStyle/>
          <a:p>
            <a:r>
              <a:rPr lang="en-US" sz="2400" dirty="0" smtClean="0"/>
              <a:t/>
            </a:r>
            <a:br>
              <a:rPr lang="en-US" sz="2400" dirty="0" smtClean="0"/>
            </a:br>
            <a:r>
              <a:rPr lang="en-US" sz="2400" dirty="0" smtClean="0"/>
              <a:t> </a:t>
            </a:r>
            <a:r>
              <a:rPr lang="en-US" sz="2400" dirty="0" smtClean="0"/>
              <a:t>           </a:t>
            </a:r>
            <a:r>
              <a:rPr lang="en-US" sz="3200" b="1" dirty="0" smtClean="0"/>
              <a:t>16</a:t>
            </a:r>
            <a:r>
              <a:rPr lang="en-US" sz="3200" b="1" dirty="0" smtClean="0"/>
              <a:t>. </a:t>
            </a:r>
            <a:r>
              <a:rPr lang="en-US" sz="3200" b="1" dirty="0" smtClean="0"/>
              <a:t>Approvals</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Name </a:t>
            </a:r>
            <a:r>
              <a:rPr lang="en-US" sz="2400" dirty="0" smtClean="0"/>
              <a:t>(Print</a:t>
            </a:r>
            <a:r>
              <a:rPr lang="en-US" sz="2400" dirty="0" smtClean="0"/>
              <a:t>)           </a:t>
            </a:r>
            <a:r>
              <a:rPr lang="en-US" sz="2400" dirty="0" smtClean="0"/>
              <a:t>Signature </a:t>
            </a:r>
            <a:r>
              <a:rPr lang="en-US" sz="2400" dirty="0" smtClean="0"/>
              <a:t>          Date </a:t>
            </a:r>
            <a:br>
              <a:rPr lang="en-US" sz="2400" dirty="0" smtClean="0"/>
            </a:br>
            <a:r>
              <a:rPr lang="en-US" sz="2400" dirty="0" smtClean="0"/>
              <a:t>1.</a:t>
            </a:r>
            <a:br>
              <a:rPr lang="en-US" sz="2400" dirty="0" smtClean="0"/>
            </a:br>
            <a:r>
              <a:rPr lang="en-US" sz="2400" dirty="0" smtClean="0"/>
              <a:t>2.</a:t>
            </a:r>
            <a:br>
              <a:rPr lang="en-US" sz="2400" dirty="0" smtClean="0"/>
            </a:br>
            <a:r>
              <a:rPr lang="en-US" sz="2400" dirty="0" smtClean="0"/>
              <a:t>3</a:t>
            </a:r>
            <a:r>
              <a:rPr lang="en-US" sz="2400" dirty="0" smtClean="0"/>
              <a:t>. </a:t>
            </a:r>
            <a:r>
              <a:rPr lang="en-US" sz="2400" dirty="0" smtClean="0"/>
              <a:t/>
            </a:r>
            <a:br>
              <a:rPr lang="en-US" sz="2400" dirty="0" smtClean="0"/>
            </a:br>
            <a:r>
              <a:rPr lang="en-US" sz="2400" dirty="0" smtClean="0"/>
              <a:t>4</a:t>
            </a:r>
            <a:r>
              <a:rPr lang="en-US" sz="2400" dirty="0" smtClean="0"/>
              <a:t>. </a:t>
            </a:r>
            <a:r>
              <a:rPr lang="en-US" sz="2400" dirty="0" smtClean="0"/>
              <a:t/>
            </a:r>
            <a:br>
              <a:rPr lang="en-US" sz="2400" dirty="0" smtClean="0"/>
            </a:br>
            <a:r>
              <a:rPr lang="en-US" sz="2400" dirty="0" smtClean="0"/>
              <a:t>5.</a:t>
            </a:r>
            <a:br>
              <a:rPr lang="en-US" sz="2400" dirty="0" smtClean="0"/>
            </a:br>
            <a:r>
              <a:rPr lang="en-US" sz="2400" dirty="0" smtClean="0"/>
              <a:t/>
            </a:r>
            <a:br>
              <a:rPr lang="en-US" sz="2400" dirty="0" smtClean="0"/>
            </a:br>
            <a:r>
              <a:rPr lang="en-US" sz="2400" dirty="0" smtClean="0"/>
              <a:t> </a:t>
            </a:r>
            <a:r>
              <a:rPr lang="en-US" sz="2400" dirty="0" smtClean="0"/>
              <a:t>Software Testing Resources: </a:t>
            </a:r>
            <a:r>
              <a:rPr lang="en-US" sz="2400" dirty="0" smtClean="0"/>
              <a:t/>
            </a:r>
            <a:br>
              <a:rPr lang="en-US" sz="2400" dirty="0" smtClean="0"/>
            </a:br>
            <a:r>
              <a:rPr lang="en-US" sz="2400" dirty="0" smtClean="0"/>
              <a:t>❖ </a:t>
            </a:r>
            <a:r>
              <a:rPr lang="en-US" sz="2400" dirty="0" smtClean="0"/>
              <a:t>Software Testing Downloads </a:t>
            </a:r>
            <a:r>
              <a:rPr lang="en-US" sz="2400" dirty="0" smtClean="0"/>
              <a:t/>
            </a:r>
            <a:br>
              <a:rPr lang="en-US" sz="2400" dirty="0" smtClean="0"/>
            </a:br>
            <a:r>
              <a:rPr lang="en-US" sz="2400" dirty="0" smtClean="0"/>
              <a:t>❖ </a:t>
            </a:r>
            <a:r>
              <a:rPr lang="en-US" sz="2400" dirty="0" smtClean="0"/>
              <a:t>Software Testing </a:t>
            </a:r>
            <a:r>
              <a:rPr lang="en-US" sz="2400" dirty="0" smtClean="0"/>
              <a:t>Articles</a:t>
            </a:r>
            <a:br>
              <a:rPr lang="en-US" sz="2400" dirty="0" smtClean="0"/>
            </a:br>
            <a:r>
              <a:rPr lang="en-US" sz="2400" dirty="0" smtClean="0"/>
              <a:t>❖ </a:t>
            </a:r>
            <a:r>
              <a:rPr lang="en-US" sz="2400" dirty="0" smtClean="0"/>
              <a:t>Software Testing Jobs</a:t>
            </a:r>
            <a:endParaRPr lang="en-US" sz="2400" dirty="0"/>
          </a:p>
        </p:txBody>
      </p:sp>
      <p:cxnSp>
        <p:nvCxnSpPr>
          <p:cNvPr id="4" name="Straight Connector 3"/>
          <p:cNvCxnSpPr/>
          <p:nvPr/>
        </p:nvCxnSpPr>
        <p:spPr>
          <a:xfrm>
            <a:off x="1143000" y="2438400"/>
            <a:ext cx="7239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2819400"/>
            <a:ext cx="731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66800" y="3200400"/>
            <a:ext cx="731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66800" y="3505200"/>
            <a:ext cx="731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86200"/>
            <a:ext cx="746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705600"/>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fontScale="90000"/>
          </a:bodyPr>
          <a:lstStyle/>
          <a:p>
            <a:pPr algn="l"/>
            <a:r>
              <a:rPr lang="en-US" sz="3200" b="1" dirty="0" smtClean="0"/>
              <a:t>1. Introduction </a:t>
            </a:r>
            <a:r>
              <a:rPr lang="en-US" sz="2400" dirty="0" smtClean="0"/>
              <a:t/>
            </a:r>
            <a:br>
              <a:rPr lang="en-US" sz="2400" dirty="0" smtClean="0"/>
            </a:br>
            <a:r>
              <a:rPr lang="en-US" sz="2400" dirty="0" smtClean="0"/>
              <a:t> </a:t>
            </a:r>
            <a:r>
              <a:rPr lang="en-US" sz="2400" i="1" dirty="0" smtClean="0"/>
              <a:t>The </a:t>
            </a:r>
            <a:r>
              <a:rPr lang="en-US" sz="2400" i="1" dirty="0" smtClean="0"/>
              <a:t>company has outgrown its current payroll system &amp; is developing a new system that will allow for further growth and provide additional features. The software test department has been tasked with testing the new system. The new system will do the following: </a:t>
            </a:r>
            <a:r>
              <a:rPr lang="en-US" sz="2400" i="1" dirty="0" smtClean="0"/>
              <a:t/>
            </a:r>
            <a:br>
              <a:rPr lang="en-US" sz="2400" i="1" dirty="0" smtClean="0"/>
            </a:br>
            <a:r>
              <a:rPr lang="en-US" sz="2400" i="1" dirty="0" smtClean="0"/>
              <a:t/>
            </a:r>
            <a:br>
              <a:rPr lang="en-US" sz="2400" i="1" dirty="0" smtClean="0"/>
            </a:br>
            <a:r>
              <a:rPr lang="en-US" sz="2400" i="1" dirty="0" smtClean="0"/>
              <a:t>▪ </a:t>
            </a:r>
            <a:r>
              <a:rPr lang="en-US" sz="2400" i="1" dirty="0" smtClean="0"/>
              <a:t>Provide the users with menus, directions &amp; error messages to direct him/her on the various options. </a:t>
            </a:r>
            <a:r>
              <a:rPr lang="en-US" sz="2400" i="1" dirty="0" smtClean="0"/>
              <a:t/>
            </a:r>
            <a:br>
              <a:rPr lang="en-US" sz="2400" i="1" dirty="0" smtClean="0"/>
            </a:br>
            <a:r>
              <a:rPr lang="en-US" sz="2400" i="1" dirty="0" smtClean="0"/>
              <a:t>▪ </a:t>
            </a:r>
            <a:r>
              <a:rPr lang="en-US" sz="2400" i="1" dirty="0" smtClean="0"/>
              <a:t>Handle the update/addition of employee information. </a:t>
            </a:r>
            <a:r>
              <a:rPr lang="en-US" sz="2400" i="1" dirty="0" smtClean="0"/>
              <a:t/>
            </a:r>
            <a:br>
              <a:rPr lang="en-US" sz="2400" i="1" dirty="0" smtClean="0"/>
            </a:br>
            <a:r>
              <a:rPr lang="en-US" sz="2400" i="1" dirty="0" smtClean="0"/>
              <a:t>▪ </a:t>
            </a:r>
            <a:r>
              <a:rPr lang="en-US" sz="2400" i="1" dirty="0" smtClean="0"/>
              <a:t>Print various reports. </a:t>
            </a:r>
            <a:r>
              <a:rPr lang="en-US" sz="2400" i="1" dirty="0" smtClean="0"/>
              <a:t/>
            </a:r>
            <a:br>
              <a:rPr lang="en-US" sz="2400" i="1" dirty="0" smtClean="0"/>
            </a:br>
            <a:r>
              <a:rPr lang="en-US" sz="2400" i="1" dirty="0" smtClean="0"/>
              <a:t>▪ </a:t>
            </a:r>
            <a:r>
              <a:rPr lang="en-US" sz="2400" i="1" dirty="0" smtClean="0"/>
              <a:t>Create a payroll file and transfer the file to the mainframe. </a:t>
            </a:r>
            <a:r>
              <a:rPr lang="en-US" sz="2400" i="1" dirty="0" smtClean="0"/>
              <a:t/>
            </a:r>
            <a:br>
              <a:rPr lang="en-US" sz="2400" i="1" dirty="0" smtClean="0"/>
            </a:br>
            <a:r>
              <a:rPr lang="en-US" sz="2400" i="1" dirty="0" smtClean="0"/>
              <a:t>▪ </a:t>
            </a:r>
            <a:r>
              <a:rPr lang="en-US" sz="2400" i="1" dirty="0" smtClean="0"/>
              <a:t>Run on the Banyan Vines Network using IBM compatible PCs as data entry terminals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6477000"/>
          </a:xfrm>
        </p:spPr>
        <p:txBody>
          <a:bodyPr/>
          <a:lstStyle/>
          <a:p>
            <a:r>
              <a:rPr lang="en-US" sz="3200" b="1" dirty="0" smtClean="0"/>
              <a:t> </a:t>
            </a:r>
            <a:r>
              <a:rPr lang="en-US" sz="3200" b="1" dirty="0" smtClean="0"/>
              <a:t>          Test </a:t>
            </a:r>
            <a:r>
              <a:rPr lang="en-US" sz="3200" b="1" dirty="0" smtClean="0"/>
              <a:t>Plan Objectives </a:t>
            </a:r>
            <a:r>
              <a:rPr lang="en-US" sz="3200" b="1" dirty="0" smtClean="0"/>
              <a:t/>
            </a:r>
            <a:br>
              <a:rPr lang="en-US" sz="3200" b="1" dirty="0" smtClean="0"/>
            </a:br>
            <a:r>
              <a:rPr lang="en-US" sz="2400" dirty="0" smtClean="0"/>
              <a:t/>
            </a:r>
            <a:br>
              <a:rPr lang="en-US" sz="2400" dirty="0" smtClean="0"/>
            </a:br>
            <a:r>
              <a:rPr lang="en-US" sz="2400" i="1" dirty="0" smtClean="0"/>
              <a:t>This </a:t>
            </a:r>
            <a:r>
              <a:rPr lang="en-US" sz="2400" i="1" dirty="0" smtClean="0"/>
              <a:t>Test Plan for the new Payroll System supports the following objectives: </a:t>
            </a:r>
            <a:r>
              <a:rPr lang="en-US" sz="2400" i="1" dirty="0" smtClean="0"/>
              <a:t/>
            </a:r>
            <a:br>
              <a:rPr lang="en-US" sz="2400" i="1" dirty="0" smtClean="0"/>
            </a:br>
            <a:r>
              <a:rPr lang="en-US" sz="2400" i="1" dirty="0" smtClean="0"/>
              <a:t/>
            </a:r>
            <a:br>
              <a:rPr lang="en-US" sz="2400" i="1" dirty="0" smtClean="0"/>
            </a:br>
            <a:r>
              <a:rPr lang="en-US" sz="2400" i="1" dirty="0" smtClean="0"/>
              <a:t>▪ </a:t>
            </a:r>
            <a:r>
              <a:rPr lang="en-US" sz="2400" i="1" dirty="0" smtClean="0"/>
              <a:t>Define the activities required to prepare for and conduct System, Beta and User Acceptance testing. </a:t>
            </a:r>
            <a:r>
              <a:rPr lang="en-US" sz="2400" i="1" dirty="0" smtClean="0"/>
              <a:t/>
            </a:r>
            <a:br>
              <a:rPr lang="en-US" sz="2400" i="1" dirty="0" smtClean="0"/>
            </a:br>
            <a:r>
              <a:rPr lang="en-US" sz="2400" i="1" dirty="0" smtClean="0"/>
              <a:t>▪ </a:t>
            </a:r>
            <a:r>
              <a:rPr lang="en-US" sz="2400" i="1" dirty="0" smtClean="0"/>
              <a:t>Communicate to all responsible parties the System Test strategy</a:t>
            </a:r>
            <a:r>
              <a:rPr lang="en-US" sz="2400" i="1" dirty="0" smtClean="0"/>
              <a:t>.</a:t>
            </a:r>
            <a:br>
              <a:rPr lang="en-US" sz="2400" i="1" dirty="0" smtClean="0"/>
            </a:br>
            <a:r>
              <a:rPr lang="en-US" sz="2400" i="1" dirty="0" smtClean="0"/>
              <a:t> </a:t>
            </a:r>
            <a:r>
              <a:rPr lang="en-US" sz="2400" i="1" dirty="0" smtClean="0"/>
              <a:t>▪ Define deliverables and responsible parties</a:t>
            </a:r>
            <a:r>
              <a:rPr lang="en-US" sz="2400" i="1" dirty="0" smtClean="0"/>
              <a:t>.</a:t>
            </a:r>
            <a:br>
              <a:rPr lang="en-US" sz="2400" i="1" dirty="0" smtClean="0"/>
            </a:br>
            <a:r>
              <a:rPr lang="en-US" sz="2400" i="1" dirty="0" smtClean="0"/>
              <a:t> </a:t>
            </a:r>
            <a:r>
              <a:rPr lang="en-US" sz="2400" i="1" dirty="0" smtClean="0"/>
              <a:t>▪ Communicate to all responsible parties the various Dependencies and Risks </a:t>
            </a:r>
            <a:r>
              <a:rPr lang="en-US" sz="2400" i="1" dirty="0" smtClean="0"/>
              <a:t>.</a:t>
            </a:r>
            <a:endParaRPr lang="en-US" sz="2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382000" cy="6705600"/>
          </a:xfrm>
        </p:spPr>
        <p:txBody>
          <a:bodyPr/>
          <a:lstStyle/>
          <a:p>
            <a:r>
              <a:rPr lang="en-US" sz="2000" b="1" dirty="0" smtClean="0"/>
              <a:t>                           </a:t>
            </a:r>
            <a:r>
              <a:rPr lang="en-US" sz="3200" b="1" dirty="0" smtClean="0"/>
              <a:t>2</a:t>
            </a:r>
            <a:r>
              <a:rPr lang="en-US" sz="3200" b="1" dirty="0" smtClean="0"/>
              <a:t>. Scope </a:t>
            </a:r>
            <a:r>
              <a:rPr lang="en-US" sz="2000" b="1" dirty="0" smtClean="0"/>
              <a:t/>
            </a:r>
            <a:br>
              <a:rPr lang="en-US" sz="2000" b="1" dirty="0" smtClean="0"/>
            </a:br>
            <a:r>
              <a:rPr lang="en-US" sz="2000" i="1" dirty="0" smtClean="0"/>
              <a:t/>
            </a:r>
            <a:br>
              <a:rPr lang="en-US" sz="2000" i="1" dirty="0" smtClean="0"/>
            </a:br>
            <a:r>
              <a:rPr lang="en-US" sz="2000" i="1" dirty="0" smtClean="0"/>
              <a:t>1</a:t>
            </a:r>
            <a:r>
              <a:rPr lang="en-US" sz="2000" i="1" dirty="0" smtClean="0"/>
              <a:t>. Data Entry </a:t>
            </a:r>
            <a:r>
              <a:rPr lang="en-US" sz="2000" i="1" dirty="0" smtClean="0"/>
              <a:t>:- The </a:t>
            </a:r>
            <a:r>
              <a:rPr lang="en-US" sz="2000" i="1" dirty="0" smtClean="0"/>
              <a:t>new payroll system should allow the payroll clerks to enter employee information from IBM compatible PC workstations running DOS 3.3 or higher. The system will be menu driven and will provide error messages to help direct the clerks through various options. </a:t>
            </a:r>
            <a:r>
              <a:rPr lang="en-US" sz="2000" i="1" dirty="0" smtClean="0"/>
              <a:t/>
            </a:r>
            <a:br>
              <a:rPr lang="en-US" sz="2000" i="1" dirty="0" smtClean="0"/>
            </a:br>
            <a:r>
              <a:rPr lang="en-US" sz="2000" i="1" dirty="0" smtClean="0"/>
              <a:t/>
            </a:r>
            <a:br>
              <a:rPr lang="en-US" sz="2000" i="1" dirty="0" smtClean="0"/>
            </a:br>
            <a:r>
              <a:rPr lang="en-US" sz="2000" i="1" dirty="0" smtClean="0"/>
              <a:t>2. Reports :- </a:t>
            </a:r>
            <a:r>
              <a:rPr lang="en-US" sz="2000" i="1" dirty="0" smtClean="0"/>
              <a:t>The system will allow the payroll clerks to print 3 types of reports. These reports are</a:t>
            </a:r>
            <a:r>
              <a:rPr lang="en-US" sz="2000" i="1" dirty="0" smtClean="0"/>
              <a:t>:</a:t>
            </a:r>
            <a:br>
              <a:rPr lang="en-US" sz="2000" i="1" dirty="0" smtClean="0"/>
            </a:br>
            <a:r>
              <a:rPr lang="en-US" sz="2000" i="1" dirty="0" smtClean="0"/>
              <a:t> </a:t>
            </a:r>
            <a:r>
              <a:rPr lang="en-US" sz="2000" i="1" dirty="0" smtClean="0"/>
              <a:t>▪ A pay period transaction report </a:t>
            </a:r>
            <a:r>
              <a:rPr lang="en-US" sz="2000" i="1" dirty="0" smtClean="0"/>
              <a:t/>
            </a:r>
            <a:br>
              <a:rPr lang="en-US" sz="2000" i="1" dirty="0" smtClean="0"/>
            </a:br>
            <a:r>
              <a:rPr lang="en-US" sz="2000" i="1" dirty="0" smtClean="0"/>
              <a:t>▪ </a:t>
            </a:r>
            <a:r>
              <a:rPr lang="en-US" sz="2000" i="1" dirty="0" smtClean="0"/>
              <a:t>A pay period exception report </a:t>
            </a:r>
            <a:r>
              <a:rPr lang="en-US" sz="2000" i="1" dirty="0" smtClean="0"/>
              <a:t/>
            </a:r>
            <a:br>
              <a:rPr lang="en-US" sz="2000" i="1" dirty="0" smtClean="0"/>
            </a:br>
            <a:r>
              <a:rPr lang="en-US" sz="2000" i="1" dirty="0" smtClean="0"/>
              <a:t>▪ </a:t>
            </a:r>
            <a:r>
              <a:rPr lang="en-US" sz="2000" i="1" dirty="0" smtClean="0"/>
              <a:t>A three month history </a:t>
            </a:r>
            <a:r>
              <a:rPr lang="en-US" sz="2000" i="1" dirty="0" smtClean="0"/>
              <a:t>report.</a:t>
            </a:r>
            <a:br>
              <a:rPr lang="en-US" sz="2000" i="1" dirty="0" smtClean="0"/>
            </a:br>
            <a:r>
              <a:rPr lang="en-US" sz="2000" i="1" dirty="0" smtClean="0"/>
              <a:t/>
            </a:r>
            <a:br>
              <a:rPr lang="en-US" sz="2000" i="1" dirty="0" smtClean="0"/>
            </a:br>
            <a:r>
              <a:rPr lang="en-US" sz="2000" i="1" dirty="0" smtClean="0"/>
              <a:t> 3</a:t>
            </a:r>
            <a:r>
              <a:rPr lang="en-US" sz="2000" i="1" dirty="0" smtClean="0"/>
              <a:t>. File Transfer </a:t>
            </a:r>
            <a:r>
              <a:rPr lang="en-US" sz="2000" i="1" dirty="0" smtClean="0"/>
              <a:t>:-Once </a:t>
            </a:r>
            <a:r>
              <a:rPr lang="en-US" sz="2000" i="1" dirty="0" smtClean="0"/>
              <a:t>the employee information is entered into the LAN database, the payroll system will allow the clerk to create a payroll file. This file can then be transferred, over the network, to the mainframe. </a:t>
            </a:r>
            <a:r>
              <a:rPr lang="en-US" sz="2000" i="1" dirty="0" smtClean="0"/>
              <a:t/>
            </a:r>
            <a:br>
              <a:rPr lang="en-US" sz="2000" i="1" dirty="0" smtClean="0"/>
            </a:br>
            <a:r>
              <a:rPr lang="en-US" sz="2000" i="1" dirty="0" smtClean="0"/>
              <a:t/>
            </a:r>
            <a:br>
              <a:rPr lang="en-US" sz="2000" i="1" dirty="0" smtClean="0"/>
            </a:br>
            <a:r>
              <a:rPr lang="en-US" sz="2000" i="1" dirty="0" smtClean="0"/>
              <a:t>4</a:t>
            </a:r>
            <a:r>
              <a:rPr lang="en-US" sz="2000" i="1" dirty="0" smtClean="0"/>
              <a:t>. Security Each payroll clerk will need a userid and password to login to the system. The system will require the clerks to change the password every 30 days.</a:t>
            </a:r>
            <a:endParaRPr lang="en-US" sz="20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82000" cy="6705600"/>
          </a:xfrm>
        </p:spPr>
        <p:txBody>
          <a:bodyPr/>
          <a:lstStyle/>
          <a:p>
            <a:r>
              <a:rPr lang="en-US" sz="2000" i="1" dirty="0" smtClean="0"/>
              <a:t>                   </a:t>
            </a:r>
            <a:r>
              <a:rPr lang="en-US" sz="3200" b="1" dirty="0" smtClean="0"/>
              <a:t>3</a:t>
            </a:r>
            <a:r>
              <a:rPr lang="en-US" sz="3200" b="1" dirty="0" smtClean="0"/>
              <a:t>. Test </a:t>
            </a:r>
            <a:r>
              <a:rPr lang="en-US" sz="3200" b="1" dirty="0" smtClean="0"/>
              <a:t>Strategy</a:t>
            </a:r>
            <a:r>
              <a:rPr lang="en-US" sz="2000" i="1" dirty="0" smtClean="0"/>
              <a:t/>
            </a:r>
            <a:br>
              <a:rPr lang="en-US" sz="2000" i="1" dirty="0" smtClean="0"/>
            </a:br>
            <a:r>
              <a:rPr lang="en-US" sz="2000" i="1" dirty="0" smtClean="0"/>
              <a:t> </a:t>
            </a:r>
            <a:br>
              <a:rPr lang="en-US" sz="2000" i="1" dirty="0" smtClean="0"/>
            </a:br>
            <a:r>
              <a:rPr lang="en-US" sz="2000" i="1" dirty="0" smtClean="0"/>
              <a:t>The </a:t>
            </a:r>
            <a:r>
              <a:rPr lang="en-US" sz="2000" i="1" dirty="0" smtClean="0"/>
              <a:t>test strategy consists of a series of different tests that will fully exercise the payroll system. The primary purpose of these tests is to uncover the systems limitations and measure its full capabilities. A list of the various planned tests and a brief explanation follows below</a:t>
            </a:r>
            <a:r>
              <a:rPr lang="en-US" sz="2000" i="1" dirty="0" smtClean="0"/>
              <a:t>.</a:t>
            </a:r>
            <a:br>
              <a:rPr lang="en-US" sz="2000" i="1" dirty="0" smtClean="0"/>
            </a:br>
            <a:r>
              <a:rPr lang="en-US" sz="2000" i="1" dirty="0" smtClean="0"/>
              <a:t/>
            </a:r>
            <a:br>
              <a:rPr lang="en-US" sz="2000" i="1" dirty="0" smtClean="0"/>
            </a:br>
            <a:r>
              <a:rPr lang="en-US" sz="2000" i="1" dirty="0" smtClean="0"/>
              <a:t> 1</a:t>
            </a:r>
            <a:r>
              <a:rPr lang="en-US" sz="2000" i="1" dirty="0" smtClean="0"/>
              <a:t>. System </a:t>
            </a:r>
            <a:r>
              <a:rPr lang="en-US" sz="2000" i="1" dirty="0" smtClean="0"/>
              <a:t>Test:- </a:t>
            </a:r>
            <a:r>
              <a:rPr lang="en-US" sz="2000" i="1" dirty="0" smtClean="0"/>
              <a:t>The System tests will focus on the behavior of the payroll system. User scenarios will be executed against the system as well as screen mapping and error message testing. Overall, the system tests will test the integrated system and verify that it meets the requirements defined in the requirements document. </a:t>
            </a:r>
            <a:r>
              <a:rPr lang="en-US" sz="2000" i="1" dirty="0" smtClean="0"/>
              <a:t/>
            </a:r>
            <a:br>
              <a:rPr lang="en-US" sz="2000" i="1" dirty="0" smtClean="0"/>
            </a:br>
            <a:r>
              <a:rPr lang="en-US" sz="2000" i="1" dirty="0" smtClean="0"/>
              <a:t/>
            </a:r>
            <a:br>
              <a:rPr lang="en-US" sz="2000" i="1" dirty="0" smtClean="0"/>
            </a:br>
            <a:r>
              <a:rPr lang="en-US" sz="2000" i="1" dirty="0" smtClean="0"/>
              <a:t>2</a:t>
            </a:r>
            <a:r>
              <a:rPr lang="en-US" sz="2000" i="1" dirty="0" smtClean="0"/>
              <a:t>. Performance </a:t>
            </a:r>
            <a:r>
              <a:rPr lang="en-US" sz="2000" i="1" dirty="0" smtClean="0"/>
              <a:t>Test:- </a:t>
            </a:r>
            <a:r>
              <a:rPr lang="en-US" sz="2000" i="1" dirty="0" smtClean="0"/>
              <a:t>Performance test will be conducted to ensure that the payroll system’s response times meet the user expectations and does not exceed the specified performance criteria. During these tests, response times will be measured under heavy stress and/or volume</a:t>
            </a:r>
            <a:r>
              <a:rPr lang="en-US" sz="2000" i="1" dirty="0" smtClean="0"/>
              <a:t>.</a:t>
            </a:r>
            <a:br>
              <a:rPr lang="en-US" sz="2000" i="1" dirty="0" smtClean="0"/>
            </a:br>
            <a:r>
              <a:rPr lang="en-US" sz="2000" i="1" dirty="0" smtClean="0"/>
              <a:t/>
            </a:r>
            <a:br>
              <a:rPr lang="en-US" sz="2000" i="1" dirty="0" smtClean="0"/>
            </a:br>
            <a:endParaRPr lang="en-US"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82000" cy="6553200"/>
          </a:xfrm>
        </p:spPr>
        <p:txBody>
          <a:bodyPr/>
          <a:lstStyle/>
          <a:p>
            <a:r>
              <a:rPr lang="en-US" sz="2000" i="1" dirty="0" smtClean="0"/>
              <a:t>3</a:t>
            </a:r>
            <a:r>
              <a:rPr lang="en-US" sz="2000" i="1" dirty="0" smtClean="0"/>
              <a:t>. Security Test :- Security tests will determine how secure the new payroll system is. The tests will verify that unauthorized user access to confidential data is </a:t>
            </a:r>
            <a:r>
              <a:rPr lang="en-US" sz="2000" i="1" dirty="0" smtClean="0"/>
              <a:t>prevented.</a:t>
            </a:r>
            <a:br>
              <a:rPr lang="en-US" sz="2000" i="1" dirty="0" smtClean="0"/>
            </a:br>
            <a:r>
              <a:rPr lang="en-US" sz="2000" i="1" dirty="0" smtClean="0"/>
              <a:t/>
            </a:r>
            <a:br>
              <a:rPr lang="en-US" sz="2000" i="1" dirty="0" smtClean="0"/>
            </a:br>
            <a:r>
              <a:rPr lang="en-US" sz="2000" i="1" dirty="0" smtClean="0"/>
              <a:t>4</a:t>
            </a:r>
            <a:r>
              <a:rPr lang="en-US" sz="2000" i="1" dirty="0" smtClean="0"/>
              <a:t>. Automated </a:t>
            </a:r>
            <a:r>
              <a:rPr lang="en-US" sz="2000" i="1" dirty="0" smtClean="0"/>
              <a:t>Test:- </a:t>
            </a:r>
            <a:r>
              <a:rPr lang="en-US" sz="2000" i="1" dirty="0" smtClean="0"/>
              <a:t>A suite of automated tests will be developed to test the basic functionality of the payroll system and perform regression testing on areas of the systems that previously had critical/major defects. The tool will also assist us by executing user scenarios thereby emulating several users</a:t>
            </a:r>
            <a:r>
              <a:rPr lang="en-US" sz="2000" i="1" dirty="0" smtClean="0"/>
              <a:t>.</a:t>
            </a:r>
            <a:br>
              <a:rPr lang="en-US" sz="2000" i="1" dirty="0" smtClean="0"/>
            </a:br>
            <a:r>
              <a:rPr lang="en-US" sz="2000" i="1" dirty="0" smtClean="0"/>
              <a:t/>
            </a:r>
            <a:br>
              <a:rPr lang="en-US" sz="2000" i="1" dirty="0" smtClean="0"/>
            </a:br>
            <a:r>
              <a:rPr lang="en-US" sz="2000" i="1" dirty="0" smtClean="0"/>
              <a:t> 5</a:t>
            </a:r>
            <a:r>
              <a:rPr lang="en-US" sz="2000" i="1" dirty="0" smtClean="0"/>
              <a:t>. Stress and Volume Test </a:t>
            </a:r>
            <a:r>
              <a:rPr lang="en-US" sz="2000" i="1" dirty="0" smtClean="0"/>
              <a:t>:- We </a:t>
            </a:r>
            <a:r>
              <a:rPr lang="en-US" sz="2000" i="1" dirty="0" smtClean="0"/>
              <a:t>will subject the payroll system to high input conditions and a high volume of data during the peak times. The System will be stress tested using twice (20 users) the number of expected users. </a:t>
            </a:r>
            <a:r>
              <a:rPr lang="en-US" sz="2000" i="1" dirty="0" smtClean="0"/>
              <a:t/>
            </a:r>
            <a:br>
              <a:rPr lang="en-US" sz="2000" i="1" dirty="0" smtClean="0"/>
            </a:br>
            <a:r>
              <a:rPr lang="en-US" sz="2000" i="1" dirty="0" smtClean="0"/>
              <a:t/>
            </a:r>
            <a:br>
              <a:rPr lang="en-US" sz="2000" i="1" dirty="0" smtClean="0"/>
            </a:br>
            <a:r>
              <a:rPr lang="en-US" sz="2000" i="1" dirty="0" smtClean="0"/>
              <a:t>6</a:t>
            </a:r>
            <a:r>
              <a:rPr lang="en-US" sz="2000" i="1" dirty="0" smtClean="0"/>
              <a:t>. Recovery </a:t>
            </a:r>
            <a:r>
              <a:rPr lang="en-US" sz="2000" i="1" dirty="0" smtClean="0"/>
              <a:t>Test:- </a:t>
            </a:r>
            <a:r>
              <a:rPr lang="en-US" sz="2000" i="1" dirty="0" smtClean="0"/>
              <a:t>Recovery tests will force the system to fail in a various ways and verify the recovery is properly performed. It is vitally important that all payroll data is recovered after a system failure &amp; no corruption of the data occurred.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82000" cy="6553200"/>
          </a:xfrm>
        </p:spPr>
        <p:txBody>
          <a:bodyPr/>
          <a:lstStyle/>
          <a:p>
            <a:r>
              <a:rPr lang="en-US" sz="2400" i="1" dirty="0" smtClean="0"/>
              <a:t>7</a:t>
            </a:r>
            <a:r>
              <a:rPr lang="en-US" sz="2400" i="1" dirty="0" smtClean="0"/>
              <a:t>. Documentation Test </a:t>
            </a:r>
            <a:r>
              <a:rPr lang="en-US" sz="2400" i="1" dirty="0" smtClean="0"/>
              <a:t>:-Tests </a:t>
            </a:r>
            <a:r>
              <a:rPr lang="en-US" sz="2400" i="1" dirty="0" smtClean="0"/>
              <a:t>will be conducted to check the accuracy of the user documentation. These tests will ensure that no features are missing, and the contents can be easily understood. </a:t>
            </a:r>
            <a:r>
              <a:rPr lang="en-US" sz="2400" i="1" dirty="0" smtClean="0"/>
              <a:t/>
            </a:r>
            <a:br>
              <a:rPr lang="en-US" sz="2400" i="1" dirty="0" smtClean="0"/>
            </a:br>
            <a:r>
              <a:rPr lang="en-US" sz="2400" i="1" dirty="0" smtClean="0"/>
              <a:t/>
            </a:r>
            <a:br>
              <a:rPr lang="en-US" sz="2400" i="1" dirty="0" smtClean="0"/>
            </a:br>
            <a:r>
              <a:rPr lang="en-US" sz="2400" i="1" dirty="0" smtClean="0"/>
              <a:t>8</a:t>
            </a:r>
            <a:r>
              <a:rPr lang="en-US" sz="2400" i="1" dirty="0" smtClean="0"/>
              <a:t>. Beta Test </a:t>
            </a:r>
            <a:r>
              <a:rPr lang="en-US" sz="2400" i="1" dirty="0" smtClean="0"/>
              <a:t>:-The </a:t>
            </a:r>
            <a:r>
              <a:rPr lang="en-US" sz="2400" i="1" dirty="0" smtClean="0"/>
              <a:t>Payroll department will beta tests the new payroll system and will report any defects they find. This will subject the system to tests that could not be performed in our test environment</a:t>
            </a:r>
            <a:r>
              <a:rPr lang="en-US" sz="2400" i="1" dirty="0" smtClean="0"/>
              <a:t>.</a:t>
            </a:r>
            <a:br>
              <a:rPr lang="en-US" sz="2400" i="1" dirty="0" smtClean="0"/>
            </a:br>
            <a:r>
              <a:rPr lang="en-US" sz="2400" i="1" dirty="0" smtClean="0"/>
              <a:t/>
            </a:r>
            <a:br>
              <a:rPr lang="en-US" sz="2400" i="1" dirty="0" smtClean="0"/>
            </a:br>
            <a:r>
              <a:rPr lang="en-US" sz="2400" i="1" dirty="0" smtClean="0"/>
              <a:t> 9</a:t>
            </a:r>
            <a:r>
              <a:rPr lang="en-US" sz="2400" i="1" dirty="0" smtClean="0"/>
              <a:t>. User Acceptance Test </a:t>
            </a:r>
            <a:r>
              <a:rPr lang="en-US" sz="2400" i="1" dirty="0" smtClean="0"/>
              <a:t>:-Once </a:t>
            </a:r>
            <a:r>
              <a:rPr lang="en-US" sz="2400" i="1" dirty="0" smtClean="0"/>
              <a:t>the payroll system is ready for implementation, the Payroll department will perform User Acceptance Testing. The purpose of these tests is to confirm that the system is developed according to the specified user requirements and is ready for operational </a:t>
            </a:r>
            <a:r>
              <a:rPr lang="en-US" sz="2400" i="1" dirty="0" smtClean="0"/>
              <a:t>use.</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705600"/>
          </a:xfrm>
        </p:spPr>
        <p:txBody>
          <a:bodyPr/>
          <a:lstStyle/>
          <a:p>
            <a:r>
              <a:rPr lang="en-US" sz="2400" i="1" dirty="0" smtClean="0"/>
              <a:t>          </a:t>
            </a:r>
            <a:r>
              <a:rPr lang="en-US" sz="3200" b="1" dirty="0" smtClean="0"/>
              <a:t>4</a:t>
            </a:r>
            <a:r>
              <a:rPr lang="en-US" sz="3200" b="1" dirty="0" smtClean="0"/>
              <a:t>. Environment </a:t>
            </a:r>
            <a:r>
              <a:rPr lang="en-US" sz="3200" b="1" dirty="0" smtClean="0"/>
              <a:t>Requirements</a:t>
            </a:r>
            <a:r>
              <a:rPr lang="en-US" sz="2400" b="1" dirty="0" smtClean="0"/>
              <a:t/>
            </a:r>
            <a:br>
              <a:rPr lang="en-US" sz="2400" b="1" dirty="0" smtClean="0"/>
            </a:br>
            <a:r>
              <a:rPr lang="en-US" sz="2400" i="1" dirty="0" smtClean="0"/>
              <a:t/>
            </a:r>
            <a:br>
              <a:rPr lang="en-US" sz="2400" i="1" dirty="0" smtClean="0"/>
            </a:br>
            <a:r>
              <a:rPr lang="en-US" sz="2400" i="1" dirty="0" smtClean="0"/>
              <a:t> 1</a:t>
            </a:r>
            <a:r>
              <a:rPr lang="en-US" sz="2400" i="1" dirty="0" smtClean="0"/>
              <a:t>. Data Entry workstations </a:t>
            </a:r>
            <a:r>
              <a:rPr lang="en-US" sz="2400" i="1" dirty="0" smtClean="0"/>
              <a:t/>
            </a:r>
            <a:br>
              <a:rPr lang="en-US" sz="2400" i="1" dirty="0" smtClean="0"/>
            </a:br>
            <a:r>
              <a:rPr lang="en-US" sz="2400" i="1" dirty="0" smtClean="0"/>
              <a:t>▪ </a:t>
            </a:r>
            <a:r>
              <a:rPr lang="en-US" sz="2400" i="1" dirty="0" smtClean="0"/>
              <a:t>20 IBM compatible PCs (10 will be used by the automation tool to emulate payroll clerks). </a:t>
            </a:r>
            <a:r>
              <a:rPr lang="en-US" sz="2400" i="1" dirty="0" smtClean="0"/>
              <a:t/>
            </a:r>
            <a:br>
              <a:rPr lang="en-US" sz="2400" i="1" dirty="0" smtClean="0"/>
            </a:br>
            <a:r>
              <a:rPr lang="en-US" sz="2400" i="1" dirty="0" smtClean="0"/>
              <a:t>▪ </a:t>
            </a:r>
            <a:r>
              <a:rPr lang="en-US" sz="2400" i="1" dirty="0" smtClean="0"/>
              <a:t>286 processor (minimum) </a:t>
            </a:r>
            <a:r>
              <a:rPr lang="en-US" sz="2400" i="1" dirty="0" smtClean="0"/>
              <a:t/>
            </a:r>
            <a:br>
              <a:rPr lang="en-US" sz="2400" i="1" dirty="0" smtClean="0"/>
            </a:br>
            <a:r>
              <a:rPr lang="en-US" sz="2400" i="1" dirty="0" smtClean="0"/>
              <a:t>▪ </a:t>
            </a:r>
            <a:r>
              <a:rPr lang="en-US" sz="2400" i="1" dirty="0" smtClean="0"/>
              <a:t>4mb RAM ▪ 100 </a:t>
            </a:r>
            <a:r>
              <a:rPr lang="en-US" sz="2400" i="1" dirty="0" err="1" smtClean="0"/>
              <a:t>mb</a:t>
            </a:r>
            <a:r>
              <a:rPr lang="en-US" sz="2400" i="1" dirty="0" smtClean="0"/>
              <a:t> Hard </a:t>
            </a:r>
            <a:r>
              <a:rPr lang="en-US" sz="2400" i="1" dirty="0" smtClean="0"/>
              <a:t>Drive</a:t>
            </a:r>
            <a:br>
              <a:rPr lang="en-US" sz="2400" i="1" dirty="0" smtClean="0"/>
            </a:br>
            <a:r>
              <a:rPr lang="en-US" sz="2400" i="1" dirty="0" smtClean="0"/>
              <a:t> </a:t>
            </a:r>
            <a:r>
              <a:rPr lang="en-US" sz="2400" i="1" dirty="0" smtClean="0"/>
              <a:t>▪ DOS 3.3 or </a:t>
            </a:r>
            <a:r>
              <a:rPr lang="en-US" sz="2400" i="1" dirty="0" smtClean="0"/>
              <a:t>higher</a:t>
            </a:r>
            <a:br>
              <a:rPr lang="en-US" sz="2400" i="1" dirty="0" smtClean="0"/>
            </a:br>
            <a:r>
              <a:rPr lang="en-US" sz="2400" i="1" dirty="0" smtClean="0"/>
              <a:t> </a:t>
            </a:r>
            <a:r>
              <a:rPr lang="en-US" sz="2400" i="1" dirty="0" smtClean="0"/>
              <a:t>▪ Attached to Banyan Vines network </a:t>
            </a:r>
            <a:r>
              <a:rPr lang="en-US" sz="2400" i="1" dirty="0" smtClean="0"/>
              <a:t/>
            </a:r>
            <a:br>
              <a:rPr lang="en-US" sz="2400" i="1" dirty="0" smtClean="0"/>
            </a:br>
            <a:r>
              <a:rPr lang="en-US" sz="2400" i="1" dirty="0" smtClean="0"/>
              <a:t>▪ </a:t>
            </a:r>
            <a:r>
              <a:rPr lang="en-US" sz="2400" i="1" dirty="0" smtClean="0"/>
              <a:t>A Network attached printer </a:t>
            </a:r>
            <a:r>
              <a:rPr lang="en-US" sz="2400" i="1" dirty="0" smtClean="0"/>
              <a:t/>
            </a:r>
            <a:br>
              <a:rPr lang="en-US" sz="2400" i="1" dirty="0" smtClean="0"/>
            </a:br>
            <a:r>
              <a:rPr lang="en-US" sz="2400" i="1" dirty="0" smtClean="0"/>
              <a:t>▪ </a:t>
            </a:r>
            <a:r>
              <a:rPr lang="en-US" sz="2400" i="1" dirty="0" smtClean="0"/>
              <a:t>20 user ids and passwords (10 will be used by the automation tool to emulate payroll clerks). </a:t>
            </a:r>
            <a:r>
              <a:rPr lang="en-US" sz="2400" i="1" dirty="0" smtClean="0"/>
              <a:t/>
            </a:r>
            <a:br>
              <a:rPr lang="en-US" sz="2400" i="1" dirty="0" smtClean="0"/>
            </a:br>
            <a:r>
              <a:rPr lang="en-US" sz="2400" i="1" dirty="0" smtClean="0"/>
              <a:t/>
            </a:r>
            <a:br>
              <a:rPr lang="en-US" sz="2400" i="1" dirty="0" smtClean="0"/>
            </a:br>
            <a:r>
              <a:rPr lang="en-US" sz="2400" i="1" dirty="0" smtClean="0"/>
              <a:t>2 </a:t>
            </a:r>
            <a:r>
              <a:rPr lang="en-US" sz="2400" i="1" dirty="0" smtClean="0"/>
              <a:t>MainFrame </a:t>
            </a:r>
            <a:r>
              <a:rPr lang="en-US" sz="2400" i="1" dirty="0" smtClean="0"/>
              <a:t/>
            </a:r>
            <a:br>
              <a:rPr lang="en-US" sz="2400" i="1" dirty="0" smtClean="0"/>
            </a:br>
            <a:r>
              <a:rPr lang="en-US" sz="2400" i="1" dirty="0" smtClean="0"/>
              <a:t>▪ </a:t>
            </a:r>
            <a:r>
              <a:rPr lang="en-US" sz="2400" i="1" dirty="0" smtClean="0"/>
              <a:t>Attached to the Banyan Vines </a:t>
            </a:r>
            <a:r>
              <a:rPr lang="en-US" sz="2400" i="1" dirty="0" smtClean="0"/>
              <a:t>network</a:t>
            </a:r>
            <a:br>
              <a:rPr lang="en-US" sz="2400" i="1" dirty="0" smtClean="0"/>
            </a:br>
            <a:r>
              <a:rPr lang="en-US" sz="2400" i="1" dirty="0" smtClean="0"/>
              <a:t> </a:t>
            </a:r>
            <a:r>
              <a:rPr lang="en-US" sz="2400" i="1" dirty="0" smtClean="0"/>
              <a:t>▪ Access to a test database (to store payroll information transferred from LAN payroll system</a:t>
            </a:r>
            <a:r>
              <a:rPr lang="en-US" sz="2400" i="1" dirty="0" smtClean="0"/>
              <a:t>).</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4648200"/>
          </a:xfrm>
        </p:spPr>
        <p:txBody>
          <a:bodyPr/>
          <a:lstStyle/>
          <a:p>
            <a:r>
              <a:rPr lang="en-US" sz="2400" dirty="0" smtClean="0"/>
              <a:t>              </a:t>
            </a:r>
            <a:br>
              <a:rPr lang="en-US" sz="2400" dirty="0" smtClean="0"/>
            </a:br>
            <a:r>
              <a:rPr lang="en-US" sz="2400" dirty="0" smtClean="0"/>
              <a:t/>
            </a:r>
            <a:br>
              <a:rPr lang="en-US" sz="2400" dirty="0" smtClean="0"/>
            </a:br>
            <a:r>
              <a:rPr lang="en-US" sz="2400" dirty="0" smtClean="0"/>
              <a:t>               </a:t>
            </a:r>
            <a:r>
              <a:rPr lang="en-US" sz="3200" dirty="0" smtClean="0"/>
              <a:t> 5</a:t>
            </a:r>
            <a:r>
              <a:rPr lang="en-US" sz="3200" dirty="0" smtClean="0"/>
              <a:t>. Test Schedule </a:t>
            </a:r>
            <a:r>
              <a:rPr lang="en-US" sz="2400" dirty="0" smtClean="0"/>
              <a:t/>
            </a:r>
            <a:br>
              <a:rPr lang="en-US" sz="2400" dirty="0" smtClean="0"/>
            </a:br>
            <a:r>
              <a:rPr lang="en-US" sz="2400" dirty="0" smtClean="0"/>
              <a:t/>
            </a:r>
            <a:br>
              <a:rPr lang="en-US" sz="2400" dirty="0" smtClean="0"/>
            </a:br>
            <a:r>
              <a:rPr lang="en-US" sz="2400" dirty="0" smtClean="0"/>
              <a:t> ▪ </a:t>
            </a:r>
            <a:r>
              <a:rPr lang="en-US" sz="2400" dirty="0" smtClean="0"/>
              <a:t>Ramp up / System </a:t>
            </a:r>
            <a:r>
              <a:rPr lang="en-US" sz="2400" dirty="0" smtClean="0"/>
              <a:t>familiarization   </a:t>
            </a:r>
            <a:r>
              <a:rPr lang="en-US" sz="2000" dirty="0" smtClean="0"/>
              <a:t>6/01/07 </a:t>
            </a:r>
            <a:r>
              <a:rPr lang="en-US" sz="2000" dirty="0" smtClean="0"/>
              <a:t>- </a:t>
            </a:r>
            <a:r>
              <a:rPr lang="en-US" sz="2000" dirty="0" smtClean="0"/>
              <a:t>6/15/07</a:t>
            </a:r>
            <a:br>
              <a:rPr lang="en-US" sz="2000" dirty="0" smtClean="0"/>
            </a:br>
            <a:r>
              <a:rPr lang="en-US" sz="2000" dirty="0" smtClean="0"/>
              <a:t> </a:t>
            </a:r>
            <a:r>
              <a:rPr lang="en-US" sz="2400" dirty="0" smtClean="0"/>
              <a:t>▪ System Test </a:t>
            </a:r>
            <a:r>
              <a:rPr lang="en-US" sz="2400" dirty="0" smtClean="0"/>
              <a:t>                       </a:t>
            </a:r>
            <a:r>
              <a:rPr lang="en-US" sz="2000" dirty="0" smtClean="0"/>
              <a:t>6/16/07 </a:t>
            </a:r>
            <a:r>
              <a:rPr lang="en-US" sz="2000" dirty="0" smtClean="0"/>
              <a:t>- 8/26/07 </a:t>
            </a:r>
            <a:r>
              <a:rPr lang="en-US" sz="2400" dirty="0" smtClean="0"/>
              <a:t/>
            </a:r>
            <a:br>
              <a:rPr lang="en-US" sz="2400" dirty="0" smtClean="0"/>
            </a:br>
            <a:r>
              <a:rPr lang="en-US" sz="2400" dirty="0" smtClean="0"/>
              <a:t> </a:t>
            </a:r>
            <a:r>
              <a:rPr lang="en-US" sz="2400" dirty="0" smtClean="0"/>
              <a:t>▪ </a:t>
            </a:r>
            <a:r>
              <a:rPr lang="en-US" sz="2400" dirty="0" smtClean="0"/>
              <a:t>Beta Test </a:t>
            </a:r>
            <a:r>
              <a:rPr lang="en-US" sz="2400" dirty="0" smtClean="0"/>
              <a:t>                         </a:t>
            </a:r>
            <a:r>
              <a:rPr lang="en-US" sz="2000" dirty="0" smtClean="0"/>
              <a:t>7/28/07 </a:t>
            </a:r>
            <a:r>
              <a:rPr lang="en-US" sz="2000" dirty="0" smtClean="0"/>
              <a:t>- </a:t>
            </a:r>
            <a:r>
              <a:rPr lang="en-US" sz="2000" dirty="0" smtClean="0"/>
              <a:t>8/18/07</a:t>
            </a:r>
            <a:r>
              <a:rPr lang="en-US" sz="2400" dirty="0" smtClean="0"/>
              <a:t/>
            </a:r>
            <a:br>
              <a:rPr lang="en-US" sz="2400" dirty="0" smtClean="0"/>
            </a:br>
            <a:r>
              <a:rPr lang="en-US" sz="2400" dirty="0" smtClean="0"/>
              <a:t> </a:t>
            </a:r>
            <a:r>
              <a:rPr lang="en-US" sz="2400" dirty="0" smtClean="0"/>
              <a:t>▪ User Acceptance Test </a:t>
            </a:r>
            <a:r>
              <a:rPr lang="en-US" sz="2400" dirty="0" smtClean="0"/>
              <a:t>              </a:t>
            </a:r>
            <a:r>
              <a:rPr lang="en-US" sz="2000" dirty="0" smtClean="0"/>
              <a:t>8/29/07 </a:t>
            </a:r>
            <a:r>
              <a:rPr lang="en-US" sz="2000" dirty="0" smtClean="0"/>
              <a:t>- 9/03/07</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61</TotalTime>
  <Words>136</Words>
  <Application>Microsoft Office PowerPoint</Application>
  <PresentationFormat>On-screen Show (4:3)</PresentationFormat>
  <Paragraphs>20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                                                        STP of Payroll Management System </vt:lpstr>
      <vt:lpstr>1. Introduction   The company has outgrown its current payroll system &amp; is developing a new system that will allow for further growth and provide additional features. The software test department has been tasked with testing the new system. The new system will do the following:   ▪ Provide the users with menus, directions &amp; error messages to direct him/her on the various options.  ▪ Handle the update/addition of employee information.  ▪ Print various reports.  ▪ Create a payroll file and transfer the file to the mainframe.  ▪ Run on the Banyan Vines Network using IBM compatible PCs as data entry terminals </vt:lpstr>
      <vt:lpstr>           Test Plan Objectives   This Test Plan for the new Payroll System supports the following objectives:   ▪ Define the activities required to prepare for and conduct System, Beta and User Acceptance testing.  ▪ Communicate to all responsible parties the System Test strategy.  ▪ Define deliverables and responsible parties.  ▪ Communicate to all responsible parties the various Dependencies and Risks .</vt:lpstr>
      <vt:lpstr>                           2. Scope   1. Data Entry :- The new payroll system should allow the payroll clerks to enter employee information from IBM compatible PC workstations running DOS 3.3 or higher. The system will be menu driven and will provide error messages to help direct the clerks through various options.   2. Reports :- The system will allow the payroll clerks to print 3 types of reports. These reports are:  ▪ A pay period transaction report  ▪ A pay period exception report  ▪ A three month history report.   3. File Transfer :-Once the employee information is entered into the LAN database, the payroll system will allow the clerk to create a payroll file. This file can then be transferred, over the network, to the mainframe.   4. Security Each payroll clerk will need a userid and password to login to the system. The system will require the clerks to change the password every 30 days.</vt:lpstr>
      <vt:lpstr>                   3. Test Strategy   The test strategy consists of a series of different tests that will fully exercise the payroll system. The primary purpose of these tests is to uncover the systems limitations and measure its full capabilities. A list of the various planned tests and a brief explanation follows below.   1. System Test:- The System tests will focus on the behavior of the payroll system. User scenarios will be executed against the system as well as screen mapping and error message testing. Overall, the system tests will test the integrated system and verify that it meets the requirements defined in the requirements document.   2. Performance Test:- Performance test will be conducted to ensure that the payroll system’s response times meet the user expectations and does not exceed the specified performance criteria. During these tests, response times will be measured under heavy stress and/or volume.  </vt:lpstr>
      <vt:lpstr>3. Security Test :- Security tests will determine how secure the new payroll system is. The tests will verify that unauthorized user access to confidential data is prevented.  4. Automated Test:- A suite of automated tests will be developed to test the basic functionality of the payroll system and perform regression testing on areas of the systems that previously had critical/major defects. The tool will also assist us by executing user scenarios thereby emulating several users.   5. Stress and Volume Test :- We will subject the payroll system to high input conditions and a high volume of data during the peak times. The System will be stress tested using twice (20 users) the number of expected users.   6. Recovery Test:- Recovery tests will force the system to fail in a various ways and verify the recovery is properly performed. It is vitally important that all payroll data is recovered after a system failure &amp; no corruption of the data occurred. </vt:lpstr>
      <vt:lpstr>7. Documentation Test :-Tests will be conducted to check the accuracy of the user documentation. These tests will ensure that no features are missing, and the contents can be easily understood.   8. Beta Test :-The Payroll department will beta tests the new payroll system and will report any defects they find. This will subject the system to tests that could not be performed in our test environment.   9. User Acceptance Test :-Once the payroll system is ready for implementation, the Payroll department will perform User Acceptance Testing. The purpose of these tests is to confirm that the system is developed according to the specified user requirements and is ready for operational use.</vt:lpstr>
      <vt:lpstr>          4. Environment Requirements   1. Data Entry workstations  ▪ 20 IBM compatible PCs (10 will be used by the automation tool to emulate payroll clerks).  ▪ 286 processor (minimum)  ▪ 4mb RAM ▪ 100 mb Hard Drive  ▪ DOS 3.3 or higher  ▪ Attached to Banyan Vines network  ▪ A Network attached printer  ▪ 20 user ids and passwords (10 will be used by the automation tool to emulate payroll clerks).   2 MainFrame  ▪ Attached to the Banyan Vines network  ▪ Access to a test database (to store payroll information transferred from LAN payroll system).</vt:lpstr>
      <vt:lpstr>                                5. Test Schedule    ▪ Ramp up / System familiarization   6/01/07 - 6/15/07  ▪ System Test                        6/16/07 - 8/26/07   ▪ Beta Test                          7/28/07 - 8/18/07  ▪ User Acceptance Test               8/29/07 - 9/03/07</vt:lpstr>
      <vt:lpstr>                6. Control Procedures   1 Reviews :-The project team will perform reviews for each Phase. (i.e. Requirements Review, Design Review, Code Review, Test Plan Review, Test Case Review and Final Test Summary Review). A meeting notice, with related documents, will be emailed to each participant.   2 Bug Review meetings :-Regular weekly meeting will be held to discuss reported defects. The development department will provide status/updates on all defects reported and the test department will provide addition defect information if needed. All member of the project team will participate.  3 Change Request :-Once testing begins, changes to the payroll system are discouraged. If functional changes are required, these proposed changes will be discussed with the Change Control Board (CCB). The CCB will determine the impact of the change and if/when it should be implemented. </vt:lpstr>
      <vt:lpstr>  4 Defect Reporting :-When defects are found, the testers will complete a defect report on the defect tracking system. The defect tracking Systems is accessible by testers, developers &amp; all members of the project team. When a defect has been fixed or more information is needed, the developer will change the status of the defect to indicate the current state. Once a defect is verified as FIXED by the testers, the testers will close the defect report.</vt:lpstr>
      <vt:lpstr>            7. Functions To Be Tested     The following is a list of functions that will be tested:  ▪ Add/update employee information   ▪ Search / Lookup employee information   ▪ Escape to return to Main Menu   ▪ Security features   ▪ Scaling to 700 employee records  ▪ Error messages ▪ Report Printing  ▪ Creation of payroll file   ▪ Transfer of payroll file to the mainframe   ▪ Screen mappings (GUI flow). Includes default settings  ▪ FICA Calculation ▪ State Tax Calculation   ▪ Federal Tax Calculation   ▪ Gross pay Calculation   ▪ Net pay Calculation  ▪ Sick Leave Balance Calculation  ▪ Annual Leave Balance Calculation A Requirements Validation Matrix will “map” the test cases back to the requirements. See Deliverables</vt:lpstr>
      <vt:lpstr>           8. Suspension / Exit Criteria   If any defects are found which seriously impact the test progress, the QA manager may choose to Suspend testing. Criteria that will justify test suspension are: ▪ Hardware/software is not available at the times indicated in the project schedule. ▪ Source code contains one or more critical defects, which seriously prevents or limits testing progress. ▪ Assigned test resources are not available when needed by the test team.           9. Resumption Criteria   If testing is suspended, resumption will only occur when the problem(s) that caused the suspension has been resolved. When a critical defect is the cause of the suspension, the “FIX” must be verified by the test department before testing is resumed. </vt:lpstr>
      <vt:lpstr>                  10. Tools    The Acme Automated test tool will be used to help test the new payroll system. We have the licensed product onsite and installed. All of the testers have been trained on the use of this test tool.                   11. Documentation   The following documentation will be available at the end of the test phase: ▪ Test Plan ▪ Test Cases ▪ Test Case review ▪ Requirements Validation Matrix ▪ Defect reports ▪ Final Test Summary Report</vt:lpstr>
      <vt:lpstr>             16. Approvals   Name (Print)           Signature           Date  1. 2. 3.  4.  5.   Software Testing Resources:  ❖ Software Testing Downloads  ❖ Software Testing Articles ❖ Software Testing Jobs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asd</dc:creator>
  <cp:lastModifiedBy>asd</cp:lastModifiedBy>
  <cp:revision>17</cp:revision>
  <dcterms:created xsi:type="dcterms:W3CDTF">2021-11-08T17:51:55Z</dcterms:created>
  <dcterms:modified xsi:type="dcterms:W3CDTF">2021-11-09T03:43:28Z</dcterms:modified>
</cp:coreProperties>
</file>