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26"/>
  </p:notesMasterIdLst>
  <p:sldIdLst>
    <p:sldId id="279" r:id="rId2"/>
    <p:sldId id="287" r:id="rId3"/>
    <p:sldId id="273" r:id="rId4"/>
    <p:sldId id="275" r:id="rId5"/>
    <p:sldId id="276" r:id="rId6"/>
    <p:sldId id="277" r:id="rId7"/>
    <p:sldId id="278" r:id="rId8"/>
    <p:sldId id="288" r:id="rId9"/>
    <p:sldId id="289" r:id="rId10"/>
    <p:sldId id="265" r:id="rId11"/>
    <p:sldId id="283" r:id="rId12"/>
    <p:sldId id="266" r:id="rId13"/>
    <p:sldId id="284" r:id="rId14"/>
    <p:sldId id="267" r:id="rId15"/>
    <p:sldId id="268" r:id="rId16"/>
    <p:sldId id="286" r:id="rId17"/>
    <p:sldId id="269" r:id="rId18"/>
    <p:sldId id="281" r:id="rId19"/>
    <p:sldId id="270" r:id="rId20"/>
    <p:sldId id="285" r:id="rId21"/>
    <p:sldId id="271" r:id="rId22"/>
    <p:sldId id="272" r:id="rId23"/>
    <p:sldId id="282" r:id="rId24"/>
    <p:sldId id="280" r:id="rId25"/>
  </p:sldIdLst>
  <p:sldSz cx="14630400" cy="8229600"/>
  <p:notesSz cx="8229600" cy="14630400"/>
  <p:defaultTextStyle>
    <a:lvl1pPr marL="0" algn="l" defTabSz="914309" rtl="0" eaLnBrk="1" latinLnBrk="0" hangingPunct="1">
      <a:defRPr sz="1900" kern="1200">
        <a:solidFill>
          <a:schemeClr val="tx1"/>
        </a:solidFill>
        <a:latin typeface="+mn-lt"/>
        <a:ea typeface="+mn-ea"/>
        <a:cs typeface="+mn-cs"/>
      </a:defRPr>
    </a:lvl1pPr>
    <a:lvl2pPr marL="457154" algn="l" defTabSz="914309" rtl="0" eaLnBrk="1" latinLnBrk="0" hangingPunct="1">
      <a:defRPr sz="1900" kern="1200">
        <a:solidFill>
          <a:schemeClr val="tx1"/>
        </a:solidFill>
        <a:latin typeface="+mn-lt"/>
        <a:ea typeface="+mn-ea"/>
        <a:cs typeface="+mn-cs"/>
      </a:defRPr>
    </a:lvl2pPr>
    <a:lvl3pPr marL="914309" algn="l" defTabSz="914309" rtl="0" eaLnBrk="1" latinLnBrk="0" hangingPunct="1">
      <a:defRPr sz="1900" kern="1200">
        <a:solidFill>
          <a:schemeClr val="tx1"/>
        </a:solidFill>
        <a:latin typeface="+mn-lt"/>
        <a:ea typeface="+mn-ea"/>
        <a:cs typeface="+mn-cs"/>
      </a:defRPr>
    </a:lvl3pPr>
    <a:lvl4pPr marL="1371463" algn="l" defTabSz="914309" rtl="0" eaLnBrk="1" latinLnBrk="0" hangingPunct="1">
      <a:defRPr sz="1900" kern="1200">
        <a:solidFill>
          <a:schemeClr val="tx1"/>
        </a:solidFill>
        <a:latin typeface="+mn-lt"/>
        <a:ea typeface="+mn-ea"/>
        <a:cs typeface="+mn-cs"/>
      </a:defRPr>
    </a:lvl4pPr>
    <a:lvl5pPr marL="1828617" algn="l" defTabSz="914309" rtl="0" eaLnBrk="1" latinLnBrk="0" hangingPunct="1">
      <a:defRPr sz="1900" kern="1200">
        <a:solidFill>
          <a:schemeClr val="tx1"/>
        </a:solidFill>
        <a:latin typeface="+mn-lt"/>
        <a:ea typeface="+mn-ea"/>
        <a:cs typeface="+mn-cs"/>
      </a:defRPr>
    </a:lvl5pPr>
    <a:lvl6pPr marL="2285771" algn="l" defTabSz="914309" rtl="0" eaLnBrk="1" latinLnBrk="0" hangingPunct="1">
      <a:defRPr sz="1900" kern="1200">
        <a:solidFill>
          <a:schemeClr val="tx1"/>
        </a:solidFill>
        <a:latin typeface="+mn-lt"/>
        <a:ea typeface="+mn-ea"/>
        <a:cs typeface="+mn-cs"/>
      </a:defRPr>
    </a:lvl6pPr>
    <a:lvl7pPr marL="2742926" algn="l" defTabSz="914309" rtl="0" eaLnBrk="1" latinLnBrk="0" hangingPunct="1">
      <a:defRPr sz="1900" kern="1200">
        <a:solidFill>
          <a:schemeClr val="tx1"/>
        </a:solidFill>
        <a:latin typeface="+mn-lt"/>
        <a:ea typeface="+mn-ea"/>
        <a:cs typeface="+mn-cs"/>
      </a:defRPr>
    </a:lvl7pPr>
    <a:lvl8pPr marL="3200080" algn="l" defTabSz="914309" rtl="0" eaLnBrk="1" latinLnBrk="0" hangingPunct="1">
      <a:defRPr sz="1900" kern="1200">
        <a:solidFill>
          <a:schemeClr val="tx1"/>
        </a:solidFill>
        <a:latin typeface="+mn-lt"/>
        <a:ea typeface="+mn-ea"/>
        <a:cs typeface="+mn-cs"/>
      </a:defRPr>
    </a:lvl8pPr>
    <a:lvl9pPr marL="3657234" algn="l" defTabSz="914309"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E6C"/>
    <a:srgbClr val="0D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90" d="100"/>
          <a:sy n="90" d="100"/>
        </p:scale>
        <p:origin x="-96" y="-52"/>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309" rtl="0" eaLnBrk="1" latinLnBrk="0" hangingPunct="1">
      <a:defRPr sz="1100" kern="1200">
        <a:solidFill>
          <a:schemeClr val="tx1"/>
        </a:solidFill>
        <a:latin typeface="+mn-lt"/>
        <a:ea typeface="+mn-ea"/>
        <a:cs typeface="+mn-cs"/>
      </a:defRPr>
    </a:lvl1pPr>
    <a:lvl2pPr marL="457154" algn="l" defTabSz="914309" rtl="0" eaLnBrk="1" latinLnBrk="0" hangingPunct="1">
      <a:defRPr sz="1100" kern="1200">
        <a:solidFill>
          <a:schemeClr val="tx1"/>
        </a:solidFill>
        <a:latin typeface="+mn-lt"/>
        <a:ea typeface="+mn-ea"/>
        <a:cs typeface="+mn-cs"/>
      </a:defRPr>
    </a:lvl2pPr>
    <a:lvl3pPr marL="914309" algn="l" defTabSz="914309" rtl="0" eaLnBrk="1" latinLnBrk="0" hangingPunct="1">
      <a:defRPr sz="1100" kern="1200">
        <a:solidFill>
          <a:schemeClr val="tx1"/>
        </a:solidFill>
        <a:latin typeface="+mn-lt"/>
        <a:ea typeface="+mn-ea"/>
        <a:cs typeface="+mn-cs"/>
      </a:defRPr>
    </a:lvl3pPr>
    <a:lvl4pPr marL="1371463" algn="l" defTabSz="914309" rtl="0" eaLnBrk="1" latinLnBrk="0" hangingPunct="1">
      <a:defRPr sz="1100" kern="1200">
        <a:solidFill>
          <a:schemeClr val="tx1"/>
        </a:solidFill>
        <a:latin typeface="+mn-lt"/>
        <a:ea typeface="+mn-ea"/>
        <a:cs typeface="+mn-cs"/>
      </a:defRPr>
    </a:lvl4pPr>
    <a:lvl5pPr marL="1828617" algn="l" defTabSz="914309" rtl="0" eaLnBrk="1" latinLnBrk="0" hangingPunct="1">
      <a:defRPr sz="1100" kern="1200">
        <a:solidFill>
          <a:schemeClr val="tx1"/>
        </a:solidFill>
        <a:latin typeface="+mn-lt"/>
        <a:ea typeface="+mn-ea"/>
        <a:cs typeface="+mn-cs"/>
      </a:defRPr>
    </a:lvl5pPr>
    <a:lvl6pPr marL="2285771" algn="l" defTabSz="914309" rtl="0" eaLnBrk="1" latinLnBrk="0" hangingPunct="1">
      <a:defRPr sz="1100" kern="1200">
        <a:solidFill>
          <a:schemeClr val="tx1"/>
        </a:solidFill>
        <a:latin typeface="+mn-lt"/>
        <a:ea typeface="+mn-ea"/>
        <a:cs typeface="+mn-cs"/>
      </a:defRPr>
    </a:lvl6pPr>
    <a:lvl7pPr marL="2742926" algn="l" defTabSz="914309" rtl="0" eaLnBrk="1" latinLnBrk="0" hangingPunct="1">
      <a:defRPr sz="1100" kern="1200">
        <a:solidFill>
          <a:schemeClr val="tx1"/>
        </a:solidFill>
        <a:latin typeface="+mn-lt"/>
        <a:ea typeface="+mn-ea"/>
        <a:cs typeface="+mn-cs"/>
      </a:defRPr>
    </a:lvl7pPr>
    <a:lvl8pPr marL="3200080" algn="l" defTabSz="914309" rtl="0" eaLnBrk="1" latinLnBrk="0" hangingPunct="1">
      <a:defRPr sz="1100" kern="1200">
        <a:solidFill>
          <a:schemeClr val="tx1"/>
        </a:solidFill>
        <a:latin typeface="+mn-lt"/>
        <a:ea typeface="+mn-ea"/>
        <a:cs typeface="+mn-cs"/>
      </a:defRPr>
    </a:lvl8pPr>
    <a:lvl9pPr marL="3657234" algn="l" defTabSz="914309"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5702551"/>
            <a:ext cx="14630400" cy="2535554"/>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30622" tIns="65311" rIns="130622" bIns="65311" anchor="t" compatLnSpc="1"/>
          <a:lstStyle/>
          <a:p>
            <a:endParaRPr kumimoji="0" lang="en-US"/>
          </a:p>
        </p:txBody>
      </p:sp>
      <p:sp>
        <p:nvSpPr>
          <p:cNvPr id="8" name="Freeform 7"/>
          <p:cNvSpPr>
            <a:spLocks/>
          </p:cNvSpPr>
          <p:nvPr/>
        </p:nvSpPr>
        <p:spPr bwMode="auto">
          <a:xfrm>
            <a:off x="9768841" y="0"/>
            <a:ext cx="4861560" cy="82296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30622" tIns="65311" rIns="130622" bIns="65311" anchor="t" compatLnSpc="1"/>
          <a:lstStyle/>
          <a:p>
            <a:endParaRPr kumimoji="0" lang="en-US"/>
          </a:p>
        </p:txBody>
      </p:sp>
      <p:sp>
        <p:nvSpPr>
          <p:cNvPr id="9" name="Title 8"/>
          <p:cNvSpPr>
            <a:spLocks noGrp="1"/>
          </p:cNvSpPr>
          <p:nvPr>
            <p:ph type="ctrTitle"/>
          </p:nvPr>
        </p:nvSpPr>
        <p:spPr>
          <a:xfrm>
            <a:off x="686502" y="4005072"/>
            <a:ext cx="10368077" cy="2761488"/>
          </a:xfrm>
        </p:spPr>
        <p:txBody>
          <a:bodyPr rIns="65311"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92880" y="1853774"/>
            <a:ext cx="10368077" cy="2103120"/>
          </a:xfrm>
        </p:spPr>
        <p:txBody>
          <a:bodyPr tIns="0" rIns="65311" bIns="0" anchor="b">
            <a:normAutofit/>
          </a:bodyPr>
          <a:lstStyle>
            <a:lvl1pPr marL="0" indent="0" algn="r">
              <a:buNone/>
              <a:defRPr sz="2900">
                <a:solidFill>
                  <a:schemeClr val="tx1"/>
                </a:solidFill>
                <a:effectLst/>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637BB6B-EE1B-48FB-8575-0D55C373DE88}" type="datetimeFigureOut">
              <a:rPr lang="en-US" smtClean="0"/>
              <a:pPr/>
              <a:t>8/16/2024</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8/16/2024</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5702551"/>
            <a:ext cx="14630400" cy="2535554"/>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30622" tIns="65311" rIns="130622" bIns="65311" anchor="t" compatLnSpc="1"/>
          <a:lstStyle/>
          <a:p>
            <a:endParaRPr kumimoji="0" lang="en-US"/>
          </a:p>
        </p:txBody>
      </p:sp>
      <p:sp>
        <p:nvSpPr>
          <p:cNvPr id="9" name="Freeform 8"/>
          <p:cNvSpPr>
            <a:spLocks/>
          </p:cNvSpPr>
          <p:nvPr/>
        </p:nvSpPr>
        <p:spPr bwMode="auto">
          <a:xfrm>
            <a:off x="9768841" y="0"/>
            <a:ext cx="4861560" cy="82296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30622" tIns="65311" rIns="130622" bIns="65311" anchor="t" compatLnSpc="1"/>
          <a:lstStyle/>
          <a:p>
            <a:endParaRPr kumimoji="0" lang="en-US"/>
          </a:p>
        </p:txBody>
      </p:sp>
      <p:sp>
        <p:nvSpPr>
          <p:cNvPr id="2" name="Title 1"/>
          <p:cNvSpPr>
            <a:spLocks noGrp="1"/>
          </p:cNvSpPr>
          <p:nvPr>
            <p:ph type="title"/>
          </p:nvPr>
        </p:nvSpPr>
        <p:spPr>
          <a:xfrm>
            <a:off x="1097280" y="4300605"/>
            <a:ext cx="10607040" cy="2191636"/>
          </a:xfrm>
        </p:spPr>
        <p:txBody>
          <a:bodyPr tIns="0" bIns="0" anchor="t"/>
          <a:lstStyle>
            <a:lvl1pPr algn="l">
              <a:buNone/>
              <a:defRPr sz="60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97280" y="2982960"/>
            <a:ext cx="10607040" cy="1280026"/>
          </a:xfrm>
        </p:spPr>
        <p:txBody>
          <a:bodyPr lIns="65311" tIns="0" rIns="65311" bIns="0" anchor="b"/>
          <a:lstStyle>
            <a:lvl1pPr marL="0" indent="0" algn="l">
              <a:buNone/>
              <a:defRPr sz="2900">
                <a:solidFill>
                  <a:schemeClr val="tx1"/>
                </a:solidFill>
                <a:effectLst/>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37BB6B-EE1B-48FB-8575-0D55C373DE88}"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1948160" cy="13716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731520" y="1920240"/>
            <a:ext cx="5852160" cy="5431156"/>
          </a:xfrm>
        </p:spPr>
        <p:txBody>
          <a:bodyPr/>
          <a:lstStyle>
            <a:lvl1pPr>
              <a:defRPr sz="3700"/>
            </a:lvl1pPr>
            <a:lvl2pPr>
              <a:defRPr sz="3100"/>
            </a:lvl2pPr>
            <a:lvl3pPr>
              <a:defRPr sz="2900"/>
            </a:lvl3pPr>
            <a:lvl4pPr>
              <a:defRPr sz="2600"/>
            </a:lvl4pPr>
            <a:lvl5pPr>
              <a:defRPr sz="2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827520" y="1920240"/>
            <a:ext cx="5852160" cy="5431156"/>
          </a:xfrm>
        </p:spPr>
        <p:txBody>
          <a:bodyPr/>
          <a:lstStyle>
            <a:lvl1pPr>
              <a:defRPr sz="3700"/>
            </a:lvl1pPr>
            <a:lvl2pPr>
              <a:defRPr sz="3100"/>
            </a:lvl2pPr>
            <a:lvl3pPr>
              <a:defRPr sz="2900"/>
            </a:lvl3pPr>
            <a:lvl4pPr>
              <a:defRPr sz="2600"/>
            </a:lvl4pPr>
            <a:lvl5pPr>
              <a:defRPr sz="2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8/16/2024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27660"/>
            <a:ext cx="13167360" cy="13716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31520" y="6583680"/>
            <a:ext cx="6464301" cy="1005840"/>
          </a:xfrm>
        </p:spPr>
        <p:txBody>
          <a:bodyPr anchor="t"/>
          <a:lstStyle>
            <a:lvl1pPr marL="0" indent="0">
              <a:buNone/>
              <a:defRPr sz="3400" b="1">
                <a:solidFill>
                  <a:schemeClr val="accent1"/>
                </a:solidFill>
              </a:defRPr>
            </a:lvl1pPr>
            <a:lvl2pPr>
              <a:buNone/>
              <a:defRPr sz="2900" b="1"/>
            </a:lvl2pPr>
            <a:lvl3pPr>
              <a:buNone/>
              <a:defRPr sz="2600" b="1"/>
            </a:lvl3pPr>
            <a:lvl4pPr>
              <a:buNone/>
              <a:defRPr sz="2300" b="1"/>
            </a:lvl4pPr>
            <a:lvl5pPr>
              <a:buNone/>
              <a:defRPr sz="23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7432041" y="6583680"/>
            <a:ext cx="6466840" cy="1005840"/>
          </a:xfrm>
        </p:spPr>
        <p:txBody>
          <a:bodyPr anchor="t"/>
          <a:lstStyle>
            <a:lvl1pPr marL="0" indent="0">
              <a:buNone/>
              <a:defRPr sz="3400" b="1">
                <a:solidFill>
                  <a:schemeClr val="accent1"/>
                </a:solidFill>
              </a:defRPr>
            </a:lvl1pPr>
            <a:lvl2pPr>
              <a:buNone/>
              <a:defRPr sz="2900" b="1"/>
            </a:lvl2pPr>
            <a:lvl3pPr>
              <a:buNone/>
              <a:defRPr sz="2600" b="1"/>
            </a:lvl3pPr>
            <a:lvl4pPr>
              <a:buNone/>
              <a:defRPr sz="2300" b="1"/>
            </a:lvl4pPr>
            <a:lvl5pPr>
              <a:buNone/>
              <a:defRPr sz="23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731520" y="1820295"/>
            <a:ext cx="6464301" cy="4730116"/>
          </a:xfrm>
        </p:spPr>
        <p:txBody>
          <a:bodyPr/>
          <a:lstStyle>
            <a:lvl1pPr>
              <a:defRPr sz="3400"/>
            </a:lvl1pPr>
            <a:lvl2pPr>
              <a:defRPr sz="2900"/>
            </a:lvl2pPr>
            <a:lvl3pPr>
              <a:defRPr sz="2600"/>
            </a:lvl3pPr>
            <a:lvl4pPr>
              <a:defRPr sz="2300"/>
            </a:lvl4pPr>
            <a:lvl5pPr>
              <a:defRPr sz="23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7432041" y="1820295"/>
            <a:ext cx="6466840" cy="4730116"/>
          </a:xfrm>
        </p:spPr>
        <p:txBody>
          <a:bodyPr/>
          <a:lstStyle>
            <a:lvl1pPr>
              <a:defRPr sz="3400"/>
            </a:lvl1pPr>
            <a:lvl2pPr>
              <a:defRPr sz="2900"/>
            </a:lvl2pPr>
            <a:lvl3pPr>
              <a:defRPr sz="2600"/>
            </a:lvl3pPr>
            <a:lvl4pPr>
              <a:defRPr sz="2300"/>
            </a:lvl4pPr>
            <a:lvl5pPr>
              <a:defRPr sz="23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8/16/2024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31520" y="329184"/>
            <a:ext cx="11953037" cy="1371600"/>
          </a:xfrm>
        </p:spPr>
        <p:txBody>
          <a:bodyPr anchor="ctr"/>
          <a:lstStyle>
            <a:lvl1pPr algn="l">
              <a:defRPr sz="6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8/16/2024</a:t>
            </a:fld>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7BB6B-EE1B-48FB-8575-0D55C373DE88}" type="datetimeFigureOut">
              <a:rPr lang="en-US" smtClean="0"/>
              <a:pPr/>
              <a:t>8/16/2024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0" y="1422634"/>
            <a:ext cx="5120640" cy="876300"/>
          </a:xfrm>
        </p:spPr>
        <p:txBody>
          <a:bodyPr tIns="0" bIns="0" anchor="t"/>
          <a:lstStyle>
            <a:lvl1pPr algn="l">
              <a:buNone/>
              <a:defRPr sz="26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31520" y="257309"/>
            <a:ext cx="4389120" cy="1097280"/>
          </a:xfrm>
        </p:spPr>
        <p:txBody>
          <a:bodyPr lIns="65311" tIns="0" rIns="65311" bIns="0" anchor="b"/>
          <a:lstStyle>
            <a:lvl1pPr marL="0" indent="0" algn="l">
              <a:buNone/>
              <a:defRPr sz="2000"/>
            </a:lvl1pPr>
            <a:lvl2pPr>
              <a:buNone/>
              <a:defRPr sz="1700"/>
            </a:lvl2pPr>
            <a:lvl3pPr>
              <a:buNone/>
              <a:defRPr sz="1400"/>
            </a:lvl3pPr>
            <a:lvl4pPr>
              <a:buNone/>
              <a:defRPr sz="1300"/>
            </a:lvl4pPr>
            <a:lvl5pPr>
              <a:buNone/>
              <a:defRPr sz="13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731520" y="2377440"/>
            <a:ext cx="11338560" cy="4572000"/>
          </a:xfrm>
        </p:spPr>
        <p:txBody>
          <a:bodyPr/>
          <a:lstStyle>
            <a:lvl1pPr>
              <a:defRPr sz="4000"/>
            </a:lvl1pPr>
            <a:lvl2pPr>
              <a:defRPr sz="3400"/>
            </a:lvl2pPr>
            <a:lvl3pPr>
              <a:defRPr sz="3100"/>
            </a:lvl3pPr>
            <a:lvl4pPr>
              <a:defRPr sz="2900"/>
            </a:lvl4pPr>
            <a:lvl5pPr>
              <a:defRPr sz="2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8/16/2024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13050317" y="7706477"/>
            <a:ext cx="1219200" cy="438150"/>
          </a:xfrm>
        </p:spPr>
        <p:txBody>
          <a:bodyPr/>
          <a:lstStyle/>
          <a:p>
            <a:fld id="{2AA957AF-53C0-420B-9C2D-77DB1416566C}" type="slidenum">
              <a:rPr kumimoji="0" lang="en-US" smtClean="0"/>
              <a:pPr/>
              <a:t>‹#›</a:t>
            </a:fld>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90771" y="2046851"/>
            <a:ext cx="4886189" cy="1504570"/>
          </a:xfrm>
        </p:spPr>
        <p:txBody>
          <a:bodyPr anchor="b"/>
          <a:lstStyle>
            <a:lvl1pPr algn="l">
              <a:buNone/>
              <a:defRPr sz="31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705005" y="1223888"/>
            <a:ext cx="6583680" cy="493776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46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890774" y="3598518"/>
            <a:ext cx="4886186" cy="3196178"/>
          </a:xfrm>
        </p:spPr>
        <p:txBody>
          <a:bodyPr lIns="65311" rIns="65311"/>
          <a:lstStyle>
            <a:lvl1pPr marL="0" indent="0">
              <a:buFontTx/>
              <a:buNone/>
              <a:defRPr sz="1700"/>
            </a:lvl1pPr>
            <a:lvl2pPr>
              <a:buFontTx/>
              <a:buNone/>
              <a:defRPr sz="1700"/>
            </a:lvl2pPr>
            <a:lvl3pPr>
              <a:buFontTx/>
              <a:buNone/>
              <a:defRPr sz="1400"/>
            </a:lvl3pPr>
            <a:lvl4pPr>
              <a:buFontTx/>
              <a:buNone/>
              <a:defRPr sz="1300"/>
            </a:lvl4pPr>
            <a:lvl5pPr>
              <a:buFontTx/>
              <a:buNone/>
              <a:defRPr sz="13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731520" y="7706477"/>
            <a:ext cx="3413760" cy="438150"/>
          </a:xfrm>
        </p:spPr>
        <p:txBody>
          <a:bodyPr/>
          <a:lstStyle/>
          <a:p>
            <a:fld id="{E637BB6B-EE1B-48FB-8575-0D55C373DE88}" type="datetimeFigureOut">
              <a:rPr lang="en-US" smtClean="0"/>
              <a:pPr/>
              <a:t>8/16/2024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5702551"/>
            <a:ext cx="14630400" cy="2535554"/>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30622" tIns="65311" rIns="130622" bIns="65311" anchor="t" compatLnSpc="1"/>
          <a:lstStyle/>
          <a:p>
            <a:endParaRPr kumimoji="0" lang="en-US"/>
          </a:p>
        </p:txBody>
      </p:sp>
      <p:sp>
        <p:nvSpPr>
          <p:cNvPr id="16" name="Freeform 15"/>
          <p:cNvSpPr>
            <a:spLocks/>
          </p:cNvSpPr>
          <p:nvPr/>
        </p:nvSpPr>
        <p:spPr bwMode="auto">
          <a:xfrm>
            <a:off x="11704320" y="0"/>
            <a:ext cx="2926080" cy="82296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30622" tIns="65311" rIns="130622" bIns="65311" anchor="t" compatLnSpc="1"/>
          <a:lstStyle/>
          <a:p>
            <a:endParaRPr kumimoji="0" lang="en-US"/>
          </a:p>
        </p:txBody>
      </p:sp>
      <p:sp>
        <p:nvSpPr>
          <p:cNvPr id="9" name="Title Placeholder 8"/>
          <p:cNvSpPr>
            <a:spLocks noGrp="1"/>
          </p:cNvSpPr>
          <p:nvPr>
            <p:ph type="title"/>
          </p:nvPr>
        </p:nvSpPr>
        <p:spPr>
          <a:xfrm>
            <a:off x="731520" y="329566"/>
            <a:ext cx="11948160" cy="1371600"/>
          </a:xfrm>
          <a:prstGeom prst="rect">
            <a:avLst/>
          </a:prstGeom>
        </p:spPr>
        <p:txBody>
          <a:bodyPr vert="horz" lIns="65311" tIns="65311" rIns="65311" bIns="65311"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731520" y="1920240"/>
            <a:ext cx="11948160" cy="5431156"/>
          </a:xfrm>
          <a:prstGeom prst="rect">
            <a:avLst/>
          </a:prstGeom>
        </p:spPr>
        <p:txBody>
          <a:bodyPr vert="horz" lIns="130622" tIns="65311" rIns="130622" bIns="6531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731520" y="7706477"/>
            <a:ext cx="3413760" cy="438150"/>
          </a:xfrm>
          <a:prstGeom prst="rect">
            <a:avLst/>
          </a:prstGeom>
        </p:spPr>
        <p:txBody>
          <a:bodyPr vert="horz" lIns="130622" tIns="65311" rIns="130622" bIns="0" anchor="b"/>
          <a:lstStyle>
            <a:lvl1pPr algn="l" eaLnBrk="1" latinLnBrk="0" hangingPunct="1">
              <a:defRPr kumimoji="0" sz="1400">
                <a:solidFill>
                  <a:schemeClr val="tx2">
                    <a:shade val="50000"/>
                  </a:schemeClr>
                </a:solidFill>
              </a:defRPr>
            </a:lvl1pPr>
          </a:lstStyle>
          <a:p>
            <a:fld id="{E637BB6B-EE1B-48FB-8575-0D55C373DE88}" type="datetimeFigureOut">
              <a:rPr lang="en-US" smtClean="0"/>
              <a:pPr/>
              <a:t>8/16/2024</a:t>
            </a:fld>
            <a:endParaRPr lang="en-US" sz="1400">
              <a:solidFill>
                <a:schemeClr val="tx2">
                  <a:shade val="50000"/>
                </a:schemeClr>
              </a:solidFill>
            </a:endParaRPr>
          </a:p>
        </p:txBody>
      </p:sp>
      <p:sp>
        <p:nvSpPr>
          <p:cNvPr id="22" name="Footer Placeholder 21"/>
          <p:cNvSpPr>
            <a:spLocks noGrp="1"/>
          </p:cNvSpPr>
          <p:nvPr>
            <p:ph type="ftr" sz="quarter" idx="3"/>
          </p:nvPr>
        </p:nvSpPr>
        <p:spPr>
          <a:xfrm>
            <a:off x="4998720" y="7706477"/>
            <a:ext cx="4632960" cy="438150"/>
          </a:xfrm>
          <a:prstGeom prst="rect">
            <a:avLst/>
          </a:prstGeom>
        </p:spPr>
        <p:txBody>
          <a:bodyPr vert="horz" lIns="0" tIns="65311" rIns="0" bIns="0" anchor="b"/>
          <a:lstStyle>
            <a:lvl1pPr algn="ctr" eaLnBrk="1" latinLnBrk="0" hangingPunct="1">
              <a:defRPr kumimoji="0" sz="1400">
                <a:solidFill>
                  <a:schemeClr val="tx2">
                    <a:shade val="50000"/>
                  </a:schemeClr>
                </a:solidFill>
              </a:defRPr>
            </a:lvl1pPr>
          </a:lstStyle>
          <a:p>
            <a:pPr algn="ctr" eaLnBrk="1" latinLnBrk="0" hangingPunct="1"/>
            <a:endParaRPr kumimoji="0" lang="en-US" sz="1400" dirty="0">
              <a:solidFill>
                <a:schemeClr val="tx2">
                  <a:shade val="50000"/>
                </a:schemeClr>
              </a:solidFill>
            </a:endParaRPr>
          </a:p>
        </p:txBody>
      </p:sp>
      <p:sp>
        <p:nvSpPr>
          <p:cNvPr id="18" name="Slide Number Placeholder 17"/>
          <p:cNvSpPr>
            <a:spLocks noGrp="1"/>
          </p:cNvSpPr>
          <p:nvPr>
            <p:ph type="sldNum" sz="quarter" idx="4"/>
          </p:nvPr>
        </p:nvSpPr>
        <p:spPr>
          <a:xfrm>
            <a:off x="13045440" y="7706477"/>
            <a:ext cx="1219200" cy="438150"/>
          </a:xfrm>
          <a:prstGeom prst="rect">
            <a:avLst/>
          </a:prstGeom>
        </p:spPr>
        <p:txBody>
          <a:bodyPr vert="horz" lIns="0" tIns="0" rIns="0" bIns="0" anchor="b"/>
          <a:lstStyle>
            <a:lvl1pPr algn="r" eaLnBrk="1" latinLnBrk="0" hangingPunct="1">
              <a:defRPr kumimoji="0" sz="1400">
                <a:solidFill>
                  <a:schemeClr val="tx2">
                    <a:shade val="50000"/>
                  </a:schemeClr>
                </a:solidFill>
              </a:defRPr>
            </a:lvl1pPr>
          </a:lstStyle>
          <a:p>
            <a:fld id="{2AA957AF-53C0-420B-9C2D-77DB1416566C}" type="slidenum">
              <a:rPr kumimoji="0" lang="en-US" smtClean="0"/>
              <a:pPr/>
              <a:t>‹#›</a:t>
            </a:fld>
            <a:endParaRPr kumimoji="0" lang="en-US" sz="14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rtl="0" eaLnBrk="1" latinLnBrk="0" hangingPunct="1">
        <a:spcBef>
          <a:spcPct val="0"/>
        </a:spcBef>
        <a:buNone/>
        <a:defRPr kumimoji="0" sz="6600" kern="1200">
          <a:solidFill>
            <a:schemeClr val="tx1"/>
          </a:solidFill>
          <a:latin typeface="+mj-lt"/>
          <a:ea typeface="+mj-ea"/>
          <a:cs typeface="+mj-cs"/>
        </a:defRPr>
      </a:lvl1pPr>
    </p:titleStyle>
    <p:bodyStyle>
      <a:lvl1pPr marL="600861" indent="-548613" algn="l" rtl="0" eaLnBrk="1" latinLnBrk="0" hangingPunct="1">
        <a:spcBef>
          <a:spcPct val="20000"/>
        </a:spcBef>
        <a:buClr>
          <a:schemeClr val="accent1"/>
        </a:buClr>
        <a:buSzPct val="80000"/>
        <a:buFont typeface="Wingdings 2"/>
        <a:buChar char=""/>
        <a:defRPr kumimoji="0" sz="4300" kern="1200">
          <a:solidFill>
            <a:schemeClr val="tx1"/>
          </a:solidFill>
          <a:latin typeface="+mn-lt"/>
          <a:ea typeface="+mn-ea"/>
          <a:cs typeface="+mn-cs"/>
        </a:defRPr>
      </a:lvl1pPr>
      <a:lvl2pPr marL="1031914" indent="-391866" algn="l" rtl="0" eaLnBrk="1" latinLnBrk="0" hangingPunct="1">
        <a:spcBef>
          <a:spcPct val="20000"/>
        </a:spcBef>
        <a:buClr>
          <a:schemeClr val="accent1"/>
        </a:buClr>
        <a:buSzPct val="90000"/>
        <a:buFont typeface="Wingdings 2"/>
        <a:buChar char=""/>
        <a:defRPr kumimoji="0" sz="3700" kern="1200">
          <a:solidFill>
            <a:schemeClr val="tx1"/>
          </a:solidFill>
          <a:latin typeface="+mn-lt"/>
          <a:ea typeface="+mn-ea"/>
          <a:cs typeface="+mn-cs"/>
        </a:defRPr>
      </a:lvl2pPr>
      <a:lvl3pPr marL="1436842" indent="-365742" algn="l" rtl="0" eaLnBrk="1" latinLnBrk="0" hangingPunct="1">
        <a:spcBef>
          <a:spcPct val="20000"/>
        </a:spcBef>
        <a:buClr>
          <a:schemeClr val="accent2"/>
        </a:buClr>
        <a:buSzPct val="85000"/>
        <a:buFont typeface="Arial"/>
        <a:buChar char="○"/>
        <a:defRPr kumimoji="0" sz="3400" kern="1200">
          <a:solidFill>
            <a:schemeClr val="tx1"/>
          </a:solidFill>
          <a:latin typeface="+mn-lt"/>
          <a:ea typeface="+mn-ea"/>
          <a:cs typeface="+mn-cs"/>
        </a:defRPr>
      </a:lvl3pPr>
      <a:lvl4pPr marL="1828709" indent="-339617" algn="l" rtl="0" eaLnBrk="1" latinLnBrk="0" hangingPunct="1">
        <a:spcBef>
          <a:spcPct val="20000"/>
        </a:spcBef>
        <a:buClr>
          <a:schemeClr val="accent3"/>
        </a:buClr>
        <a:buSzPct val="90000"/>
        <a:buFont typeface="Wingdings 2"/>
        <a:buChar char=""/>
        <a:defRPr kumimoji="0" sz="2900" kern="1200">
          <a:solidFill>
            <a:schemeClr val="tx1"/>
          </a:solidFill>
          <a:latin typeface="+mn-lt"/>
          <a:ea typeface="+mn-ea"/>
          <a:cs typeface="+mn-cs"/>
        </a:defRPr>
      </a:lvl4pPr>
      <a:lvl5pPr marL="2129139" indent="-261244" algn="l" rtl="0" eaLnBrk="1" latinLnBrk="0" hangingPunct="1">
        <a:spcBef>
          <a:spcPct val="20000"/>
        </a:spcBef>
        <a:buClr>
          <a:schemeClr val="accent4"/>
        </a:buClr>
        <a:buSzPct val="100000"/>
        <a:buFont typeface="Arial"/>
        <a:buChar char="-"/>
        <a:defRPr kumimoji="0" sz="2900" kern="1200">
          <a:solidFill>
            <a:schemeClr val="tx1"/>
          </a:solidFill>
          <a:latin typeface="+mn-lt"/>
          <a:ea typeface="+mn-ea"/>
          <a:cs typeface="+mn-cs"/>
        </a:defRPr>
      </a:lvl5pPr>
      <a:lvl6pPr marL="2429570" indent="-261244" algn="l" rtl="0" eaLnBrk="1" latinLnBrk="0" hangingPunct="1">
        <a:spcBef>
          <a:spcPct val="20000"/>
        </a:spcBef>
        <a:buClr>
          <a:schemeClr val="accent5"/>
        </a:buClr>
        <a:buFont typeface="Arial"/>
        <a:buChar char="-"/>
        <a:defRPr kumimoji="0" sz="2900" kern="1200" baseline="0">
          <a:solidFill>
            <a:schemeClr val="tx1"/>
          </a:solidFill>
          <a:latin typeface="+mn-lt"/>
          <a:ea typeface="+mn-ea"/>
          <a:cs typeface="+mn-cs"/>
        </a:defRPr>
      </a:lvl6pPr>
      <a:lvl7pPr marL="2743063" indent="-261244" algn="l" rtl="0" eaLnBrk="1" latinLnBrk="0" hangingPunct="1">
        <a:spcBef>
          <a:spcPct val="20000"/>
        </a:spcBef>
        <a:buClr>
          <a:schemeClr val="accent6"/>
        </a:buClr>
        <a:buSzPct val="100000"/>
        <a:buFont typeface="Arial"/>
        <a:buChar char="•"/>
        <a:defRPr kumimoji="0" sz="2600" kern="1200" baseline="0">
          <a:solidFill>
            <a:schemeClr val="tx1"/>
          </a:solidFill>
          <a:latin typeface="+mn-lt"/>
          <a:ea typeface="+mn-ea"/>
          <a:cs typeface="+mn-cs"/>
        </a:defRPr>
      </a:lvl7pPr>
      <a:lvl8pPr marL="3056556" indent="-261244" algn="l" rtl="0" eaLnBrk="1" latinLnBrk="0" hangingPunct="1">
        <a:spcBef>
          <a:spcPct val="20000"/>
        </a:spcBef>
        <a:buClr>
          <a:schemeClr val="accent6"/>
        </a:buClr>
        <a:buFont typeface="Arial"/>
        <a:buChar char="▪"/>
        <a:defRPr kumimoji="0" sz="2300" kern="1200">
          <a:solidFill>
            <a:schemeClr val="tx1"/>
          </a:solidFill>
          <a:latin typeface="+mn-lt"/>
          <a:ea typeface="+mn-ea"/>
          <a:cs typeface="+mn-cs"/>
        </a:defRPr>
      </a:lvl8pPr>
      <a:lvl9pPr marL="3330862" indent="-261244" algn="l" rtl="0" eaLnBrk="1" latinLnBrk="0" hangingPunct="1">
        <a:spcBef>
          <a:spcPct val="20000"/>
        </a:spcBef>
        <a:buClr>
          <a:schemeClr val="accent6"/>
        </a:buClr>
        <a:buFont typeface="Arial"/>
        <a:buChar char="•"/>
        <a:defRPr kumimoji="0" sz="23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98778" y="3165231"/>
            <a:ext cx="6820597" cy="1092607"/>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prst="convex"/>
              <a:contourClr>
                <a:schemeClr val="accent2">
                  <a:shade val="75000"/>
                </a:schemeClr>
              </a:contourClr>
            </a:sp3d>
          </a:bodyPr>
          <a:lstStyle/>
          <a:p>
            <a:pPr algn="ctr"/>
            <a:r>
              <a:rPr lang="en-US" sz="6500" b="1" u="sng" dirty="0" err="1" smtClean="0">
                <a:ln w="11430"/>
                <a:solidFill>
                  <a:srgbClr val="FFC000"/>
                </a:solidFill>
                <a:effectLst>
                  <a:outerShdw blurRad="50800" dist="39000" dir="5460000" algn="tl">
                    <a:srgbClr val="000000">
                      <a:alpha val="38000"/>
                    </a:srgbClr>
                  </a:outerShdw>
                </a:effectLst>
                <a:latin typeface="Dubai" pitchFamily="34" charset="-78"/>
                <a:cs typeface="Dubai" pitchFamily="34" charset="-78"/>
              </a:rPr>
              <a:t>Defence</a:t>
            </a:r>
            <a:r>
              <a:rPr lang="en-US" sz="6500" b="1" u="sng" dirty="0" smtClean="0">
                <a:ln w="11430"/>
                <a:solidFill>
                  <a:srgbClr val="FFC000"/>
                </a:solidFill>
                <a:effectLst>
                  <a:outerShdw blurRad="50800" dist="39000" dir="5460000" algn="tl">
                    <a:srgbClr val="000000">
                      <a:alpha val="38000"/>
                    </a:srgbClr>
                  </a:outerShdw>
                </a:effectLst>
                <a:latin typeface="Dubai" pitchFamily="34" charset="-78"/>
                <a:cs typeface="Dubai" pitchFamily="34" charset="-78"/>
              </a:rPr>
              <a:t> in </a:t>
            </a:r>
            <a:r>
              <a:rPr lang="en-US" sz="6500" b="1" u="sng" dirty="0" smtClean="0">
                <a:ln w="11430"/>
                <a:solidFill>
                  <a:srgbClr val="FFC000"/>
                </a:solidFill>
                <a:effectLst>
                  <a:outerShdw blurRad="50800" dist="38100" dir="5400000" algn="t" rotWithShape="0">
                    <a:prstClr val="black">
                      <a:alpha val="40000"/>
                    </a:prstClr>
                  </a:outerShdw>
                  <a:reflection blurRad="6350" stA="55000" endA="300" endPos="45500" dir="5400000" sy="-100000" algn="bl" rotWithShape="0"/>
                </a:effectLst>
                <a:latin typeface="Dubai" pitchFamily="34" charset="-78"/>
                <a:cs typeface="Dubai" pitchFamily="34" charset="-78"/>
              </a:rPr>
              <a:t>Depth</a:t>
            </a:r>
          </a:p>
        </p:txBody>
      </p:sp>
      <p:sp>
        <p:nvSpPr>
          <p:cNvPr id="11" name="TextBox 10"/>
          <p:cNvSpPr txBox="1"/>
          <p:nvPr/>
        </p:nvSpPr>
        <p:spPr>
          <a:xfrm>
            <a:off x="4115618" y="5085471"/>
            <a:ext cx="6003757" cy="1862048"/>
          </a:xfrm>
          <a:prstGeom prst="rect">
            <a:avLst/>
          </a:prstGeom>
          <a:noFill/>
        </p:spPr>
        <p:txBody>
          <a:bodyPr wrap="square" rtlCol="0">
            <a:spAutoFit/>
          </a:bodyPr>
          <a:lstStyle/>
          <a:p>
            <a:r>
              <a:rPr lang="en-US" dirty="0" smtClean="0"/>
              <a:t/>
            </a:r>
            <a:br>
              <a:rPr lang="en-US" dirty="0" smtClean="0"/>
            </a:br>
            <a:r>
              <a:rPr lang="en-US" sz="2400" dirty="0" err="1" smtClean="0">
                <a:solidFill>
                  <a:srgbClr val="92D050"/>
                </a:solidFill>
                <a:latin typeface="Bahnschrift SemiCondensed" pitchFamily="34" charset="0"/>
              </a:rPr>
              <a:t>Piyush</a:t>
            </a:r>
            <a:r>
              <a:rPr lang="en-US" sz="2400" dirty="0" smtClean="0">
                <a:solidFill>
                  <a:srgbClr val="92D050"/>
                </a:solidFill>
                <a:latin typeface="Bahnschrift SemiCondensed" pitchFamily="34" charset="0"/>
              </a:rPr>
              <a:t> </a:t>
            </a:r>
            <a:r>
              <a:rPr lang="en-US" sz="2400" dirty="0" err="1" smtClean="0">
                <a:solidFill>
                  <a:srgbClr val="92D050"/>
                </a:solidFill>
                <a:latin typeface="Bahnschrift SemiCondensed" pitchFamily="34" charset="0"/>
              </a:rPr>
              <a:t>Tiwari</a:t>
            </a:r>
            <a:r>
              <a:rPr lang="en-US" sz="2400" dirty="0" smtClean="0">
                <a:solidFill>
                  <a:srgbClr val="92D050"/>
                </a:solidFill>
                <a:latin typeface="Bahnschrift SemiCondensed" pitchFamily="34" charset="0"/>
              </a:rPr>
              <a:t> -</a:t>
            </a:r>
            <a:r>
              <a:rPr lang="en-US" sz="2400" dirty="0" smtClean="0">
                <a:latin typeface="Bahnschrift SemiCondensed" pitchFamily="34" charset="0"/>
              </a:rPr>
              <a:t> 	 240344223027</a:t>
            </a:r>
          </a:p>
          <a:p>
            <a:r>
              <a:rPr lang="en-US" sz="2400" dirty="0" smtClean="0">
                <a:solidFill>
                  <a:srgbClr val="92D050"/>
                </a:solidFill>
                <a:latin typeface="Bahnschrift SemiCondensed" pitchFamily="34" charset="0"/>
              </a:rPr>
              <a:t>Samarth </a:t>
            </a:r>
            <a:r>
              <a:rPr lang="en-US" sz="2400" dirty="0" err="1" smtClean="0">
                <a:solidFill>
                  <a:srgbClr val="92D050"/>
                </a:solidFill>
                <a:latin typeface="Bahnschrift SemiCondensed" pitchFamily="34" charset="0"/>
              </a:rPr>
              <a:t>Tamrakar</a:t>
            </a:r>
            <a:r>
              <a:rPr lang="en-US" sz="2400" dirty="0" smtClean="0">
                <a:solidFill>
                  <a:srgbClr val="92D050"/>
                </a:solidFill>
                <a:latin typeface="Bahnschrift SemiCondensed" pitchFamily="34" charset="0"/>
              </a:rPr>
              <a:t> -</a:t>
            </a:r>
            <a:r>
              <a:rPr lang="en-US" sz="2400" dirty="0" smtClean="0">
                <a:latin typeface="Bahnschrift SemiCondensed" pitchFamily="34" charset="0"/>
              </a:rPr>
              <a:t>	 240344223032</a:t>
            </a:r>
          </a:p>
          <a:p>
            <a:r>
              <a:rPr lang="en-US" sz="2400" dirty="0" err="1" smtClean="0">
                <a:solidFill>
                  <a:srgbClr val="92D050"/>
                </a:solidFill>
                <a:latin typeface="Bahnschrift SemiCondensed" pitchFamily="34" charset="0"/>
              </a:rPr>
              <a:t>Saloni</a:t>
            </a:r>
            <a:r>
              <a:rPr lang="en-US" sz="2400" dirty="0" smtClean="0">
                <a:solidFill>
                  <a:srgbClr val="92D050"/>
                </a:solidFill>
                <a:latin typeface="Bahnschrift SemiCondensed" pitchFamily="34" charset="0"/>
              </a:rPr>
              <a:t> </a:t>
            </a:r>
            <a:r>
              <a:rPr lang="en-US" sz="2400" dirty="0" err="1" smtClean="0">
                <a:solidFill>
                  <a:srgbClr val="92D050"/>
                </a:solidFill>
                <a:latin typeface="Bahnschrift SemiCondensed" pitchFamily="34" charset="0"/>
              </a:rPr>
              <a:t>Jhungare</a:t>
            </a:r>
            <a:r>
              <a:rPr lang="en-US" sz="2400" dirty="0" smtClean="0">
                <a:solidFill>
                  <a:srgbClr val="92D050"/>
                </a:solidFill>
                <a:latin typeface="Bahnschrift SemiCondensed" pitchFamily="34" charset="0"/>
              </a:rPr>
              <a:t> - </a:t>
            </a:r>
            <a:r>
              <a:rPr lang="en-US" sz="2400" dirty="0" smtClean="0">
                <a:latin typeface="Bahnschrift SemiCondensed" pitchFamily="34" charset="0"/>
              </a:rPr>
              <a:t>	 240344223031</a:t>
            </a:r>
          </a:p>
          <a:p>
            <a:r>
              <a:rPr lang="en-US" sz="2400" dirty="0" err="1" smtClean="0">
                <a:solidFill>
                  <a:srgbClr val="92D050"/>
                </a:solidFill>
                <a:latin typeface="Bahnschrift SemiCondensed" pitchFamily="34" charset="0"/>
              </a:rPr>
              <a:t>Kshitij</a:t>
            </a:r>
            <a:r>
              <a:rPr lang="en-US" sz="2400" dirty="0" smtClean="0">
                <a:solidFill>
                  <a:srgbClr val="92D050"/>
                </a:solidFill>
                <a:latin typeface="Bahnschrift SemiCondensed" pitchFamily="34" charset="0"/>
              </a:rPr>
              <a:t> </a:t>
            </a:r>
            <a:r>
              <a:rPr lang="en-US" sz="2400" dirty="0" err="1" smtClean="0">
                <a:solidFill>
                  <a:srgbClr val="92D050"/>
                </a:solidFill>
                <a:latin typeface="Bahnschrift SemiCondensed" pitchFamily="34" charset="0"/>
              </a:rPr>
              <a:t>Shrivastava</a:t>
            </a:r>
            <a:r>
              <a:rPr lang="en-US" sz="2400" dirty="0" smtClean="0">
                <a:solidFill>
                  <a:srgbClr val="92D050"/>
                </a:solidFill>
                <a:latin typeface="Bahnschrift SemiCondensed" pitchFamily="34" charset="0"/>
              </a:rPr>
              <a:t> -</a:t>
            </a:r>
            <a:r>
              <a:rPr lang="en-US" sz="2400" dirty="0" smtClean="0">
                <a:latin typeface="Bahnschrift SemiCondensed" pitchFamily="34" charset="0"/>
              </a:rPr>
              <a:t>	 240344223016</a:t>
            </a:r>
            <a:endParaRPr lang="en-US" sz="2400" dirty="0">
              <a:latin typeface="Bahnschrift SemiCondensed" pitchFamily="34" charset="0"/>
            </a:endParaRPr>
          </a:p>
        </p:txBody>
      </p:sp>
      <p:sp>
        <p:nvSpPr>
          <p:cNvPr id="12" name="TextBox 11"/>
          <p:cNvSpPr txBox="1"/>
          <p:nvPr/>
        </p:nvSpPr>
        <p:spPr>
          <a:xfrm>
            <a:off x="3458066" y="4614203"/>
            <a:ext cx="657552" cy="584775"/>
          </a:xfrm>
          <a:prstGeom prst="rect">
            <a:avLst/>
          </a:prstGeom>
          <a:noFill/>
        </p:spPr>
        <p:txBody>
          <a:bodyPr wrap="none" rtlCol="0">
            <a:spAutoFit/>
          </a:bodyPr>
          <a:lstStyle/>
          <a:p>
            <a:r>
              <a:rPr lang="en-US" sz="3200" dirty="0" smtClean="0">
                <a:latin typeface="Bahnschrift Condensed" pitchFamily="34" charset="0"/>
              </a:rPr>
              <a:t>By-</a:t>
            </a:r>
            <a:endParaRPr lang="en-US" sz="3200" dirty="0">
              <a:latin typeface="Bahnschrift Condensed" pitchFamily="34" charset="0"/>
            </a:endParaRPr>
          </a:p>
        </p:txBody>
      </p:sp>
      <p:pic>
        <p:nvPicPr>
          <p:cNvPr id="7" name="Picture 6" descr="sunbeamnewactslogo.png"/>
          <p:cNvPicPr>
            <a:picLocks noChangeAspect="1"/>
          </p:cNvPicPr>
          <p:nvPr/>
        </p:nvPicPr>
        <p:blipFill>
          <a:blip r:embed="rId2"/>
          <a:stretch>
            <a:fillRect/>
          </a:stretch>
        </p:blipFill>
        <p:spPr>
          <a:xfrm>
            <a:off x="2578565" y="583809"/>
            <a:ext cx="8971010" cy="12895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455822"/>
            <a:ext cx="13186611" cy="1569652"/>
          </a:xfrm>
          <a:prstGeom prst="rect">
            <a:avLst/>
          </a:prstGeom>
          <a:noFill/>
        </p:spPr>
        <p:txBody>
          <a:bodyPr wrap="square" lIns="91431" tIns="45716" rIns="91431" bIns="45716" rtlCol="0">
            <a:spAutoFit/>
          </a:bodyPr>
          <a:lstStyle/>
          <a:p>
            <a:pPr algn="just"/>
            <a:r>
              <a:rPr lang="en-US" sz="2400" dirty="0" smtClean="0"/>
              <a:t>Snort is an open-source intrusion detection and prevention system (IDS/IPS), to monitor network traffic and protect against potential threats. Snort was configured in two primary modes: alert and drop. </a:t>
            </a:r>
          </a:p>
          <a:p>
            <a:pPr algn="just"/>
            <a:endParaRPr lang="en-US" sz="2400" dirty="0" smtClean="0"/>
          </a:p>
        </p:txBody>
      </p:sp>
      <p:sp>
        <p:nvSpPr>
          <p:cNvPr id="3" name="TextBox 2"/>
          <p:cNvSpPr txBox="1"/>
          <p:nvPr/>
        </p:nvSpPr>
        <p:spPr>
          <a:xfrm>
            <a:off x="914400" y="3176337"/>
            <a:ext cx="13186611" cy="2308316"/>
          </a:xfrm>
          <a:prstGeom prst="rect">
            <a:avLst/>
          </a:prstGeom>
          <a:noFill/>
        </p:spPr>
        <p:txBody>
          <a:bodyPr wrap="square" lIns="91431" tIns="45716" rIns="91431" bIns="45716" rtlCol="0">
            <a:spAutoFit/>
          </a:bodyPr>
          <a:lstStyle/>
          <a:p>
            <a:pPr algn="just"/>
            <a:r>
              <a:rPr lang="en-US" sz="2400" dirty="0" smtClean="0"/>
              <a:t>alert mode - allows Snort to detect malicious activities by analyzing network packets against predefined rules and then generate alerts when suspicious behavior is identified. </a:t>
            </a:r>
          </a:p>
          <a:p>
            <a:pPr algn="just"/>
            <a:endParaRPr lang="en-US" sz="2400" dirty="0" smtClean="0"/>
          </a:p>
          <a:p>
            <a:pPr algn="just"/>
            <a:r>
              <a:rPr lang="en-US" sz="2400" dirty="0" smtClean="0"/>
              <a:t>drop mode - to actively prevent attacks. When a packet matches a rule configured with a drop action, Snort not only generates an alert but also discards the packet, effectively stopping the malicious traffic from reaching its destination.</a:t>
            </a:r>
            <a:endParaRPr lang="en-US" sz="2400" dirty="0"/>
          </a:p>
        </p:txBody>
      </p:sp>
      <p:sp>
        <p:nvSpPr>
          <p:cNvPr id="4" name="TextBox 3"/>
          <p:cNvSpPr txBox="1"/>
          <p:nvPr/>
        </p:nvSpPr>
        <p:spPr>
          <a:xfrm>
            <a:off x="914400" y="6022216"/>
            <a:ext cx="13186611" cy="830989"/>
          </a:xfrm>
          <a:prstGeom prst="rect">
            <a:avLst/>
          </a:prstGeom>
          <a:noFill/>
        </p:spPr>
        <p:txBody>
          <a:bodyPr wrap="square" lIns="91431" tIns="45716" rIns="91431" bIns="45716" rtlCol="0">
            <a:spAutoFit/>
          </a:bodyPr>
          <a:lstStyle/>
          <a:p>
            <a:pPr algn="just"/>
            <a:r>
              <a:rPr lang="en-US" sz="2400" dirty="0" smtClean="0"/>
              <a:t>We used Snort in our project to demonstrate how Snort can be effectively employed to enhance network security by detecting and preventing common network attacks.</a:t>
            </a:r>
            <a:endParaRPr lang="en-US" sz="2400" dirty="0"/>
          </a:p>
        </p:txBody>
      </p:sp>
      <p:sp>
        <p:nvSpPr>
          <p:cNvPr id="5" name="TextBox 4"/>
          <p:cNvSpPr txBox="1"/>
          <p:nvPr/>
        </p:nvSpPr>
        <p:spPr>
          <a:xfrm>
            <a:off x="914402" y="553453"/>
            <a:ext cx="4355430" cy="707878"/>
          </a:xfrm>
          <a:prstGeom prst="rect">
            <a:avLst/>
          </a:prstGeom>
          <a:noFill/>
        </p:spPr>
        <p:txBody>
          <a:bodyPr wrap="square" lIns="91431" tIns="45716" rIns="91431" bIns="45716" rtlCol="0">
            <a:spAutoFit/>
          </a:bodyPr>
          <a:lstStyle/>
          <a:p>
            <a:r>
              <a:rPr lang="en-US" sz="4000" dirty="0" smtClean="0">
                <a:solidFill>
                  <a:srgbClr val="00B0F0"/>
                </a:solidFill>
              </a:rPr>
              <a:t>Snort</a:t>
            </a:r>
            <a:r>
              <a:rPr lang="en-US" sz="4000" dirty="0" smtClean="0"/>
              <a:t> -</a:t>
            </a:r>
            <a:endParaRPr lang="en-US"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2" y="553453"/>
            <a:ext cx="4355430" cy="707878"/>
          </a:xfrm>
          <a:prstGeom prst="rect">
            <a:avLst/>
          </a:prstGeom>
          <a:noFill/>
        </p:spPr>
        <p:txBody>
          <a:bodyPr wrap="square" lIns="91431" tIns="45716" rIns="91431" bIns="45716" rtlCol="0">
            <a:spAutoFit/>
          </a:bodyPr>
          <a:lstStyle/>
          <a:p>
            <a:r>
              <a:rPr lang="en-US" sz="4000" dirty="0" smtClean="0">
                <a:solidFill>
                  <a:srgbClr val="00B0F0"/>
                </a:solidFill>
              </a:rPr>
              <a:t>Snort</a:t>
            </a:r>
            <a:r>
              <a:rPr lang="en-US" sz="4000" dirty="0" smtClean="0"/>
              <a:t> -</a:t>
            </a:r>
            <a:endParaRPr lang="en-US" sz="4000" dirty="0"/>
          </a:p>
        </p:txBody>
      </p:sp>
      <p:pic>
        <p:nvPicPr>
          <p:cNvPr id="6" name="Picture 5"/>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tretch>
            <a:fillRect/>
          </a:stretch>
        </p:blipFill>
        <p:spPr>
          <a:xfrm>
            <a:off x="84407" y="1261331"/>
            <a:ext cx="10114669" cy="66517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815355"/>
            <a:ext cx="13186611" cy="1200321"/>
          </a:xfrm>
          <a:prstGeom prst="rect">
            <a:avLst/>
          </a:prstGeom>
          <a:noFill/>
        </p:spPr>
        <p:txBody>
          <a:bodyPr wrap="square" lIns="91431" tIns="45716" rIns="91431" bIns="45716" rtlCol="0">
            <a:spAutoFit/>
          </a:bodyPr>
          <a:lstStyle/>
          <a:p>
            <a:pPr algn="just"/>
            <a:r>
              <a:rPr lang="en-US" sz="2400" dirty="0" smtClean="0"/>
              <a:t>SQL (Structured Query Language) as the core tool for managing and interacting with the database. SQL played a crucial role in storing, retrieving, and manipulating data efficiently, which is essential for the smooth operation of the system. </a:t>
            </a:r>
            <a:endParaRPr lang="en-US" sz="2400" dirty="0"/>
          </a:p>
        </p:txBody>
      </p:sp>
      <p:sp>
        <p:nvSpPr>
          <p:cNvPr id="3" name="TextBox 2"/>
          <p:cNvSpPr txBox="1"/>
          <p:nvPr/>
        </p:nvSpPr>
        <p:spPr>
          <a:xfrm>
            <a:off x="914400" y="3717760"/>
            <a:ext cx="13186611" cy="1938984"/>
          </a:xfrm>
          <a:prstGeom prst="rect">
            <a:avLst/>
          </a:prstGeom>
          <a:noFill/>
        </p:spPr>
        <p:txBody>
          <a:bodyPr wrap="square" lIns="91431" tIns="45716" rIns="91431" bIns="45716" rtlCol="0">
            <a:spAutoFit/>
          </a:bodyPr>
          <a:lstStyle/>
          <a:p>
            <a:pPr algn="just"/>
            <a:r>
              <a:rPr lang="en-US" sz="2400" dirty="0" smtClean="0"/>
              <a:t>One of the primary functions of SQL in my project was to handle user data, including registration, login authentication, and user profile management. SQL queries were used to insert new user records, update existing information, and retrieve user data based on specific criteria. This allowed for dynamic interaction with the database, enabling the application to respond to user inputs and provide relevant information.</a:t>
            </a:r>
            <a:endParaRPr lang="en-US" sz="2400" dirty="0"/>
          </a:p>
        </p:txBody>
      </p:sp>
      <p:sp>
        <p:nvSpPr>
          <p:cNvPr id="4" name="TextBox 3"/>
          <p:cNvSpPr txBox="1"/>
          <p:nvPr/>
        </p:nvSpPr>
        <p:spPr>
          <a:xfrm>
            <a:off x="914400" y="6247170"/>
            <a:ext cx="13186611" cy="1200321"/>
          </a:xfrm>
          <a:prstGeom prst="rect">
            <a:avLst/>
          </a:prstGeom>
          <a:noFill/>
        </p:spPr>
        <p:txBody>
          <a:bodyPr wrap="square" lIns="91431" tIns="45716" rIns="91431" bIns="45716" rtlCol="0">
            <a:spAutoFit/>
          </a:bodyPr>
          <a:lstStyle/>
          <a:p>
            <a:pPr algn="just"/>
            <a:r>
              <a:rPr lang="en-US" sz="2400" dirty="0" smtClean="0"/>
              <a:t>Overall, SQL was an integral part of the project, enabling robust data management and seamless interaction between the application and the database. Its versatility and power made it the ideal choice for handling the data-driven aspects of the project.</a:t>
            </a:r>
          </a:p>
        </p:txBody>
      </p:sp>
      <p:sp>
        <p:nvSpPr>
          <p:cNvPr id="5" name="TextBox 4"/>
          <p:cNvSpPr txBox="1"/>
          <p:nvPr/>
        </p:nvSpPr>
        <p:spPr>
          <a:xfrm>
            <a:off x="914402" y="709863"/>
            <a:ext cx="4355430" cy="707878"/>
          </a:xfrm>
          <a:prstGeom prst="rect">
            <a:avLst/>
          </a:prstGeom>
          <a:noFill/>
        </p:spPr>
        <p:txBody>
          <a:bodyPr wrap="square" lIns="91431" tIns="45716" rIns="91431" bIns="45716" rtlCol="0">
            <a:spAutoFit/>
          </a:bodyPr>
          <a:lstStyle/>
          <a:p>
            <a:r>
              <a:rPr lang="en-US" sz="4000" dirty="0" smtClean="0">
                <a:solidFill>
                  <a:srgbClr val="92D050"/>
                </a:solidFill>
              </a:rPr>
              <a:t>SQL</a:t>
            </a:r>
            <a:r>
              <a:rPr lang="en-US" sz="4000" dirty="0" smtClean="0"/>
              <a:t> - </a:t>
            </a:r>
            <a:endParaRPr lang="en-US" sz="4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4150" y="355924"/>
            <a:ext cx="4355430" cy="707878"/>
          </a:xfrm>
          <a:prstGeom prst="rect">
            <a:avLst/>
          </a:prstGeom>
          <a:noFill/>
        </p:spPr>
        <p:txBody>
          <a:bodyPr wrap="square" lIns="91431" tIns="45716" rIns="91431" bIns="45716" rtlCol="0">
            <a:spAutoFit/>
          </a:bodyPr>
          <a:lstStyle/>
          <a:p>
            <a:r>
              <a:rPr lang="en-US" sz="4000" dirty="0" smtClean="0">
                <a:solidFill>
                  <a:srgbClr val="92D050"/>
                </a:solidFill>
              </a:rPr>
              <a:t>SQL</a:t>
            </a:r>
            <a:r>
              <a:rPr lang="en-US" sz="4000" dirty="0" smtClean="0"/>
              <a:t> - </a:t>
            </a:r>
            <a:endParaRPr lang="en-US" sz="4000" dirty="0"/>
          </a:p>
        </p:txBody>
      </p:sp>
      <p:pic>
        <p:nvPicPr>
          <p:cNvPr id="6" name="Picture 5"/>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tretch>
            <a:fillRect/>
          </a:stretch>
        </p:blipFill>
        <p:spPr>
          <a:xfrm>
            <a:off x="750472" y="1279867"/>
            <a:ext cx="9849534" cy="652770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815354"/>
            <a:ext cx="13186611" cy="1938984"/>
          </a:xfrm>
          <a:prstGeom prst="rect">
            <a:avLst/>
          </a:prstGeom>
          <a:noFill/>
        </p:spPr>
        <p:txBody>
          <a:bodyPr wrap="square" lIns="91431" tIns="45716" rIns="91431" bIns="45716" rtlCol="0">
            <a:spAutoFit/>
          </a:bodyPr>
          <a:lstStyle/>
          <a:p>
            <a:pPr algn="just"/>
            <a:r>
              <a:rPr lang="en-US" sz="2400" dirty="0" smtClean="0"/>
              <a:t>Internet Protocol Security (</a:t>
            </a:r>
            <a:r>
              <a:rPr lang="en-US" sz="2400" dirty="0" err="1" smtClean="0"/>
              <a:t>IPsec</a:t>
            </a:r>
            <a:r>
              <a:rPr lang="en-US" sz="2400" dirty="0" smtClean="0"/>
              <a:t>) was implemented to establish a secure connection between the web server and the </a:t>
            </a:r>
            <a:r>
              <a:rPr lang="en-US" sz="2400" dirty="0" err="1" smtClean="0"/>
              <a:t>MySQL</a:t>
            </a:r>
            <a:r>
              <a:rPr lang="en-US" sz="2400" dirty="0" smtClean="0"/>
              <a:t> database. </a:t>
            </a:r>
            <a:r>
              <a:rPr lang="en-US" sz="2400" dirty="0" err="1" smtClean="0"/>
              <a:t>IPsec</a:t>
            </a:r>
            <a:r>
              <a:rPr lang="en-US" sz="2400" dirty="0" smtClean="0"/>
              <a:t> was chosen for its robust security features, including data encryption, integrity, and authentication, ensuring that sensitive data transmitted between the web server and the database remains protected from unauthorized access and tampering.</a:t>
            </a:r>
            <a:endParaRPr lang="en-US" sz="2400" dirty="0"/>
          </a:p>
        </p:txBody>
      </p:sp>
      <p:sp>
        <p:nvSpPr>
          <p:cNvPr id="3" name="TextBox 2"/>
          <p:cNvSpPr txBox="1"/>
          <p:nvPr/>
        </p:nvSpPr>
        <p:spPr>
          <a:xfrm>
            <a:off x="914400" y="4018548"/>
            <a:ext cx="13186611" cy="1569652"/>
          </a:xfrm>
          <a:prstGeom prst="rect">
            <a:avLst/>
          </a:prstGeom>
          <a:noFill/>
        </p:spPr>
        <p:txBody>
          <a:bodyPr wrap="square" lIns="91431" tIns="45716" rIns="91431" bIns="45716" rtlCol="0">
            <a:spAutoFit/>
          </a:bodyPr>
          <a:lstStyle/>
          <a:p>
            <a:pPr algn="just"/>
            <a:r>
              <a:rPr lang="en-US" sz="2400" dirty="0" err="1" smtClean="0"/>
              <a:t>IPsec</a:t>
            </a:r>
            <a:r>
              <a:rPr lang="en-US" sz="2400" dirty="0" smtClean="0"/>
              <a:t> ensures that only authenticated and trusted devices can communicate, providing an additional layer of security through mutual authentication. This prevents unauthorized systems from accessing the database, thereby protecting the web application’s backend from potential breaches.</a:t>
            </a:r>
            <a:endParaRPr lang="en-US" sz="2400" dirty="0"/>
          </a:p>
        </p:txBody>
      </p:sp>
      <p:sp>
        <p:nvSpPr>
          <p:cNvPr id="4" name="TextBox 3"/>
          <p:cNvSpPr txBox="1"/>
          <p:nvPr/>
        </p:nvSpPr>
        <p:spPr>
          <a:xfrm>
            <a:off x="914400" y="5835318"/>
            <a:ext cx="13186611" cy="1938984"/>
          </a:xfrm>
          <a:prstGeom prst="rect">
            <a:avLst/>
          </a:prstGeom>
          <a:noFill/>
        </p:spPr>
        <p:txBody>
          <a:bodyPr wrap="square" lIns="91431" tIns="45716" rIns="91431" bIns="45716" rtlCol="0">
            <a:spAutoFit/>
          </a:bodyPr>
          <a:lstStyle/>
          <a:p>
            <a:pPr algn="just"/>
            <a:r>
              <a:rPr lang="en-US" sz="2400" dirty="0" smtClean="0"/>
              <a:t>The implementation of </a:t>
            </a:r>
            <a:r>
              <a:rPr lang="en-US" sz="2400" dirty="0" err="1" smtClean="0"/>
              <a:t>IPsec</a:t>
            </a:r>
            <a:r>
              <a:rPr lang="en-US" sz="2400" dirty="0" smtClean="0"/>
              <a:t> in this project not only enhances the security of data transmission but also aligns with best practices for protecting sensitive information in a distributed architecture. By leveraging </a:t>
            </a:r>
            <a:r>
              <a:rPr lang="en-US" sz="2400" dirty="0" err="1" smtClean="0"/>
              <a:t>IPsec</a:t>
            </a:r>
            <a:r>
              <a:rPr lang="en-US" sz="2400" dirty="0" smtClean="0"/>
              <a:t>, I was able to create a secure, reliable, and efficient connection between the web server and the </a:t>
            </a:r>
            <a:r>
              <a:rPr lang="en-US" sz="2400" dirty="0" err="1" smtClean="0"/>
              <a:t>MySQL</a:t>
            </a:r>
            <a:r>
              <a:rPr lang="en-US" sz="2400" dirty="0" smtClean="0"/>
              <a:t> database, contributing to the overall resilience of the system.</a:t>
            </a:r>
          </a:p>
        </p:txBody>
      </p:sp>
      <p:sp>
        <p:nvSpPr>
          <p:cNvPr id="5" name="TextBox 4"/>
          <p:cNvSpPr txBox="1"/>
          <p:nvPr/>
        </p:nvSpPr>
        <p:spPr>
          <a:xfrm>
            <a:off x="914402" y="709863"/>
            <a:ext cx="4355430" cy="707878"/>
          </a:xfrm>
          <a:prstGeom prst="rect">
            <a:avLst/>
          </a:prstGeom>
          <a:noFill/>
        </p:spPr>
        <p:txBody>
          <a:bodyPr wrap="square" lIns="91431" tIns="45716" rIns="91431" bIns="45716" rtlCol="0">
            <a:spAutoFit/>
          </a:bodyPr>
          <a:lstStyle/>
          <a:p>
            <a:r>
              <a:rPr lang="en-US" sz="4000" dirty="0" err="1" smtClean="0">
                <a:solidFill>
                  <a:srgbClr val="FFC000"/>
                </a:solidFill>
              </a:rPr>
              <a:t>IPsec</a:t>
            </a:r>
            <a:r>
              <a:rPr lang="en-US" sz="4000" dirty="0" smtClean="0"/>
              <a:t> - </a:t>
            </a:r>
            <a:endParaRPr lang="en-US"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815353"/>
            <a:ext cx="13186611" cy="3416312"/>
          </a:xfrm>
          <a:prstGeom prst="rect">
            <a:avLst/>
          </a:prstGeom>
          <a:noFill/>
        </p:spPr>
        <p:txBody>
          <a:bodyPr wrap="square" lIns="91431" tIns="45716" rIns="91431" bIns="45716" rtlCol="0">
            <a:spAutoFit/>
          </a:bodyPr>
          <a:lstStyle/>
          <a:p>
            <a:pPr algn="just"/>
            <a:r>
              <a:rPr lang="en-US" sz="2400" dirty="0" smtClean="0"/>
              <a:t>To implement </a:t>
            </a:r>
            <a:r>
              <a:rPr lang="en-US" sz="2400" dirty="0" err="1" smtClean="0"/>
              <a:t>IPsec</a:t>
            </a:r>
            <a:r>
              <a:rPr lang="en-US" sz="2400" dirty="0" smtClean="0"/>
              <a:t> in our project, we utilized and configured </a:t>
            </a:r>
            <a:r>
              <a:rPr lang="en-US" sz="2400" dirty="0" err="1" smtClean="0"/>
              <a:t>strongSwan</a:t>
            </a:r>
            <a:r>
              <a:rPr lang="en-US" sz="2400" dirty="0" smtClean="0"/>
              <a:t>, an open-source </a:t>
            </a:r>
            <a:r>
              <a:rPr lang="en-US" sz="2400" dirty="0" err="1" smtClean="0"/>
              <a:t>IPsec</a:t>
            </a:r>
            <a:r>
              <a:rPr lang="en-US" sz="2400" dirty="0" smtClean="0"/>
              <a:t>-based VPN solution. </a:t>
            </a:r>
            <a:r>
              <a:rPr lang="en-US" sz="2400" dirty="0" err="1" smtClean="0"/>
              <a:t>strongSwan</a:t>
            </a:r>
            <a:r>
              <a:rPr lang="en-US" sz="2400" dirty="0" smtClean="0"/>
              <a:t> was chosen for its flexibility, robust security features, and ease of integration with various systems. </a:t>
            </a:r>
          </a:p>
          <a:p>
            <a:pPr algn="just"/>
            <a:endParaRPr lang="en-US" sz="2400" dirty="0" smtClean="0"/>
          </a:p>
          <a:p>
            <a:pPr algn="just"/>
            <a:r>
              <a:rPr lang="en-US" sz="2400" dirty="0" smtClean="0"/>
              <a:t>By leveraging </a:t>
            </a:r>
            <a:r>
              <a:rPr lang="en-US" sz="2400" dirty="0" err="1" smtClean="0"/>
              <a:t>strongSwan</a:t>
            </a:r>
            <a:r>
              <a:rPr lang="en-US" sz="2400" dirty="0" smtClean="0"/>
              <a:t>, we were able to establish a secure </a:t>
            </a:r>
            <a:r>
              <a:rPr lang="en-US" sz="2400" dirty="0" err="1" smtClean="0"/>
              <a:t>IPsec</a:t>
            </a:r>
            <a:r>
              <a:rPr lang="en-US" sz="2400" dirty="0" smtClean="0"/>
              <a:t> tunnel between the web server and the </a:t>
            </a:r>
            <a:r>
              <a:rPr lang="en-US" sz="2400" dirty="0" err="1" smtClean="0"/>
              <a:t>MySQL</a:t>
            </a:r>
            <a:r>
              <a:rPr lang="en-US" sz="2400" dirty="0" smtClean="0"/>
              <a:t> database, ensuring encrypted and authenticated communication. </a:t>
            </a:r>
          </a:p>
          <a:p>
            <a:pPr algn="just"/>
            <a:endParaRPr lang="en-US" sz="2400" dirty="0" smtClean="0"/>
          </a:p>
          <a:p>
            <a:pPr algn="just"/>
            <a:r>
              <a:rPr lang="en-US" sz="2400" dirty="0" smtClean="0"/>
              <a:t>This setup not only enhanced the security of our data transmission but also provided a reliable and scalable solution for our distributed architecture</a:t>
            </a:r>
            <a:endParaRPr lang="en-US" sz="2400" dirty="0"/>
          </a:p>
        </p:txBody>
      </p:sp>
      <p:sp>
        <p:nvSpPr>
          <p:cNvPr id="5" name="TextBox 4"/>
          <p:cNvSpPr txBox="1"/>
          <p:nvPr/>
        </p:nvSpPr>
        <p:spPr>
          <a:xfrm>
            <a:off x="914402" y="709863"/>
            <a:ext cx="4355430" cy="707878"/>
          </a:xfrm>
          <a:prstGeom prst="rect">
            <a:avLst/>
          </a:prstGeom>
          <a:noFill/>
        </p:spPr>
        <p:txBody>
          <a:bodyPr wrap="square" lIns="91431" tIns="45716" rIns="91431" bIns="45716" rtlCol="0">
            <a:spAutoFit/>
          </a:bodyPr>
          <a:lstStyle/>
          <a:p>
            <a:r>
              <a:rPr lang="en-US" sz="4000" dirty="0" err="1" smtClean="0">
                <a:solidFill>
                  <a:srgbClr val="FFC000"/>
                </a:solidFill>
              </a:rPr>
              <a:t>IPsec</a:t>
            </a:r>
            <a:r>
              <a:rPr lang="en-US" sz="4000" dirty="0" smtClean="0"/>
              <a:t> - </a:t>
            </a:r>
            <a:endParaRPr lang="en-US" sz="4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2" y="709863"/>
            <a:ext cx="4355430" cy="707878"/>
          </a:xfrm>
          <a:prstGeom prst="rect">
            <a:avLst/>
          </a:prstGeom>
          <a:noFill/>
        </p:spPr>
        <p:txBody>
          <a:bodyPr wrap="square" lIns="91431" tIns="45716" rIns="91431" bIns="45716" rtlCol="0">
            <a:spAutoFit/>
          </a:bodyPr>
          <a:lstStyle/>
          <a:p>
            <a:r>
              <a:rPr lang="en-US" sz="4000" dirty="0" err="1" smtClean="0">
                <a:solidFill>
                  <a:srgbClr val="FFC000"/>
                </a:solidFill>
              </a:rPr>
              <a:t>IPsec</a:t>
            </a:r>
            <a:r>
              <a:rPr lang="en-US" sz="4000" dirty="0" smtClean="0"/>
              <a:t> - </a:t>
            </a:r>
            <a:endParaRPr lang="en-US" sz="4000" dirty="0"/>
          </a:p>
        </p:txBody>
      </p:sp>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tretch>
            <a:fillRect/>
          </a:stretch>
        </p:blipFill>
        <p:spPr>
          <a:xfrm>
            <a:off x="914401" y="1417741"/>
            <a:ext cx="9186201" cy="64742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tretch>
            <a:fillRect/>
          </a:stretch>
        </p:blipFill>
        <p:spPr>
          <a:xfrm>
            <a:off x="5269832" y="1417741"/>
            <a:ext cx="9203386" cy="64742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815354"/>
            <a:ext cx="13186611" cy="5262971"/>
          </a:xfrm>
          <a:prstGeom prst="rect">
            <a:avLst/>
          </a:prstGeom>
          <a:noFill/>
        </p:spPr>
        <p:txBody>
          <a:bodyPr wrap="square" lIns="91431" tIns="45716" rIns="91431" bIns="45716" rtlCol="0">
            <a:spAutoFit/>
          </a:bodyPr>
          <a:lstStyle/>
          <a:p>
            <a:r>
              <a:rPr lang="en-US" sz="2400" dirty="0" smtClean="0"/>
              <a:t>Apache2, also known as the Apache HTTP Server, is a widely-used open-source web server software developed by the Apache Software Foundation. It is renowned for its reliability, flexibility, and extensive feature set, making it a popular choice for hosting websites and web applications. Apache2 operates on a modular architecture, allowing administrators to enable or disable features as needed through various modules.</a:t>
            </a:r>
          </a:p>
          <a:p>
            <a:endParaRPr lang="en-US" sz="2400" dirty="0" smtClean="0"/>
          </a:p>
          <a:p>
            <a:endParaRPr lang="en-US" sz="2400" dirty="0" smtClean="0"/>
          </a:p>
          <a:p>
            <a:r>
              <a:rPr lang="en-US" sz="2400" dirty="0" smtClean="0"/>
              <a:t>In your project, Apache2 was utilized to host a simple website, demonstrating its capability to serve static and dynamic web content efficiently. The server listens for incoming requests from clients (e.g., web browsers) and responds by delivering the requested web pages.</a:t>
            </a:r>
          </a:p>
          <a:p>
            <a:endParaRPr lang="en-US" sz="2400" dirty="0" smtClean="0"/>
          </a:p>
          <a:p>
            <a:endParaRPr lang="en-US" sz="2400" dirty="0" smtClean="0"/>
          </a:p>
          <a:p>
            <a:r>
              <a:rPr lang="en-US" sz="2400" dirty="0" smtClean="0"/>
              <a:t>Apache2’s compatibility with various operating systems, including Unix-like systems and Windows, further enhances its versatility and widespread adoption.</a:t>
            </a:r>
            <a:endParaRPr lang="en-US" sz="2400" dirty="0"/>
          </a:p>
        </p:txBody>
      </p:sp>
      <p:sp>
        <p:nvSpPr>
          <p:cNvPr id="5" name="TextBox 4"/>
          <p:cNvSpPr txBox="1"/>
          <p:nvPr/>
        </p:nvSpPr>
        <p:spPr>
          <a:xfrm>
            <a:off x="914402" y="709863"/>
            <a:ext cx="4355430" cy="707878"/>
          </a:xfrm>
          <a:prstGeom prst="rect">
            <a:avLst/>
          </a:prstGeom>
          <a:noFill/>
        </p:spPr>
        <p:txBody>
          <a:bodyPr wrap="square" lIns="91431" tIns="45716" rIns="91431" bIns="45716" rtlCol="0">
            <a:spAutoFit/>
          </a:bodyPr>
          <a:lstStyle/>
          <a:p>
            <a:r>
              <a:rPr lang="en-US" sz="4000" dirty="0" smtClean="0">
                <a:solidFill>
                  <a:srgbClr val="00B0F0"/>
                </a:solidFill>
              </a:rPr>
              <a:t>Apache2</a:t>
            </a:r>
            <a:r>
              <a:rPr lang="en-US" sz="4000" dirty="0" smtClean="0"/>
              <a:t> - </a:t>
            </a:r>
            <a:endParaRPr lang="en-US" sz="4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5051" y="546393"/>
            <a:ext cx="4355430" cy="707878"/>
          </a:xfrm>
          <a:prstGeom prst="rect">
            <a:avLst/>
          </a:prstGeom>
          <a:noFill/>
        </p:spPr>
        <p:txBody>
          <a:bodyPr wrap="square" lIns="91431" tIns="45716" rIns="91431" bIns="45716" rtlCol="0">
            <a:spAutoFit/>
          </a:bodyPr>
          <a:lstStyle/>
          <a:p>
            <a:r>
              <a:rPr lang="en-US" sz="4000" dirty="0" smtClean="0">
                <a:solidFill>
                  <a:srgbClr val="00B0F0"/>
                </a:solidFill>
              </a:rPr>
              <a:t>Apache2</a:t>
            </a:r>
            <a:r>
              <a:rPr lang="en-US" sz="4000" dirty="0" smtClean="0"/>
              <a:t> - </a:t>
            </a:r>
            <a:endParaRPr lang="en-US" sz="4000"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tretch>
            <a:fillRect/>
          </a:stretch>
        </p:blipFill>
        <p:spPr>
          <a:xfrm>
            <a:off x="3191215" y="1645920"/>
            <a:ext cx="7436925" cy="49307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165686"/>
            <a:ext cx="13186611" cy="1200321"/>
          </a:xfrm>
          <a:prstGeom prst="rect">
            <a:avLst/>
          </a:prstGeom>
          <a:noFill/>
        </p:spPr>
        <p:txBody>
          <a:bodyPr wrap="square" lIns="91431" tIns="45716" rIns="91431" bIns="45716" rtlCol="0">
            <a:spAutoFit/>
          </a:bodyPr>
          <a:lstStyle/>
          <a:p>
            <a:pPr algn="just"/>
            <a:r>
              <a:rPr lang="en-US" sz="2400" dirty="0" smtClean="0"/>
              <a:t>NGINX is a high-performance web server and reverse proxy known for its speed, scalability, and reliability. It efficiently handles many concurrent connections, making it ideal for serving static and dynamic content and acting as a gateway to backend servers.</a:t>
            </a:r>
            <a:endParaRPr lang="en-US" sz="2400" dirty="0"/>
          </a:p>
        </p:txBody>
      </p:sp>
      <p:sp>
        <p:nvSpPr>
          <p:cNvPr id="3" name="TextBox 2"/>
          <p:cNvSpPr txBox="1"/>
          <p:nvPr/>
        </p:nvSpPr>
        <p:spPr>
          <a:xfrm>
            <a:off x="914400" y="3838077"/>
            <a:ext cx="13186611" cy="1200321"/>
          </a:xfrm>
          <a:prstGeom prst="rect">
            <a:avLst/>
          </a:prstGeom>
          <a:noFill/>
        </p:spPr>
        <p:txBody>
          <a:bodyPr wrap="square" lIns="91431" tIns="45716" rIns="91431" bIns="45716" rtlCol="0">
            <a:spAutoFit/>
          </a:bodyPr>
          <a:lstStyle/>
          <a:p>
            <a:pPr algn="just"/>
            <a:r>
              <a:rPr lang="en-US" sz="2400" dirty="0" smtClean="0"/>
              <a:t>As a reverse proxy, NGINX forwards client requests to backend servers and returns their responses, distributing the load, enhancing security, and enabling SSL termination. In our project, NGINX routes traffic based on URL patterns, ensuring a seamless user experience.</a:t>
            </a:r>
            <a:endParaRPr lang="en-US" sz="2400" dirty="0"/>
          </a:p>
        </p:txBody>
      </p:sp>
      <p:sp>
        <p:nvSpPr>
          <p:cNvPr id="4" name="TextBox 3"/>
          <p:cNvSpPr txBox="1"/>
          <p:nvPr/>
        </p:nvSpPr>
        <p:spPr>
          <a:xfrm>
            <a:off x="914400" y="5642812"/>
            <a:ext cx="13186611" cy="1569652"/>
          </a:xfrm>
          <a:prstGeom prst="rect">
            <a:avLst/>
          </a:prstGeom>
          <a:noFill/>
        </p:spPr>
        <p:txBody>
          <a:bodyPr wrap="square" lIns="91431" tIns="45716" rIns="91431" bIns="45716" rtlCol="0">
            <a:spAutoFit/>
          </a:bodyPr>
          <a:lstStyle/>
          <a:p>
            <a:pPr algn="just"/>
            <a:r>
              <a:rPr lang="en-US" sz="2400" dirty="0" smtClean="0"/>
              <a:t>For load balancing, NGINX distributes incoming traffic across multiple backend servers using algorithms like round-robin, least connections, and IP hash. This improves resource utilization, reduces latency, and enhances fault tolerance, leading to better performance and reliability for our web applications.</a:t>
            </a:r>
          </a:p>
        </p:txBody>
      </p:sp>
      <p:sp>
        <p:nvSpPr>
          <p:cNvPr id="5" name="TextBox 4"/>
          <p:cNvSpPr txBox="1"/>
          <p:nvPr/>
        </p:nvSpPr>
        <p:spPr>
          <a:xfrm>
            <a:off x="914402" y="709863"/>
            <a:ext cx="4355430" cy="707878"/>
          </a:xfrm>
          <a:prstGeom prst="rect">
            <a:avLst/>
          </a:prstGeom>
          <a:noFill/>
        </p:spPr>
        <p:txBody>
          <a:bodyPr wrap="square" lIns="91431" tIns="45716" rIns="91431" bIns="45716" rtlCol="0">
            <a:spAutoFit/>
          </a:bodyPr>
          <a:lstStyle/>
          <a:p>
            <a:r>
              <a:rPr lang="en-US" sz="4000" dirty="0" err="1" smtClean="0">
                <a:solidFill>
                  <a:srgbClr val="FFFF00"/>
                </a:solidFill>
              </a:rPr>
              <a:t>Nginx</a:t>
            </a:r>
            <a:r>
              <a:rPr lang="en-US" sz="4000" dirty="0" smtClean="0"/>
              <a:t> - </a:t>
            </a:r>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fence in Deptharchitecture.jpg"/>
          <p:cNvPicPr>
            <a:picLocks noChangeAspect="1"/>
          </p:cNvPicPr>
          <p:nvPr/>
        </p:nvPicPr>
        <p:blipFill>
          <a:blip r:embed="rId2"/>
          <a:stretch>
            <a:fillRect/>
          </a:stretch>
        </p:blipFill>
        <p:spPr>
          <a:xfrm>
            <a:off x="1219200" y="704850"/>
            <a:ext cx="12192000" cy="6819900"/>
          </a:xfrm>
          <a:prstGeom prst="rect">
            <a:avLst/>
          </a:prstGeom>
          <a:ln>
            <a:noFill/>
          </a:ln>
          <a:effectLst>
            <a:softEdge rad="11250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165686"/>
            <a:ext cx="13186611" cy="830989"/>
          </a:xfrm>
          <a:prstGeom prst="rect">
            <a:avLst/>
          </a:prstGeom>
          <a:noFill/>
        </p:spPr>
        <p:txBody>
          <a:bodyPr wrap="square" lIns="91431" tIns="45716" rIns="91431" bIns="45716" rtlCol="0">
            <a:spAutoFit/>
          </a:bodyPr>
          <a:lstStyle/>
          <a:p>
            <a:pPr algn="just"/>
            <a:endParaRPr lang="en-US" sz="2400" dirty="0" smtClean="0"/>
          </a:p>
          <a:p>
            <a:pPr algn="just"/>
            <a:endParaRPr lang="en-US" sz="2400" dirty="0"/>
          </a:p>
        </p:txBody>
      </p:sp>
      <p:sp>
        <p:nvSpPr>
          <p:cNvPr id="5" name="TextBox 4"/>
          <p:cNvSpPr txBox="1"/>
          <p:nvPr/>
        </p:nvSpPr>
        <p:spPr>
          <a:xfrm>
            <a:off x="914402" y="709863"/>
            <a:ext cx="4355430" cy="707878"/>
          </a:xfrm>
          <a:prstGeom prst="rect">
            <a:avLst/>
          </a:prstGeom>
          <a:noFill/>
        </p:spPr>
        <p:txBody>
          <a:bodyPr wrap="square" lIns="91431" tIns="45716" rIns="91431" bIns="45716" rtlCol="0">
            <a:spAutoFit/>
          </a:bodyPr>
          <a:lstStyle/>
          <a:p>
            <a:r>
              <a:rPr lang="en-US" sz="4000" dirty="0" err="1" smtClean="0">
                <a:solidFill>
                  <a:srgbClr val="FFFF00"/>
                </a:solidFill>
              </a:rPr>
              <a:t>Nginx</a:t>
            </a:r>
            <a:r>
              <a:rPr lang="en-US" sz="4000" dirty="0" smtClean="0"/>
              <a:t> - </a:t>
            </a:r>
            <a:endParaRPr lang="en-US" sz="4000" dirty="0"/>
          </a:p>
        </p:txBody>
      </p:sp>
      <p:pic>
        <p:nvPicPr>
          <p:cNvPr id="6" name="Picture 5"/>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tretch>
            <a:fillRect/>
          </a:stretch>
        </p:blipFill>
        <p:spPr>
          <a:xfrm>
            <a:off x="2445629" y="1729354"/>
            <a:ext cx="9202420" cy="56991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334127"/>
            <a:ext cx="13186611" cy="1569652"/>
          </a:xfrm>
          <a:prstGeom prst="rect">
            <a:avLst/>
          </a:prstGeom>
          <a:noFill/>
        </p:spPr>
        <p:txBody>
          <a:bodyPr wrap="square" lIns="91431" tIns="45716" rIns="91431" bIns="45716" rtlCol="0">
            <a:spAutoFit/>
          </a:bodyPr>
          <a:lstStyle/>
          <a:p>
            <a:pPr algn="just"/>
            <a:r>
              <a:rPr lang="en-US" sz="2400" dirty="0" err="1" smtClean="0"/>
              <a:t>IPtables</a:t>
            </a:r>
            <a:r>
              <a:rPr lang="en-US" sz="2400" dirty="0" smtClean="0"/>
              <a:t> is a user-space utility program that allows system administrators to configure the IP packet filter rules of the Linux kernel firewall. It is used to manage and control the flow of network traffic to and from a Linux system. </a:t>
            </a:r>
            <a:r>
              <a:rPr lang="en-US" sz="2400" dirty="0" err="1" smtClean="0"/>
              <a:t>IPtables</a:t>
            </a:r>
            <a:r>
              <a:rPr lang="en-US" sz="2400" dirty="0" smtClean="0"/>
              <a:t> organizes its rules into tables, each containing chains of rules that specify how packets should be treated.</a:t>
            </a:r>
            <a:endParaRPr lang="en-US" sz="2400" dirty="0"/>
          </a:p>
        </p:txBody>
      </p:sp>
      <p:sp>
        <p:nvSpPr>
          <p:cNvPr id="3" name="TextBox 2"/>
          <p:cNvSpPr txBox="1"/>
          <p:nvPr/>
        </p:nvSpPr>
        <p:spPr>
          <a:xfrm>
            <a:off x="914400" y="4584034"/>
            <a:ext cx="13186611" cy="1938984"/>
          </a:xfrm>
          <a:prstGeom prst="rect">
            <a:avLst/>
          </a:prstGeom>
          <a:noFill/>
        </p:spPr>
        <p:txBody>
          <a:bodyPr wrap="square" lIns="91431" tIns="45716" rIns="91431" bIns="45716" rtlCol="0">
            <a:spAutoFit/>
          </a:bodyPr>
          <a:lstStyle/>
          <a:p>
            <a:pPr algn="just"/>
            <a:r>
              <a:rPr lang="en-US" sz="2400" dirty="0" smtClean="0"/>
              <a:t>In your project, you used the filter table for packet filtering. This table includes three built-in chains: INPUT (for packets destined for the local system), OUTPUT (for packets generated locally and sent out), and FORWARD (for packets routed through the system). By defining rules in these chains, you can control which packets are allowed or denied, enhancing the security and management of network traffic.</a:t>
            </a:r>
            <a:endParaRPr lang="en-US" sz="2400" dirty="0"/>
          </a:p>
        </p:txBody>
      </p:sp>
      <p:sp>
        <p:nvSpPr>
          <p:cNvPr id="5" name="TextBox 4"/>
          <p:cNvSpPr txBox="1"/>
          <p:nvPr/>
        </p:nvSpPr>
        <p:spPr>
          <a:xfrm>
            <a:off x="914402" y="709863"/>
            <a:ext cx="4355430" cy="707878"/>
          </a:xfrm>
          <a:prstGeom prst="rect">
            <a:avLst/>
          </a:prstGeom>
          <a:noFill/>
        </p:spPr>
        <p:txBody>
          <a:bodyPr wrap="square" lIns="91431" tIns="45716" rIns="91431" bIns="45716" rtlCol="0">
            <a:spAutoFit/>
          </a:bodyPr>
          <a:lstStyle/>
          <a:p>
            <a:r>
              <a:rPr lang="en-US" sz="4000" dirty="0" err="1" smtClean="0">
                <a:solidFill>
                  <a:srgbClr val="92D050"/>
                </a:solidFill>
              </a:rPr>
              <a:t>IPtables</a:t>
            </a:r>
            <a:r>
              <a:rPr lang="en-US" sz="4000" dirty="0" smtClean="0"/>
              <a:t> - </a:t>
            </a:r>
            <a:endParaRPr lang="en-US" sz="4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852864"/>
            <a:ext cx="13186611" cy="2308316"/>
          </a:xfrm>
          <a:prstGeom prst="rect">
            <a:avLst/>
          </a:prstGeom>
          <a:noFill/>
        </p:spPr>
        <p:txBody>
          <a:bodyPr wrap="square" lIns="91431" tIns="45716" rIns="91431" bIns="45716" rtlCol="0">
            <a:spAutoFit/>
          </a:bodyPr>
          <a:lstStyle/>
          <a:p>
            <a:pPr algn="just"/>
            <a:r>
              <a:rPr lang="en-US" sz="2400" dirty="0" smtClean="0"/>
              <a:t>DNS (Domain Name System) translates human-friendly domain names (like www.example.com) into IP addresses (like 192.168.1.1) that computers use to identify each other on the network. It functions like an internet phonebook, allowing users to access websites using easy-to-remember names instead of complex numerical IP addresses. DNS operates through a hierarchical and distributed database system, ensuring efficient and reliable domain name resolution globally.</a:t>
            </a:r>
            <a:endParaRPr lang="en-US" sz="2400" dirty="0"/>
          </a:p>
        </p:txBody>
      </p:sp>
      <p:sp>
        <p:nvSpPr>
          <p:cNvPr id="3" name="TextBox 2"/>
          <p:cNvSpPr txBox="1"/>
          <p:nvPr/>
        </p:nvSpPr>
        <p:spPr>
          <a:xfrm>
            <a:off x="914400" y="4790309"/>
            <a:ext cx="13186611" cy="1961153"/>
          </a:xfrm>
          <a:prstGeom prst="rect">
            <a:avLst/>
          </a:prstGeom>
          <a:noFill/>
        </p:spPr>
        <p:txBody>
          <a:bodyPr wrap="square" lIns="91431" tIns="45716" rIns="91431" bIns="45716" rtlCol="0">
            <a:spAutoFit/>
          </a:bodyPr>
          <a:lstStyle/>
          <a:p>
            <a:pPr algn="just"/>
            <a:r>
              <a:rPr lang="en-US" sz="2400" dirty="0" smtClean="0"/>
              <a:t>In your project, DNS resolved the domain name of your website hosted on an Apache2 server. When a user types your website’s domain name into their browser, DNS translates it into the corresponding IP address of your Apache2 server, enabling the browser to locate and load your website. This involves multiple DNS servers, including recursive resolvers, root name servers, TLD servers, and authoritative name servers, each playing a crucial role in the process.</a:t>
            </a:r>
            <a:endParaRPr lang="en-US" sz="2400" dirty="0"/>
          </a:p>
        </p:txBody>
      </p:sp>
      <p:sp>
        <p:nvSpPr>
          <p:cNvPr id="5" name="TextBox 4"/>
          <p:cNvSpPr txBox="1"/>
          <p:nvPr/>
        </p:nvSpPr>
        <p:spPr>
          <a:xfrm>
            <a:off x="914402" y="709863"/>
            <a:ext cx="4355430" cy="707878"/>
          </a:xfrm>
          <a:prstGeom prst="rect">
            <a:avLst/>
          </a:prstGeom>
          <a:noFill/>
        </p:spPr>
        <p:txBody>
          <a:bodyPr wrap="square" lIns="91431" tIns="45716" rIns="91431" bIns="45716" rtlCol="0">
            <a:spAutoFit/>
          </a:bodyPr>
          <a:lstStyle/>
          <a:p>
            <a:r>
              <a:rPr lang="en-US" sz="4000" dirty="0" smtClean="0">
                <a:solidFill>
                  <a:srgbClr val="00B0F0"/>
                </a:solidFill>
              </a:rPr>
              <a:t>DNS</a:t>
            </a:r>
            <a:r>
              <a:rPr lang="en-US" sz="4000" dirty="0" smtClean="0"/>
              <a:t> - </a:t>
            </a:r>
            <a:endParaRPr lang="en-US" sz="4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2" y="709863"/>
            <a:ext cx="4355430" cy="707878"/>
          </a:xfrm>
          <a:prstGeom prst="rect">
            <a:avLst/>
          </a:prstGeom>
          <a:noFill/>
        </p:spPr>
        <p:txBody>
          <a:bodyPr wrap="square" lIns="91431" tIns="45716" rIns="91431" bIns="45716" rtlCol="0">
            <a:spAutoFit/>
          </a:bodyPr>
          <a:lstStyle/>
          <a:p>
            <a:r>
              <a:rPr lang="en-US" sz="4000" dirty="0" smtClean="0">
                <a:solidFill>
                  <a:srgbClr val="00B0F0"/>
                </a:solidFill>
              </a:rPr>
              <a:t>DNS</a:t>
            </a:r>
            <a:r>
              <a:rPr lang="en-US" sz="4000" dirty="0" smtClean="0"/>
              <a:t> - </a:t>
            </a:r>
            <a:endParaRPr lang="en-US" sz="4000" dirty="0"/>
          </a:p>
        </p:txBody>
      </p:sp>
      <p:pic>
        <p:nvPicPr>
          <p:cNvPr id="6" name="Picture 5"/>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tretch>
            <a:fillRect/>
          </a:stretch>
        </p:blipFill>
        <p:spPr>
          <a:xfrm>
            <a:off x="433950" y="1417741"/>
            <a:ext cx="6883400" cy="5410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tretch>
            <a:fillRect/>
          </a:stretch>
        </p:blipFill>
        <p:spPr>
          <a:xfrm>
            <a:off x="7317350" y="1575581"/>
            <a:ext cx="7247598" cy="52523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44423" y="2356338"/>
            <a:ext cx="6275756" cy="1107996"/>
          </a:xfrm>
          <a:prstGeom prst="rect">
            <a:avLst/>
          </a:prstGeom>
          <a:noFill/>
        </p:spPr>
        <p:txBody>
          <a:bodyPr wrap="square" lIns="91440" tIns="45720" rIns="91440" bIns="45720">
            <a:spAutoFit/>
            <a:scene3d>
              <a:camera prst="perspectiveFront"/>
              <a:lightRig rig="flat" dir="tl">
                <a:rot lat="0" lon="0" rev="6600000"/>
              </a:lightRig>
            </a:scene3d>
            <a:sp3d extrusionH="25400" contourW="8890">
              <a:bevelT w="38100" h="31750" prst="convex"/>
              <a:contourClr>
                <a:schemeClr val="accent2">
                  <a:shade val="75000"/>
                </a:schemeClr>
              </a:contourClr>
            </a:sp3d>
          </a:bodyPr>
          <a:lstStyle/>
          <a:p>
            <a:pPr algn="ctr"/>
            <a:r>
              <a:rPr lang="en-US" sz="6600" b="1" dirty="0" smtClean="0">
                <a:ln w="11430"/>
                <a:solidFill>
                  <a:srgbClr val="00B0F0"/>
                </a:solidFill>
                <a:effectLst>
                  <a:outerShdw blurRad="50800" dist="38100" dir="2700000" algn="tl" rotWithShape="0">
                    <a:prstClr val="black">
                      <a:alpha val="40000"/>
                    </a:prstClr>
                  </a:outerShdw>
                  <a:reflection blurRad="6350" stA="55000" endA="300" endPos="45500" dir="5400000" sy="-100000" algn="bl" rotWithShape="0"/>
                </a:effectLst>
              </a:rPr>
              <a:t>Thank You</a:t>
            </a:r>
            <a:endParaRPr lang="en-US" sz="6600" b="1" dirty="0">
              <a:ln w="11430"/>
              <a:solidFill>
                <a:srgbClr val="00B0F0"/>
              </a:solidFill>
              <a:effectLst>
                <a:outerShdw blurRad="50800" dist="38100" dir="2700000" algn="tl" rotWithShape="0">
                  <a:prstClr val="black">
                    <a:alpha val="40000"/>
                  </a:prstClr>
                </a:outerShdw>
                <a:reflection blurRad="6350" stA="55000" endA="300" endPos="45500" dir="5400000" sy="-10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406318"/>
            <a:ext cx="13186611" cy="1938984"/>
          </a:xfrm>
          <a:prstGeom prst="rect">
            <a:avLst/>
          </a:prstGeom>
          <a:noFill/>
        </p:spPr>
        <p:txBody>
          <a:bodyPr wrap="square" lIns="91431" tIns="45716" rIns="91431" bIns="45716" rtlCol="0">
            <a:spAutoFit/>
          </a:bodyPr>
          <a:lstStyle/>
          <a:p>
            <a:pPr algn="just"/>
            <a:r>
              <a:rPr lang="en-US" sz="2400" dirty="0" smtClean="0"/>
              <a:t>A DMZ (Demilitarized Zone) is a sub network that adds an extra layer of security to an organization’s internal LAN by isolating external-facing services from </a:t>
            </a:r>
            <a:r>
              <a:rPr lang="en-US" sz="2400" dirty="0" err="1" smtClean="0"/>
              <a:t>untrusted</a:t>
            </a:r>
            <a:r>
              <a:rPr lang="en-US" sz="2400" dirty="0" smtClean="0"/>
              <a:t> traffic. It exposes services like web servers, mail servers, and DNS servers to the internet while keeping the internal network secure. This setup ensures that even if a service in the DMZ is compromised, the internal network remains protected.</a:t>
            </a:r>
            <a:endParaRPr lang="en-US" sz="2400" dirty="0"/>
          </a:p>
        </p:txBody>
      </p:sp>
      <p:sp>
        <p:nvSpPr>
          <p:cNvPr id="3" name="TextBox 2"/>
          <p:cNvSpPr txBox="1"/>
          <p:nvPr/>
        </p:nvSpPr>
        <p:spPr>
          <a:xfrm>
            <a:off x="914400" y="5077327"/>
            <a:ext cx="13186611" cy="1569652"/>
          </a:xfrm>
          <a:prstGeom prst="rect">
            <a:avLst/>
          </a:prstGeom>
          <a:noFill/>
        </p:spPr>
        <p:txBody>
          <a:bodyPr wrap="square" lIns="91431" tIns="45716" rIns="91431" bIns="45716" rtlCol="0">
            <a:spAutoFit/>
          </a:bodyPr>
          <a:lstStyle/>
          <a:p>
            <a:pPr algn="just"/>
            <a:r>
              <a:rPr lang="en-US" sz="2400" dirty="0" smtClean="0"/>
              <a:t>In your project, you enabled the DMZ on your wireless router to enhance security. By placing your web server in the DMZ, you made it accessible from the internet while protecting your internal network from potential threats. The DMZ acts as a buffer zone, filtering and monitoring traffic to provide an additional layer of defense against external attacks.</a:t>
            </a:r>
            <a:endParaRPr lang="en-US" sz="2400" dirty="0"/>
          </a:p>
        </p:txBody>
      </p:sp>
      <p:sp>
        <p:nvSpPr>
          <p:cNvPr id="5" name="TextBox 4"/>
          <p:cNvSpPr txBox="1"/>
          <p:nvPr/>
        </p:nvSpPr>
        <p:spPr>
          <a:xfrm>
            <a:off x="914402" y="1063806"/>
            <a:ext cx="4355430" cy="707878"/>
          </a:xfrm>
          <a:prstGeom prst="rect">
            <a:avLst/>
          </a:prstGeom>
          <a:noFill/>
        </p:spPr>
        <p:txBody>
          <a:bodyPr wrap="square" lIns="91431" tIns="45716" rIns="91431" bIns="45716" rtlCol="0">
            <a:spAutoFit/>
          </a:bodyPr>
          <a:lstStyle/>
          <a:p>
            <a:r>
              <a:rPr lang="en-US" sz="4000" dirty="0" smtClean="0">
                <a:solidFill>
                  <a:srgbClr val="FFFF00"/>
                </a:solidFill>
              </a:rPr>
              <a:t>DMZ</a:t>
            </a:r>
            <a:r>
              <a:rPr lang="en-US" sz="4000" dirty="0" smtClean="0"/>
              <a:t> - </a:t>
            </a: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a:ln>
            <a:noFill/>
          </a:ln>
          <a:effectLst>
            <a:softEdge rad="112500"/>
          </a:effectLst>
        </p:spPr>
      </p:pic>
      <p:sp>
        <p:nvSpPr>
          <p:cNvPr id="5" name="Text 1"/>
          <p:cNvSpPr/>
          <p:nvPr/>
        </p:nvSpPr>
        <p:spPr>
          <a:xfrm>
            <a:off x="6360679" y="1507569"/>
            <a:ext cx="7395448" cy="957502"/>
          </a:xfrm>
          <a:prstGeom prst="rect">
            <a:avLst/>
          </a:prstGeom>
          <a:noFill/>
          <a:ln/>
        </p:spPr>
        <p:txBody>
          <a:bodyPr wrap="none" lIns="91431" tIns="45716" rIns="91431" bIns="45716" rtlCol="0" anchor="t"/>
          <a:lstStyle/>
          <a:p>
            <a:pPr>
              <a:lnSpc>
                <a:spcPts val="7540"/>
              </a:lnSpc>
            </a:pPr>
            <a:r>
              <a:rPr lang="en-US" sz="6000" b="1" dirty="0">
                <a:solidFill>
                  <a:srgbClr val="F0FCFF"/>
                </a:solidFill>
                <a:latin typeface="Spline Sans" pitchFamily="34" charset="0"/>
                <a:ea typeface="Spline Sans" pitchFamily="34" charset="-122"/>
                <a:cs typeface="Spline Sans" pitchFamily="34" charset="-120"/>
              </a:rPr>
              <a:t>Nagios: </a:t>
            </a:r>
            <a:endParaRPr lang="en-US" sz="6000" dirty="0"/>
          </a:p>
        </p:txBody>
      </p:sp>
      <p:sp>
        <p:nvSpPr>
          <p:cNvPr id="6" name="Text 2"/>
          <p:cNvSpPr/>
          <p:nvPr/>
        </p:nvSpPr>
        <p:spPr>
          <a:xfrm>
            <a:off x="6360679" y="2839762"/>
            <a:ext cx="7395448" cy="1110139"/>
          </a:xfrm>
          <a:prstGeom prst="rect">
            <a:avLst/>
          </a:prstGeom>
          <a:noFill/>
          <a:ln/>
        </p:spPr>
        <p:txBody>
          <a:bodyPr wrap="square" lIns="91431" tIns="45716" rIns="91431" bIns="45716" rtlCol="0" anchor="t"/>
          <a:lstStyle/>
          <a:p>
            <a:pPr>
              <a:lnSpc>
                <a:spcPts val="4371"/>
              </a:lnSpc>
            </a:pPr>
            <a:r>
              <a:rPr lang="en-US" sz="3400" b="1" dirty="0">
                <a:solidFill>
                  <a:srgbClr val="F0FCFF"/>
                </a:solidFill>
                <a:latin typeface="Spline Sans" pitchFamily="34" charset="0"/>
                <a:ea typeface="Spline Sans" pitchFamily="34" charset="-122"/>
                <a:cs typeface="Spline Sans" pitchFamily="34" charset="-120"/>
              </a:rPr>
              <a:t>A Comprehensive Monitoring Solution</a:t>
            </a:r>
            <a:endParaRPr lang="en-US" sz="3400" dirty="0"/>
          </a:p>
        </p:txBody>
      </p:sp>
      <p:sp>
        <p:nvSpPr>
          <p:cNvPr id="7" name="Text 3"/>
          <p:cNvSpPr/>
          <p:nvPr/>
        </p:nvSpPr>
        <p:spPr>
          <a:xfrm>
            <a:off x="6360679" y="4324587"/>
            <a:ext cx="7395448" cy="3086866"/>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Nagios is a powerful open-source monitoring system designed for IT infrastructure management. It plays a crucial role in ensuring the reliability, availability, and performance of your critical systems and applications. Nagios excels at detecting anomalies, alerting administrators to potential issues, and enabling proactive troubleshooting before they escalate into major problems.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874277" y="686873"/>
            <a:ext cx="6690242" cy="693778"/>
          </a:xfrm>
          <a:prstGeom prst="rect">
            <a:avLst/>
          </a:prstGeom>
          <a:noFill/>
          <a:ln/>
        </p:spPr>
        <p:txBody>
          <a:bodyPr wrap="none" lIns="91431" tIns="45716" rIns="91431" bIns="45716" rtlCol="0" anchor="t"/>
          <a:lstStyle/>
          <a:p>
            <a:pPr>
              <a:lnSpc>
                <a:spcPts val="5464"/>
              </a:lnSpc>
            </a:pPr>
            <a:r>
              <a:rPr lang="en-US" sz="4400" b="1" dirty="0" smtClean="0">
                <a:solidFill>
                  <a:srgbClr val="F0FCFF"/>
                </a:solidFill>
                <a:latin typeface="Spline Sans" pitchFamily="34" charset="0"/>
                <a:ea typeface="Spline Sans" pitchFamily="34" charset="-122"/>
                <a:cs typeface="Spline Sans" pitchFamily="34" charset="-120"/>
              </a:rPr>
              <a:t>Importance </a:t>
            </a:r>
            <a:r>
              <a:rPr lang="en-US" sz="4400" b="1" dirty="0">
                <a:solidFill>
                  <a:srgbClr val="F0FCFF"/>
                </a:solidFill>
                <a:latin typeface="Spline Sans" pitchFamily="34" charset="0"/>
                <a:ea typeface="Spline Sans" pitchFamily="34" charset="-122"/>
                <a:cs typeface="Spline Sans" pitchFamily="34" charset="-120"/>
              </a:rPr>
              <a:t>of </a:t>
            </a:r>
            <a:r>
              <a:rPr lang="en-US" sz="4400" b="1" dirty="0" err="1" smtClean="0">
                <a:solidFill>
                  <a:srgbClr val="F0FCFF"/>
                </a:solidFill>
                <a:latin typeface="Spline Sans" pitchFamily="34" charset="0"/>
                <a:ea typeface="Spline Sans" pitchFamily="34" charset="-122"/>
                <a:cs typeface="Spline Sans" pitchFamily="34" charset="-120"/>
              </a:rPr>
              <a:t>Nagios</a:t>
            </a:r>
            <a:r>
              <a:rPr lang="en-US" sz="4400" b="1" dirty="0" smtClean="0">
                <a:solidFill>
                  <a:srgbClr val="F0FCFF"/>
                </a:solidFill>
                <a:latin typeface="Spline Sans" pitchFamily="34" charset="0"/>
                <a:ea typeface="Spline Sans" pitchFamily="34" charset="-122"/>
                <a:cs typeface="Spline Sans" pitchFamily="34" charset="-120"/>
              </a:rPr>
              <a:t> -</a:t>
            </a:r>
            <a:endParaRPr lang="en-US" sz="4400" dirty="0"/>
          </a:p>
        </p:txBody>
      </p:sp>
      <p:sp>
        <p:nvSpPr>
          <p:cNvPr id="5" name="Text 2"/>
          <p:cNvSpPr/>
          <p:nvPr/>
        </p:nvSpPr>
        <p:spPr>
          <a:xfrm>
            <a:off x="874279" y="1755338"/>
            <a:ext cx="12881848" cy="399574"/>
          </a:xfrm>
          <a:prstGeom prst="rect">
            <a:avLst/>
          </a:prstGeom>
          <a:noFill/>
          <a:ln/>
        </p:spPr>
        <p:txBody>
          <a:bodyPr wrap="non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Nagios empowers organizations to maintain their IT infrastructure's health and efficiency. Its key advantages include:</a:t>
            </a:r>
            <a:endParaRPr lang="en-US" sz="2000" dirty="0"/>
          </a:p>
        </p:txBody>
      </p:sp>
      <p:sp>
        <p:nvSpPr>
          <p:cNvPr id="6" name="Shape 3"/>
          <p:cNvSpPr/>
          <p:nvPr/>
        </p:nvSpPr>
        <p:spPr>
          <a:xfrm>
            <a:off x="874277" y="2716889"/>
            <a:ext cx="561974" cy="561976"/>
          </a:xfrm>
          <a:prstGeom prst="roundRect">
            <a:avLst>
              <a:gd name="adj" fmla="val 66675"/>
            </a:avLst>
          </a:prstGeom>
          <a:solidFill>
            <a:srgbClr val="0A081B"/>
          </a:solidFill>
          <a:ln w="30480">
            <a:solidFill>
              <a:srgbClr val="16FFBB"/>
            </a:solidFill>
            <a:prstDash val="solid"/>
          </a:ln>
        </p:spPr>
      </p:sp>
      <p:sp>
        <p:nvSpPr>
          <p:cNvPr id="7" name="Text 4"/>
          <p:cNvSpPr/>
          <p:nvPr/>
        </p:nvSpPr>
        <p:spPr>
          <a:xfrm>
            <a:off x="1083234" y="2831308"/>
            <a:ext cx="144066" cy="333018"/>
          </a:xfrm>
          <a:prstGeom prst="rect">
            <a:avLst/>
          </a:prstGeom>
          <a:noFill/>
          <a:ln/>
        </p:spPr>
        <p:txBody>
          <a:bodyPr wrap="none" lIns="91431" tIns="45716" rIns="91431" bIns="45716" rtlCol="0" anchor="t"/>
          <a:lstStyle/>
          <a:p>
            <a:pPr algn="ctr">
              <a:lnSpc>
                <a:spcPts val="2623"/>
              </a:lnSpc>
            </a:pPr>
            <a:r>
              <a:rPr lang="en-US" sz="2600" b="1" dirty="0">
                <a:solidFill>
                  <a:srgbClr val="E0E4E6"/>
                </a:solidFill>
                <a:latin typeface="Spline Sans" pitchFamily="34" charset="0"/>
                <a:ea typeface="Spline Sans" pitchFamily="34" charset="-122"/>
                <a:cs typeface="Spline Sans" pitchFamily="34" charset="-120"/>
              </a:rPr>
              <a:t>1</a:t>
            </a:r>
            <a:endParaRPr lang="en-US" sz="2600" dirty="0"/>
          </a:p>
        </p:txBody>
      </p:sp>
      <p:sp>
        <p:nvSpPr>
          <p:cNvPr id="8" name="Text 5"/>
          <p:cNvSpPr/>
          <p:nvPr/>
        </p:nvSpPr>
        <p:spPr>
          <a:xfrm>
            <a:off x="1686047" y="2716887"/>
            <a:ext cx="3315653" cy="693658"/>
          </a:xfrm>
          <a:prstGeom prst="rect">
            <a:avLst/>
          </a:prstGeom>
          <a:noFill/>
          <a:ln/>
        </p:spPr>
        <p:txBody>
          <a:bodyPr wrap="square" lIns="91431" tIns="45716" rIns="91431" bIns="45716" rtlCol="0" anchor="t"/>
          <a:lstStyle/>
          <a:p>
            <a:pPr>
              <a:lnSpc>
                <a:spcPts val="2731"/>
              </a:lnSpc>
            </a:pPr>
            <a:r>
              <a:rPr lang="en-US" sz="2100" b="1" dirty="0">
                <a:solidFill>
                  <a:srgbClr val="E0E4E6"/>
                </a:solidFill>
                <a:latin typeface="Spline Sans" pitchFamily="34" charset="0"/>
                <a:ea typeface="Spline Sans" pitchFamily="34" charset="-122"/>
                <a:cs typeface="Spline Sans" pitchFamily="34" charset="-120"/>
              </a:rPr>
              <a:t>Proactive Issue Detection</a:t>
            </a:r>
            <a:endParaRPr lang="en-US" sz="2100" dirty="0"/>
          </a:p>
        </p:txBody>
      </p:sp>
      <p:sp>
        <p:nvSpPr>
          <p:cNvPr id="9" name="Text 6"/>
          <p:cNvSpPr/>
          <p:nvPr/>
        </p:nvSpPr>
        <p:spPr>
          <a:xfrm>
            <a:off x="1686043" y="3560326"/>
            <a:ext cx="3565446" cy="2797016"/>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Nagios continuously monitors your systems, alerting you to problems before they impact users. This proactive approach minimizes downtime and prevents </a:t>
            </a:r>
            <a:r>
              <a:rPr lang="en-US" sz="2000" dirty="0" smtClean="0">
                <a:solidFill>
                  <a:srgbClr val="E0E4E6"/>
                </a:solidFill>
                <a:latin typeface="Barlow" pitchFamily="34" charset="0"/>
                <a:ea typeface="Barlow" pitchFamily="34" charset="-122"/>
                <a:cs typeface="Barlow" pitchFamily="34" charset="-120"/>
              </a:rPr>
              <a:t>service disruptions</a:t>
            </a:r>
            <a:r>
              <a:rPr lang="en-US" sz="2000" dirty="0">
                <a:solidFill>
                  <a:srgbClr val="E0E4E6"/>
                </a:solidFill>
                <a:latin typeface="Barlow" pitchFamily="34" charset="0"/>
                <a:ea typeface="Barlow" pitchFamily="34" charset="-122"/>
                <a:cs typeface="Barlow" pitchFamily="34" charset="-120"/>
              </a:rPr>
              <a:t>.</a:t>
            </a:r>
            <a:endParaRPr lang="en-US" sz="2000" dirty="0"/>
          </a:p>
        </p:txBody>
      </p:sp>
      <p:sp>
        <p:nvSpPr>
          <p:cNvPr id="10" name="Shape 7"/>
          <p:cNvSpPr/>
          <p:nvPr/>
        </p:nvSpPr>
        <p:spPr>
          <a:xfrm>
            <a:off x="5251491" y="2716889"/>
            <a:ext cx="561974" cy="561976"/>
          </a:xfrm>
          <a:prstGeom prst="roundRect">
            <a:avLst>
              <a:gd name="adj" fmla="val 66675"/>
            </a:avLst>
          </a:prstGeom>
          <a:solidFill>
            <a:srgbClr val="0A081B"/>
          </a:solidFill>
          <a:ln w="30480">
            <a:solidFill>
              <a:srgbClr val="29DDDA"/>
            </a:solidFill>
            <a:prstDash val="solid"/>
          </a:ln>
        </p:spPr>
      </p:sp>
      <p:sp>
        <p:nvSpPr>
          <p:cNvPr id="11" name="Text 8"/>
          <p:cNvSpPr/>
          <p:nvPr/>
        </p:nvSpPr>
        <p:spPr>
          <a:xfrm>
            <a:off x="5439847" y="2831308"/>
            <a:ext cx="185142" cy="333018"/>
          </a:xfrm>
          <a:prstGeom prst="rect">
            <a:avLst/>
          </a:prstGeom>
          <a:noFill/>
          <a:ln/>
        </p:spPr>
        <p:txBody>
          <a:bodyPr wrap="none" lIns="91431" tIns="45716" rIns="91431" bIns="45716" rtlCol="0" anchor="t"/>
          <a:lstStyle/>
          <a:p>
            <a:pPr algn="ctr">
              <a:lnSpc>
                <a:spcPts val="2623"/>
              </a:lnSpc>
            </a:pPr>
            <a:r>
              <a:rPr lang="en-US" sz="2600" b="1" dirty="0">
                <a:solidFill>
                  <a:srgbClr val="E0E4E6"/>
                </a:solidFill>
                <a:latin typeface="Spline Sans" pitchFamily="34" charset="0"/>
                <a:ea typeface="Spline Sans" pitchFamily="34" charset="-122"/>
                <a:cs typeface="Spline Sans" pitchFamily="34" charset="-120"/>
              </a:rPr>
              <a:t>2</a:t>
            </a:r>
            <a:endParaRPr lang="en-US" sz="2600" dirty="0"/>
          </a:p>
        </p:txBody>
      </p:sp>
      <p:sp>
        <p:nvSpPr>
          <p:cNvPr id="12" name="Text 9"/>
          <p:cNvSpPr/>
          <p:nvPr/>
        </p:nvSpPr>
        <p:spPr>
          <a:xfrm>
            <a:off x="6063257" y="2716889"/>
            <a:ext cx="2775466" cy="346829"/>
          </a:xfrm>
          <a:prstGeom prst="rect">
            <a:avLst/>
          </a:prstGeom>
          <a:noFill/>
          <a:ln/>
        </p:spPr>
        <p:txBody>
          <a:bodyPr wrap="none" lIns="91431" tIns="45716" rIns="91431" bIns="45716" rtlCol="0" anchor="t"/>
          <a:lstStyle/>
          <a:p>
            <a:pPr>
              <a:lnSpc>
                <a:spcPts val="2731"/>
              </a:lnSpc>
            </a:pPr>
            <a:r>
              <a:rPr lang="en-US" sz="2100" b="1" dirty="0">
                <a:solidFill>
                  <a:srgbClr val="E0E4E6"/>
                </a:solidFill>
                <a:latin typeface="Spline Sans" pitchFamily="34" charset="0"/>
                <a:ea typeface="Spline Sans" pitchFamily="34" charset="-122"/>
                <a:cs typeface="Spline Sans" pitchFamily="34" charset="-120"/>
              </a:rPr>
              <a:t>Enhanced Security</a:t>
            </a:r>
            <a:endParaRPr lang="en-US" sz="2100" dirty="0"/>
          </a:p>
        </p:txBody>
      </p:sp>
      <p:sp>
        <p:nvSpPr>
          <p:cNvPr id="13" name="Text 10"/>
          <p:cNvSpPr/>
          <p:nvPr/>
        </p:nvSpPr>
        <p:spPr>
          <a:xfrm>
            <a:off x="6063261" y="3213497"/>
            <a:ext cx="3315653" cy="2397442"/>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Nagios can detect suspicious activity, such as unauthorized access attempts or unusual resource consumption, enhancing security and mitigating potential threats.</a:t>
            </a:r>
            <a:endParaRPr lang="en-US" sz="2000" dirty="0"/>
          </a:p>
        </p:txBody>
      </p:sp>
      <p:sp>
        <p:nvSpPr>
          <p:cNvPr id="14" name="Shape 11"/>
          <p:cNvSpPr/>
          <p:nvPr/>
        </p:nvSpPr>
        <p:spPr>
          <a:xfrm>
            <a:off x="9628704" y="2716889"/>
            <a:ext cx="561974" cy="561976"/>
          </a:xfrm>
          <a:prstGeom prst="roundRect">
            <a:avLst>
              <a:gd name="adj" fmla="val 66675"/>
            </a:avLst>
          </a:prstGeom>
          <a:solidFill>
            <a:srgbClr val="0A081B"/>
          </a:solidFill>
          <a:ln w="30480">
            <a:solidFill>
              <a:srgbClr val="37A7E7"/>
            </a:solidFill>
            <a:prstDash val="solid"/>
          </a:ln>
        </p:spPr>
      </p:sp>
      <p:sp>
        <p:nvSpPr>
          <p:cNvPr id="15" name="Text 12"/>
          <p:cNvSpPr/>
          <p:nvPr/>
        </p:nvSpPr>
        <p:spPr>
          <a:xfrm>
            <a:off x="9812179" y="2831308"/>
            <a:ext cx="195024" cy="333018"/>
          </a:xfrm>
          <a:prstGeom prst="rect">
            <a:avLst/>
          </a:prstGeom>
          <a:noFill/>
          <a:ln/>
        </p:spPr>
        <p:txBody>
          <a:bodyPr wrap="none" lIns="91431" tIns="45716" rIns="91431" bIns="45716" rtlCol="0" anchor="t"/>
          <a:lstStyle/>
          <a:p>
            <a:pPr algn="ctr">
              <a:lnSpc>
                <a:spcPts val="2623"/>
              </a:lnSpc>
            </a:pPr>
            <a:r>
              <a:rPr lang="en-US" sz="2600" b="1" dirty="0">
                <a:solidFill>
                  <a:srgbClr val="E0E4E6"/>
                </a:solidFill>
                <a:latin typeface="Spline Sans" pitchFamily="34" charset="0"/>
                <a:ea typeface="Spline Sans" pitchFamily="34" charset="-122"/>
                <a:cs typeface="Spline Sans" pitchFamily="34" charset="-120"/>
              </a:rPr>
              <a:t>3</a:t>
            </a:r>
            <a:endParaRPr lang="en-US" sz="2600" dirty="0"/>
          </a:p>
        </p:txBody>
      </p:sp>
      <p:sp>
        <p:nvSpPr>
          <p:cNvPr id="16" name="Text 13"/>
          <p:cNvSpPr/>
          <p:nvPr/>
        </p:nvSpPr>
        <p:spPr>
          <a:xfrm>
            <a:off x="10440474" y="2716887"/>
            <a:ext cx="3315653" cy="693658"/>
          </a:xfrm>
          <a:prstGeom prst="rect">
            <a:avLst/>
          </a:prstGeom>
          <a:noFill/>
          <a:ln/>
        </p:spPr>
        <p:txBody>
          <a:bodyPr wrap="square" lIns="91431" tIns="45716" rIns="91431" bIns="45716" rtlCol="0" anchor="t"/>
          <a:lstStyle/>
          <a:p>
            <a:pPr>
              <a:lnSpc>
                <a:spcPts val="2731"/>
              </a:lnSpc>
            </a:pPr>
            <a:r>
              <a:rPr lang="en-US" sz="2100" b="1" dirty="0">
                <a:solidFill>
                  <a:srgbClr val="E0E4E6"/>
                </a:solidFill>
                <a:latin typeface="Spline Sans" pitchFamily="34" charset="0"/>
                <a:ea typeface="Spline Sans" pitchFamily="34" charset="-122"/>
                <a:cs typeface="Spline Sans" pitchFamily="34" charset="-120"/>
              </a:rPr>
              <a:t>Performance Optimization</a:t>
            </a:r>
            <a:endParaRPr lang="en-US" sz="2100" dirty="0"/>
          </a:p>
        </p:txBody>
      </p:sp>
      <p:sp>
        <p:nvSpPr>
          <p:cNvPr id="17" name="Text 14"/>
          <p:cNvSpPr/>
          <p:nvPr/>
        </p:nvSpPr>
        <p:spPr>
          <a:xfrm>
            <a:off x="10440474" y="3560325"/>
            <a:ext cx="3315653" cy="2397442"/>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By identifying performance bottlenecks, Nagios helps optimize resource utilization, ensuring smooth operation and preventing system slowdowns.</a:t>
            </a:r>
            <a:endParaRPr lang="en-US" sz="2000" dirty="0"/>
          </a:p>
        </p:txBody>
      </p:sp>
      <p:sp>
        <p:nvSpPr>
          <p:cNvPr id="18" name="Shape 15"/>
          <p:cNvSpPr/>
          <p:nvPr/>
        </p:nvSpPr>
        <p:spPr>
          <a:xfrm>
            <a:off x="874277" y="6488549"/>
            <a:ext cx="561974" cy="561976"/>
          </a:xfrm>
          <a:prstGeom prst="roundRect">
            <a:avLst>
              <a:gd name="adj" fmla="val 66675"/>
            </a:avLst>
          </a:prstGeom>
          <a:solidFill>
            <a:srgbClr val="0A081B"/>
          </a:solidFill>
          <a:ln w="30480">
            <a:solidFill>
              <a:srgbClr val="00B0F0"/>
            </a:solidFill>
            <a:prstDash val="solid"/>
          </a:ln>
        </p:spPr>
      </p:sp>
      <p:sp>
        <p:nvSpPr>
          <p:cNvPr id="19" name="Text 16"/>
          <p:cNvSpPr/>
          <p:nvPr/>
        </p:nvSpPr>
        <p:spPr>
          <a:xfrm>
            <a:off x="1039179" y="6625883"/>
            <a:ext cx="188118" cy="376658"/>
          </a:xfrm>
          <a:prstGeom prst="rect">
            <a:avLst/>
          </a:prstGeom>
          <a:noFill/>
          <a:ln/>
        </p:spPr>
        <p:txBody>
          <a:bodyPr wrap="none" lIns="91431" tIns="45716" rIns="91431" bIns="45716" rtlCol="0" anchor="t"/>
          <a:lstStyle/>
          <a:p>
            <a:pPr algn="ctr">
              <a:lnSpc>
                <a:spcPts val="2623"/>
              </a:lnSpc>
            </a:pPr>
            <a:r>
              <a:rPr lang="en-US" sz="3100" b="1" dirty="0">
                <a:solidFill>
                  <a:srgbClr val="E0E4E6"/>
                </a:solidFill>
                <a:latin typeface="Spline Sans" pitchFamily="34" charset="0"/>
                <a:ea typeface="Spline Sans" pitchFamily="34" charset="-122"/>
                <a:cs typeface="Spline Sans" pitchFamily="34" charset="-120"/>
              </a:rPr>
              <a:t>4</a:t>
            </a:r>
            <a:endParaRPr lang="en-US" sz="3100" dirty="0"/>
          </a:p>
        </p:txBody>
      </p:sp>
      <p:sp>
        <p:nvSpPr>
          <p:cNvPr id="20" name="Text 17"/>
          <p:cNvSpPr/>
          <p:nvPr/>
        </p:nvSpPr>
        <p:spPr>
          <a:xfrm>
            <a:off x="1686047" y="6625883"/>
            <a:ext cx="3826312" cy="376660"/>
          </a:xfrm>
          <a:prstGeom prst="rect">
            <a:avLst/>
          </a:prstGeom>
          <a:noFill/>
          <a:ln/>
        </p:spPr>
        <p:txBody>
          <a:bodyPr wrap="none" lIns="91431" tIns="45716" rIns="91431" bIns="45716" rtlCol="0" anchor="t"/>
          <a:lstStyle/>
          <a:p>
            <a:pPr>
              <a:lnSpc>
                <a:spcPts val="2731"/>
              </a:lnSpc>
            </a:pPr>
            <a:r>
              <a:rPr lang="en-US" sz="2100" b="1" dirty="0">
                <a:solidFill>
                  <a:srgbClr val="E0E4E6"/>
                </a:solidFill>
                <a:latin typeface="Spline Sans" pitchFamily="34" charset="0"/>
                <a:ea typeface="Spline Sans" pitchFamily="34" charset="-122"/>
                <a:cs typeface="Spline Sans" pitchFamily="34" charset="-120"/>
              </a:rPr>
              <a:t>Improved Service </a:t>
            </a:r>
            <a:r>
              <a:rPr lang="en-US" sz="2100" b="1" dirty="0" smtClean="0">
                <a:solidFill>
                  <a:srgbClr val="E0E4E6"/>
                </a:solidFill>
                <a:latin typeface="Spline Sans" pitchFamily="34" charset="0"/>
                <a:ea typeface="Spline Sans" pitchFamily="34" charset="-122"/>
                <a:cs typeface="Spline Sans" pitchFamily="34" charset="-120"/>
              </a:rPr>
              <a:t>Availability -</a:t>
            </a:r>
            <a:endParaRPr lang="en-US" sz="2100" dirty="0"/>
          </a:p>
        </p:txBody>
      </p:sp>
      <p:sp>
        <p:nvSpPr>
          <p:cNvPr id="21" name="Text 18"/>
          <p:cNvSpPr/>
          <p:nvPr/>
        </p:nvSpPr>
        <p:spPr>
          <a:xfrm>
            <a:off x="1686045" y="7050525"/>
            <a:ext cx="12070080" cy="799148"/>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By promptly alerting administrators to issues, Nagios enables swift resolution, minimizing service outages and downtime, ensuring continuous availability for users.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874277" y="686873"/>
            <a:ext cx="7554874" cy="693778"/>
          </a:xfrm>
          <a:prstGeom prst="rect">
            <a:avLst/>
          </a:prstGeom>
          <a:noFill/>
          <a:ln/>
        </p:spPr>
        <p:txBody>
          <a:bodyPr wrap="none" lIns="91431" tIns="45716" rIns="91431" bIns="45716" rtlCol="0" anchor="t"/>
          <a:lstStyle/>
          <a:p>
            <a:pPr>
              <a:lnSpc>
                <a:spcPts val="5464"/>
              </a:lnSpc>
            </a:pPr>
            <a:r>
              <a:rPr lang="en-US" sz="4400" b="1" dirty="0">
                <a:solidFill>
                  <a:srgbClr val="F0FCFF"/>
                </a:solidFill>
                <a:latin typeface="Spline Sans" pitchFamily="34" charset="0"/>
                <a:ea typeface="Spline Sans" pitchFamily="34" charset="-122"/>
                <a:cs typeface="Spline Sans" pitchFamily="34" charset="-120"/>
              </a:rPr>
              <a:t>Understanding NCPA Plugins</a:t>
            </a:r>
            <a:endParaRPr lang="en-US" sz="4400" dirty="0"/>
          </a:p>
        </p:txBody>
      </p:sp>
      <p:sp>
        <p:nvSpPr>
          <p:cNvPr id="5" name="Text 2"/>
          <p:cNvSpPr/>
          <p:nvPr/>
        </p:nvSpPr>
        <p:spPr>
          <a:xfrm>
            <a:off x="874279" y="1880237"/>
            <a:ext cx="12881848" cy="1598296"/>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NCPA (Nagios Cross-Platform Agent) plugins are essential components of the Nagios monitoring framework. These plugins act as agents on remote systems, collecting performance data and transmitting it to the central Nagios server. NCPA plugins enable distributed monitoring, allowing Nagios to monitor systems across diverse platforms and environments.</a:t>
            </a:r>
            <a:endParaRPr lang="en-US" sz="2000" dirty="0"/>
          </a:p>
        </p:txBody>
      </p:sp>
      <p:sp>
        <p:nvSpPr>
          <p:cNvPr id="6" name="Text 3"/>
          <p:cNvSpPr/>
          <p:nvPr/>
        </p:nvSpPr>
        <p:spPr>
          <a:xfrm>
            <a:off x="874277" y="4009313"/>
            <a:ext cx="3230642" cy="346829"/>
          </a:xfrm>
          <a:prstGeom prst="rect">
            <a:avLst/>
          </a:prstGeom>
          <a:noFill/>
          <a:ln/>
        </p:spPr>
        <p:txBody>
          <a:bodyPr wrap="none" lIns="91431" tIns="45716" rIns="91431" bIns="45716" rtlCol="0" anchor="t"/>
          <a:lstStyle/>
          <a:p>
            <a:pPr>
              <a:lnSpc>
                <a:spcPts val="2731"/>
              </a:lnSpc>
            </a:pPr>
            <a:r>
              <a:rPr lang="en-US" sz="2100" b="1" dirty="0">
                <a:solidFill>
                  <a:srgbClr val="F0FCFF"/>
                </a:solidFill>
                <a:latin typeface="Spline Sans" pitchFamily="34" charset="0"/>
                <a:ea typeface="Spline Sans" pitchFamily="34" charset="-122"/>
                <a:cs typeface="Spline Sans" pitchFamily="34" charset="-120"/>
              </a:rPr>
              <a:t>Benefits of NCPA Plugins</a:t>
            </a:r>
            <a:endParaRPr lang="en-US" sz="2100" dirty="0"/>
          </a:p>
        </p:txBody>
      </p:sp>
      <p:sp>
        <p:nvSpPr>
          <p:cNvPr id="7" name="Text 4"/>
          <p:cNvSpPr/>
          <p:nvPr/>
        </p:nvSpPr>
        <p:spPr>
          <a:xfrm>
            <a:off x="1273854" y="4605933"/>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Distributed Monitoring</a:t>
            </a:r>
            <a:endParaRPr lang="en-US" sz="2000" dirty="0"/>
          </a:p>
        </p:txBody>
      </p:sp>
      <p:sp>
        <p:nvSpPr>
          <p:cNvPr id="8" name="Text 5"/>
          <p:cNvSpPr/>
          <p:nvPr/>
        </p:nvSpPr>
        <p:spPr>
          <a:xfrm>
            <a:off x="1273854" y="5092898"/>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Cross-Platform Support</a:t>
            </a:r>
            <a:endParaRPr lang="en-US" sz="2000" dirty="0"/>
          </a:p>
        </p:txBody>
      </p:sp>
      <p:sp>
        <p:nvSpPr>
          <p:cNvPr id="9" name="Text 6"/>
          <p:cNvSpPr/>
          <p:nvPr/>
        </p:nvSpPr>
        <p:spPr>
          <a:xfrm>
            <a:off x="1273854" y="5579864"/>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Enhanced Security</a:t>
            </a:r>
            <a:endParaRPr lang="en-US" sz="2000" dirty="0"/>
          </a:p>
        </p:txBody>
      </p:sp>
      <p:sp>
        <p:nvSpPr>
          <p:cNvPr id="10" name="Text 7"/>
          <p:cNvSpPr/>
          <p:nvPr/>
        </p:nvSpPr>
        <p:spPr>
          <a:xfrm>
            <a:off x="1273854" y="6066830"/>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Reduced Network Traffic</a:t>
            </a:r>
            <a:endParaRPr lang="en-US" sz="2000" dirty="0"/>
          </a:p>
        </p:txBody>
      </p:sp>
      <p:sp>
        <p:nvSpPr>
          <p:cNvPr id="11" name="Text 8"/>
          <p:cNvSpPr/>
          <p:nvPr/>
        </p:nvSpPr>
        <p:spPr>
          <a:xfrm>
            <a:off x="5378409" y="4009313"/>
            <a:ext cx="2775466" cy="346829"/>
          </a:xfrm>
          <a:prstGeom prst="rect">
            <a:avLst/>
          </a:prstGeom>
          <a:noFill/>
          <a:ln/>
        </p:spPr>
        <p:txBody>
          <a:bodyPr wrap="none" lIns="91431" tIns="45716" rIns="91431" bIns="45716" rtlCol="0" anchor="t"/>
          <a:lstStyle/>
          <a:p>
            <a:pPr>
              <a:lnSpc>
                <a:spcPts val="2731"/>
              </a:lnSpc>
            </a:pPr>
            <a:r>
              <a:rPr lang="en-US" sz="2100" b="1" dirty="0">
                <a:solidFill>
                  <a:srgbClr val="F0FCFF"/>
                </a:solidFill>
                <a:latin typeface="Spline Sans" pitchFamily="34" charset="0"/>
                <a:ea typeface="Spline Sans" pitchFamily="34" charset="-122"/>
                <a:cs typeface="Spline Sans" pitchFamily="34" charset="-120"/>
              </a:rPr>
              <a:t>Key Features</a:t>
            </a:r>
            <a:endParaRPr lang="en-US" sz="2100" dirty="0"/>
          </a:p>
        </p:txBody>
      </p:sp>
      <p:sp>
        <p:nvSpPr>
          <p:cNvPr id="12" name="Text 9"/>
          <p:cNvSpPr/>
          <p:nvPr/>
        </p:nvSpPr>
        <p:spPr>
          <a:xfrm>
            <a:off x="5378410" y="4605933"/>
            <a:ext cx="3887154" cy="799148"/>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NCPA plugins offer a wide range of features, including:</a:t>
            </a:r>
            <a:endParaRPr lang="en-US" sz="2000" dirty="0"/>
          </a:p>
        </p:txBody>
      </p:sp>
      <p:sp>
        <p:nvSpPr>
          <p:cNvPr id="13" name="Text 10"/>
          <p:cNvSpPr/>
          <p:nvPr/>
        </p:nvSpPr>
        <p:spPr>
          <a:xfrm>
            <a:off x="5777987" y="5629871"/>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System Resource Monitoring</a:t>
            </a:r>
            <a:endParaRPr lang="en-US" sz="2000" dirty="0"/>
          </a:p>
        </p:txBody>
      </p:sp>
      <p:sp>
        <p:nvSpPr>
          <p:cNvPr id="14" name="Text 11"/>
          <p:cNvSpPr/>
          <p:nvPr/>
        </p:nvSpPr>
        <p:spPr>
          <a:xfrm>
            <a:off x="5777987" y="6116837"/>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Network Performance Analysis</a:t>
            </a:r>
            <a:endParaRPr lang="en-US" sz="2000" dirty="0"/>
          </a:p>
        </p:txBody>
      </p:sp>
      <p:sp>
        <p:nvSpPr>
          <p:cNvPr id="15" name="Text 12"/>
          <p:cNvSpPr/>
          <p:nvPr/>
        </p:nvSpPr>
        <p:spPr>
          <a:xfrm>
            <a:off x="5777987" y="6603803"/>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Service Availability Checks</a:t>
            </a:r>
            <a:endParaRPr lang="en-US" sz="2000" dirty="0"/>
          </a:p>
        </p:txBody>
      </p:sp>
      <p:sp>
        <p:nvSpPr>
          <p:cNvPr id="16" name="Text 13"/>
          <p:cNvSpPr/>
          <p:nvPr/>
        </p:nvSpPr>
        <p:spPr>
          <a:xfrm>
            <a:off x="5777987" y="7090767"/>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Customizable Plugin Scripts</a:t>
            </a:r>
            <a:endParaRPr lang="en-US" sz="2000" dirty="0"/>
          </a:p>
        </p:txBody>
      </p:sp>
      <p:sp>
        <p:nvSpPr>
          <p:cNvPr id="17" name="Text 14"/>
          <p:cNvSpPr/>
          <p:nvPr/>
        </p:nvSpPr>
        <p:spPr>
          <a:xfrm>
            <a:off x="9882545" y="4009313"/>
            <a:ext cx="2775466" cy="346829"/>
          </a:xfrm>
          <a:prstGeom prst="rect">
            <a:avLst/>
          </a:prstGeom>
          <a:noFill/>
          <a:ln/>
        </p:spPr>
        <p:txBody>
          <a:bodyPr wrap="none" lIns="91431" tIns="45716" rIns="91431" bIns="45716" rtlCol="0" anchor="t"/>
          <a:lstStyle/>
          <a:p>
            <a:pPr>
              <a:lnSpc>
                <a:spcPts val="2731"/>
              </a:lnSpc>
            </a:pPr>
            <a:r>
              <a:rPr lang="en-US" sz="2100" b="1" dirty="0">
                <a:solidFill>
                  <a:srgbClr val="F0FCFF"/>
                </a:solidFill>
                <a:latin typeface="Spline Sans" pitchFamily="34" charset="0"/>
                <a:ea typeface="Spline Sans" pitchFamily="34" charset="-122"/>
                <a:cs typeface="Spline Sans" pitchFamily="34" charset="-120"/>
              </a:rPr>
              <a:t>Supported Platforms</a:t>
            </a:r>
            <a:endParaRPr lang="en-US" sz="2100" dirty="0"/>
          </a:p>
        </p:txBody>
      </p:sp>
      <p:sp>
        <p:nvSpPr>
          <p:cNvPr id="18" name="Text 15"/>
          <p:cNvSpPr/>
          <p:nvPr/>
        </p:nvSpPr>
        <p:spPr>
          <a:xfrm>
            <a:off x="9882546" y="4605933"/>
            <a:ext cx="3887154" cy="799148"/>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NCPA plugins support a wide range of platforms, including:</a:t>
            </a:r>
            <a:endParaRPr lang="en-US" sz="2000" dirty="0"/>
          </a:p>
        </p:txBody>
      </p:sp>
      <p:sp>
        <p:nvSpPr>
          <p:cNvPr id="19" name="Text 16"/>
          <p:cNvSpPr/>
          <p:nvPr/>
        </p:nvSpPr>
        <p:spPr>
          <a:xfrm>
            <a:off x="10282121" y="5629871"/>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Linux</a:t>
            </a:r>
            <a:endParaRPr lang="en-US" sz="2000" dirty="0"/>
          </a:p>
        </p:txBody>
      </p:sp>
      <p:sp>
        <p:nvSpPr>
          <p:cNvPr id="20" name="Text 17"/>
          <p:cNvSpPr/>
          <p:nvPr/>
        </p:nvSpPr>
        <p:spPr>
          <a:xfrm>
            <a:off x="10282121" y="6116837"/>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Windows</a:t>
            </a:r>
            <a:endParaRPr lang="en-US" sz="2000" dirty="0"/>
          </a:p>
        </p:txBody>
      </p:sp>
      <p:sp>
        <p:nvSpPr>
          <p:cNvPr id="21" name="Text 18"/>
          <p:cNvSpPr/>
          <p:nvPr/>
        </p:nvSpPr>
        <p:spPr>
          <a:xfrm>
            <a:off x="10282121" y="6603803"/>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Solaris</a:t>
            </a:r>
            <a:endParaRPr lang="en-US" sz="2000" dirty="0"/>
          </a:p>
        </p:txBody>
      </p:sp>
      <p:sp>
        <p:nvSpPr>
          <p:cNvPr id="22" name="Text 19"/>
          <p:cNvSpPr/>
          <p:nvPr/>
        </p:nvSpPr>
        <p:spPr>
          <a:xfrm>
            <a:off x="10282121" y="7090767"/>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Unix</a:t>
            </a:r>
            <a:endParaRPr lang="en-US" sz="2000" dirty="0"/>
          </a:p>
        </p:txBody>
      </p:sp>
      <p:sp>
        <p:nvSpPr>
          <p:cNvPr id="23" name="Text 20"/>
          <p:cNvSpPr/>
          <p:nvPr/>
        </p:nvSpPr>
        <p:spPr>
          <a:xfrm>
            <a:off x="10282121" y="7577733"/>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Mac OS X</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
            <a:ext cx="14630400" cy="8229599"/>
          </a:xfrm>
          <a:prstGeom prst="rect">
            <a:avLst/>
          </a:prstGeom>
          <a:solidFill>
            <a:srgbClr val="0A081B">
              <a:alpha val="75000"/>
            </a:srgbClr>
          </a:solidFill>
          <a:ln/>
        </p:spPr>
      </p:sp>
      <p:sp>
        <p:nvSpPr>
          <p:cNvPr id="4" name="Text 1"/>
          <p:cNvSpPr/>
          <p:nvPr/>
        </p:nvSpPr>
        <p:spPr>
          <a:xfrm>
            <a:off x="874277" y="337628"/>
            <a:ext cx="8391763" cy="689317"/>
          </a:xfrm>
          <a:prstGeom prst="rect">
            <a:avLst/>
          </a:prstGeom>
          <a:noFill/>
          <a:ln/>
        </p:spPr>
        <p:txBody>
          <a:bodyPr wrap="none" lIns="91431" tIns="45716" rIns="91431" bIns="45716" rtlCol="0" anchor="t"/>
          <a:lstStyle/>
          <a:p>
            <a:pPr>
              <a:lnSpc>
                <a:spcPts val="5464"/>
              </a:lnSpc>
            </a:pPr>
            <a:r>
              <a:rPr lang="en-US" sz="3100" b="1" dirty="0">
                <a:solidFill>
                  <a:srgbClr val="F0FCFF"/>
                </a:solidFill>
                <a:latin typeface="Spline Sans" pitchFamily="34" charset="0"/>
                <a:ea typeface="Spline Sans" pitchFamily="34" charset="-122"/>
                <a:cs typeface="Spline Sans" pitchFamily="34" charset="-120"/>
              </a:rPr>
              <a:t>The Importance of NCPA Plugins</a:t>
            </a:r>
            <a:endParaRPr lang="en-US" sz="3100" dirty="0"/>
          </a:p>
        </p:txBody>
      </p:sp>
      <p:sp>
        <p:nvSpPr>
          <p:cNvPr id="5" name="Text 2"/>
          <p:cNvSpPr/>
          <p:nvPr/>
        </p:nvSpPr>
        <p:spPr>
          <a:xfrm>
            <a:off x="874279" y="1355765"/>
            <a:ext cx="12881848" cy="399574"/>
          </a:xfrm>
          <a:prstGeom prst="rect">
            <a:avLst/>
          </a:prstGeom>
          <a:noFill/>
          <a:ln/>
        </p:spPr>
        <p:txBody>
          <a:bodyPr wrap="none" lIns="91431" tIns="45716" rIns="91431" bIns="45716" rtlCol="0" anchor="t"/>
          <a:lstStyle/>
          <a:p>
            <a:pPr>
              <a:lnSpc>
                <a:spcPts val="3147"/>
              </a:lnSpc>
            </a:pPr>
            <a:r>
              <a:rPr lang="en-US" dirty="0">
                <a:solidFill>
                  <a:srgbClr val="E0E4E6"/>
                </a:solidFill>
                <a:latin typeface="Barlow" pitchFamily="34" charset="0"/>
                <a:ea typeface="Barlow" pitchFamily="34" charset="-122"/>
                <a:cs typeface="Barlow" pitchFamily="34" charset="-120"/>
              </a:rPr>
              <a:t>NCPA plugins are vital for several reasons:</a:t>
            </a:r>
            <a:endParaRPr lang="en-US" dirty="0"/>
          </a:p>
        </p:txBody>
      </p:sp>
      <p:sp>
        <p:nvSpPr>
          <p:cNvPr id="6" name="Shape 3"/>
          <p:cNvSpPr/>
          <p:nvPr/>
        </p:nvSpPr>
        <p:spPr>
          <a:xfrm>
            <a:off x="874278" y="1965716"/>
            <a:ext cx="4127421" cy="4139665"/>
          </a:xfrm>
          <a:prstGeom prst="roundRect">
            <a:avLst>
              <a:gd name="adj" fmla="val 9078"/>
            </a:avLst>
          </a:prstGeom>
          <a:solidFill>
            <a:srgbClr val="0A081B"/>
          </a:solidFill>
          <a:ln w="30480">
            <a:solidFill>
              <a:srgbClr val="16FFBB"/>
            </a:solidFill>
            <a:prstDash val="solid"/>
          </a:ln>
        </p:spPr>
      </p:sp>
      <p:sp>
        <p:nvSpPr>
          <p:cNvPr id="7" name="Text 4"/>
          <p:cNvSpPr/>
          <p:nvPr/>
        </p:nvSpPr>
        <p:spPr>
          <a:xfrm>
            <a:off x="1154551" y="2369346"/>
            <a:ext cx="2837854" cy="346829"/>
          </a:xfrm>
          <a:prstGeom prst="rect">
            <a:avLst/>
          </a:prstGeom>
          <a:noFill/>
          <a:ln/>
        </p:spPr>
        <p:txBody>
          <a:bodyPr wrap="none" lIns="91431" tIns="45716" rIns="91431" bIns="45716" rtlCol="0" anchor="t"/>
          <a:lstStyle/>
          <a:p>
            <a:pPr>
              <a:lnSpc>
                <a:spcPts val="2731"/>
              </a:lnSpc>
            </a:pPr>
            <a:r>
              <a:rPr lang="en-US" sz="2100" b="1" dirty="0">
                <a:solidFill>
                  <a:srgbClr val="E0E4E6"/>
                </a:solidFill>
                <a:latin typeface="Spline Sans" pitchFamily="34" charset="0"/>
                <a:ea typeface="Spline Sans" pitchFamily="34" charset="-122"/>
                <a:cs typeface="Spline Sans" pitchFamily="34" charset="-120"/>
              </a:rPr>
              <a:t>Simplified </a:t>
            </a:r>
            <a:r>
              <a:rPr lang="en-US" sz="2100" b="1" dirty="0" smtClean="0">
                <a:solidFill>
                  <a:srgbClr val="E0E4E6"/>
                </a:solidFill>
                <a:latin typeface="Spline Sans" pitchFamily="34" charset="0"/>
                <a:ea typeface="Spline Sans" pitchFamily="34" charset="-122"/>
                <a:cs typeface="Spline Sans" pitchFamily="34" charset="-120"/>
              </a:rPr>
              <a:t>Monitoring -</a:t>
            </a:r>
            <a:endParaRPr lang="en-US" sz="2100" dirty="0"/>
          </a:p>
        </p:txBody>
      </p:sp>
      <p:sp>
        <p:nvSpPr>
          <p:cNvPr id="8" name="Text 5"/>
          <p:cNvSpPr/>
          <p:nvPr/>
        </p:nvSpPr>
        <p:spPr>
          <a:xfrm>
            <a:off x="1154549" y="2813211"/>
            <a:ext cx="3566874" cy="2797016"/>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NCPA plugins simplify the monitoring process by automating data collection on remote systems. This eliminates the need for manual configuration and scripting, streamlining monitoring efforts.</a:t>
            </a:r>
            <a:endParaRPr lang="en-US" sz="2000" dirty="0"/>
          </a:p>
        </p:txBody>
      </p:sp>
      <p:sp>
        <p:nvSpPr>
          <p:cNvPr id="9" name="Shape 6"/>
          <p:cNvSpPr/>
          <p:nvPr/>
        </p:nvSpPr>
        <p:spPr>
          <a:xfrm>
            <a:off x="5283398" y="1965716"/>
            <a:ext cx="4127421" cy="4139665"/>
          </a:xfrm>
          <a:prstGeom prst="roundRect">
            <a:avLst>
              <a:gd name="adj" fmla="val 9078"/>
            </a:avLst>
          </a:prstGeom>
          <a:solidFill>
            <a:srgbClr val="0A081B"/>
          </a:solidFill>
          <a:ln w="30480">
            <a:solidFill>
              <a:srgbClr val="29DDDA"/>
            </a:solidFill>
            <a:prstDash val="solid"/>
          </a:ln>
        </p:spPr>
      </p:sp>
      <p:sp>
        <p:nvSpPr>
          <p:cNvPr id="10" name="Text 7"/>
          <p:cNvSpPr/>
          <p:nvPr/>
        </p:nvSpPr>
        <p:spPr>
          <a:xfrm>
            <a:off x="5531764" y="2369346"/>
            <a:ext cx="2840830" cy="346829"/>
          </a:xfrm>
          <a:prstGeom prst="rect">
            <a:avLst/>
          </a:prstGeom>
          <a:noFill/>
          <a:ln/>
        </p:spPr>
        <p:txBody>
          <a:bodyPr wrap="none" lIns="91431" tIns="45716" rIns="91431" bIns="45716" rtlCol="0" anchor="t"/>
          <a:lstStyle/>
          <a:p>
            <a:pPr>
              <a:lnSpc>
                <a:spcPts val="2731"/>
              </a:lnSpc>
            </a:pPr>
            <a:r>
              <a:rPr lang="en-US" sz="2100" b="1" dirty="0">
                <a:solidFill>
                  <a:srgbClr val="E0E4E6"/>
                </a:solidFill>
                <a:latin typeface="Spline Sans" pitchFamily="34" charset="0"/>
                <a:ea typeface="Spline Sans" pitchFamily="34" charset="-122"/>
                <a:cs typeface="Spline Sans" pitchFamily="34" charset="-120"/>
              </a:rPr>
              <a:t>Enhanced </a:t>
            </a:r>
            <a:r>
              <a:rPr lang="en-US" sz="2100" b="1" dirty="0" smtClean="0">
                <a:solidFill>
                  <a:srgbClr val="E0E4E6"/>
                </a:solidFill>
                <a:latin typeface="Spline Sans" pitchFamily="34" charset="0"/>
                <a:ea typeface="Spline Sans" pitchFamily="34" charset="-122"/>
                <a:cs typeface="Spline Sans" pitchFamily="34" charset="-120"/>
              </a:rPr>
              <a:t>Granularity -</a:t>
            </a:r>
            <a:endParaRPr lang="en-US" sz="2100" dirty="0"/>
          </a:p>
        </p:txBody>
      </p:sp>
      <p:sp>
        <p:nvSpPr>
          <p:cNvPr id="11" name="Text 8"/>
          <p:cNvSpPr/>
          <p:nvPr/>
        </p:nvSpPr>
        <p:spPr>
          <a:xfrm>
            <a:off x="5531763" y="2813211"/>
            <a:ext cx="3566874" cy="3196590"/>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NCPA plugins provide detailed information about individual systems and applications, offering greater insight into performance and resource utilization. This allows for more precise analysis and problem identification.</a:t>
            </a:r>
            <a:endParaRPr lang="en-US" sz="2000" dirty="0"/>
          </a:p>
        </p:txBody>
      </p:sp>
      <p:sp>
        <p:nvSpPr>
          <p:cNvPr id="12" name="Shape 9"/>
          <p:cNvSpPr/>
          <p:nvPr/>
        </p:nvSpPr>
        <p:spPr>
          <a:xfrm>
            <a:off x="9628704" y="1965716"/>
            <a:ext cx="4127421" cy="4139665"/>
          </a:xfrm>
          <a:prstGeom prst="roundRect">
            <a:avLst>
              <a:gd name="adj" fmla="val 9078"/>
            </a:avLst>
          </a:prstGeom>
          <a:solidFill>
            <a:srgbClr val="0A081B"/>
          </a:solidFill>
          <a:ln w="30480">
            <a:solidFill>
              <a:srgbClr val="37A7E7"/>
            </a:solidFill>
            <a:prstDash val="solid"/>
          </a:ln>
        </p:spPr>
      </p:sp>
      <p:sp>
        <p:nvSpPr>
          <p:cNvPr id="13" name="Text 10"/>
          <p:cNvSpPr/>
          <p:nvPr/>
        </p:nvSpPr>
        <p:spPr>
          <a:xfrm>
            <a:off x="9908977" y="2369346"/>
            <a:ext cx="2775466" cy="346829"/>
          </a:xfrm>
          <a:prstGeom prst="rect">
            <a:avLst/>
          </a:prstGeom>
          <a:noFill/>
          <a:ln/>
        </p:spPr>
        <p:txBody>
          <a:bodyPr wrap="none" lIns="91431" tIns="45716" rIns="91431" bIns="45716" rtlCol="0" anchor="t"/>
          <a:lstStyle/>
          <a:p>
            <a:pPr>
              <a:lnSpc>
                <a:spcPts val="2731"/>
              </a:lnSpc>
            </a:pPr>
            <a:r>
              <a:rPr lang="en-US" sz="2100" b="1" dirty="0">
                <a:solidFill>
                  <a:srgbClr val="E0E4E6"/>
                </a:solidFill>
                <a:latin typeface="Spline Sans" pitchFamily="34" charset="0"/>
                <a:ea typeface="Spline Sans" pitchFamily="34" charset="-122"/>
                <a:cs typeface="Spline Sans" pitchFamily="34" charset="-120"/>
              </a:rPr>
              <a:t>Improved </a:t>
            </a:r>
            <a:r>
              <a:rPr lang="en-US" sz="2100" b="1" dirty="0" smtClean="0">
                <a:solidFill>
                  <a:srgbClr val="E0E4E6"/>
                </a:solidFill>
                <a:latin typeface="Spline Sans" pitchFamily="34" charset="0"/>
                <a:ea typeface="Spline Sans" pitchFamily="34" charset="-122"/>
                <a:cs typeface="Spline Sans" pitchFamily="34" charset="-120"/>
              </a:rPr>
              <a:t>Security -</a:t>
            </a:r>
            <a:endParaRPr lang="en-US" sz="2100" dirty="0"/>
          </a:p>
        </p:txBody>
      </p:sp>
      <p:sp>
        <p:nvSpPr>
          <p:cNvPr id="14" name="Text 11"/>
          <p:cNvSpPr/>
          <p:nvPr/>
        </p:nvSpPr>
        <p:spPr>
          <a:xfrm>
            <a:off x="9908977" y="2813209"/>
            <a:ext cx="3566874" cy="2397442"/>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By using NCPA plugins, you can restrict access to sensitive data on remote systems, enhancing security and limiting the potential impact of unauthorized access.</a:t>
            </a:r>
            <a:endParaRPr lang="en-US" sz="2000" dirty="0"/>
          </a:p>
        </p:txBody>
      </p:sp>
      <p:sp>
        <p:nvSpPr>
          <p:cNvPr id="15" name="Shape 12"/>
          <p:cNvSpPr/>
          <p:nvPr/>
        </p:nvSpPr>
        <p:spPr>
          <a:xfrm>
            <a:off x="874279" y="6246057"/>
            <a:ext cx="12881848" cy="1856303"/>
          </a:xfrm>
          <a:prstGeom prst="roundRect">
            <a:avLst>
              <a:gd name="adj" fmla="val 20185"/>
            </a:avLst>
          </a:prstGeom>
          <a:solidFill>
            <a:srgbClr val="0A081B"/>
          </a:solidFill>
          <a:ln w="30480">
            <a:solidFill>
              <a:srgbClr val="0070C0"/>
            </a:solidFill>
            <a:prstDash val="solid"/>
          </a:ln>
        </p:spPr>
      </p:sp>
      <p:sp>
        <p:nvSpPr>
          <p:cNvPr id="16" name="Text 13"/>
          <p:cNvSpPr/>
          <p:nvPr/>
        </p:nvSpPr>
        <p:spPr>
          <a:xfrm>
            <a:off x="1216937" y="6337495"/>
            <a:ext cx="2775466" cy="346829"/>
          </a:xfrm>
          <a:prstGeom prst="rect">
            <a:avLst/>
          </a:prstGeom>
          <a:noFill/>
          <a:ln/>
        </p:spPr>
        <p:txBody>
          <a:bodyPr wrap="none" lIns="91431" tIns="45716" rIns="91431" bIns="45716" rtlCol="0" anchor="t"/>
          <a:lstStyle/>
          <a:p>
            <a:pPr>
              <a:lnSpc>
                <a:spcPts val="2731"/>
              </a:lnSpc>
            </a:pPr>
            <a:r>
              <a:rPr lang="en-US" sz="2100" b="1" dirty="0" smtClean="0">
                <a:solidFill>
                  <a:srgbClr val="E0E4E6"/>
                </a:solidFill>
                <a:latin typeface="Spline Sans" pitchFamily="34" charset="0"/>
                <a:ea typeface="Spline Sans" pitchFamily="34" charset="-122"/>
                <a:cs typeface="Spline Sans" pitchFamily="34" charset="-120"/>
              </a:rPr>
              <a:t>Scalability -</a:t>
            </a:r>
            <a:endParaRPr lang="en-US" sz="2100" dirty="0"/>
          </a:p>
        </p:txBody>
      </p:sp>
      <p:sp>
        <p:nvSpPr>
          <p:cNvPr id="17" name="Text 14"/>
          <p:cNvSpPr/>
          <p:nvPr/>
        </p:nvSpPr>
        <p:spPr>
          <a:xfrm>
            <a:off x="1216938" y="6827433"/>
            <a:ext cx="12321302" cy="799148"/>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NCPA plugins are designed for scalability, allowing you to monitor large and complex IT environments effectively. They can handle a high volume of data and support the expansion of your monitoring infrastructure.</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2" y="553453"/>
            <a:ext cx="4355430" cy="707878"/>
          </a:xfrm>
          <a:prstGeom prst="rect">
            <a:avLst/>
          </a:prstGeom>
          <a:noFill/>
        </p:spPr>
        <p:txBody>
          <a:bodyPr wrap="square" lIns="91431" tIns="45716" rIns="91431" bIns="45716" rtlCol="0">
            <a:spAutoFit/>
          </a:bodyPr>
          <a:lstStyle/>
          <a:p>
            <a:r>
              <a:rPr lang="en-US" sz="4000" dirty="0" err="1" smtClean="0">
                <a:solidFill>
                  <a:srgbClr val="00B0F0"/>
                </a:solidFill>
              </a:rPr>
              <a:t>Nagios</a:t>
            </a:r>
            <a:r>
              <a:rPr lang="en-US" sz="4000" dirty="0" smtClean="0"/>
              <a:t> -</a:t>
            </a:r>
            <a:endParaRPr lang="en-US" sz="4000" dirty="0"/>
          </a:p>
        </p:txBody>
      </p:sp>
      <p:pic>
        <p:nvPicPr>
          <p:cNvPr id="7" name="Picture 6" descr="Nagios services configurations.png"/>
          <p:cNvPicPr>
            <a:picLocks noChangeAspect="1"/>
          </p:cNvPicPr>
          <p:nvPr/>
        </p:nvPicPr>
        <p:blipFill>
          <a:blip r:embed="rId2"/>
          <a:stretch>
            <a:fillRect/>
          </a:stretch>
        </p:blipFill>
        <p:spPr>
          <a:xfrm>
            <a:off x="3029943" y="372794"/>
            <a:ext cx="8512599" cy="76585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7202" y="324000"/>
            <a:ext cx="4355430" cy="707878"/>
          </a:xfrm>
          <a:prstGeom prst="rect">
            <a:avLst/>
          </a:prstGeom>
          <a:noFill/>
        </p:spPr>
        <p:txBody>
          <a:bodyPr wrap="square" lIns="91431" tIns="45716" rIns="91431" bIns="45716" rtlCol="0">
            <a:spAutoFit/>
          </a:bodyPr>
          <a:lstStyle/>
          <a:p>
            <a:r>
              <a:rPr lang="en-US" sz="4000" dirty="0" err="1" smtClean="0">
                <a:solidFill>
                  <a:srgbClr val="00B0F0"/>
                </a:solidFill>
              </a:rPr>
              <a:t>Nagios</a:t>
            </a:r>
            <a:r>
              <a:rPr lang="en-US" sz="4000" dirty="0" smtClean="0"/>
              <a:t> -</a:t>
            </a:r>
            <a:endParaRPr lang="en-US" sz="4000" dirty="0"/>
          </a:p>
        </p:txBody>
      </p:sp>
      <p:pic>
        <p:nvPicPr>
          <p:cNvPr id="4" name="Picture 3" descr="Nagios 1.png"/>
          <p:cNvPicPr>
            <a:picLocks noChangeAspect="1"/>
          </p:cNvPicPr>
          <p:nvPr/>
        </p:nvPicPr>
        <p:blipFill>
          <a:blip r:embed="rId2"/>
          <a:stretch>
            <a:fillRect/>
          </a:stretch>
        </p:blipFill>
        <p:spPr>
          <a:xfrm>
            <a:off x="151200" y="1031878"/>
            <a:ext cx="7223760" cy="44567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Nagios 2.png"/>
          <p:cNvPicPr>
            <a:picLocks noChangeAspect="1"/>
          </p:cNvPicPr>
          <p:nvPr/>
        </p:nvPicPr>
        <p:blipFill>
          <a:blip r:embed="rId3"/>
          <a:stretch>
            <a:fillRect/>
          </a:stretch>
        </p:blipFill>
        <p:spPr>
          <a:xfrm>
            <a:off x="7374960" y="3405600"/>
            <a:ext cx="7255440" cy="4824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245</TotalTime>
  <Words>1744</Words>
  <Application>Microsoft Office PowerPoint</Application>
  <PresentationFormat>Custom</PresentationFormat>
  <Paragraphs>107</Paragraphs>
  <Slides>24</Slides>
  <Notes>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Technic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acer1</cp:lastModifiedBy>
  <cp:revision>50</cp:revision>
  <dcterms:created xsi:type="dcterms:W3CDTF">2024-08-13T05:37:44Z</dcterms:created>
  <dcterms:modified xsi:type="dcterms:W3CDTF">2024-08-16T06:35:03Z</dcterms:modified>
</cp:coreProperties>
</file>