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8" r:id="rId5"/>
    <p:sldId id="258" r:id="rId6"/>
    <p:sldId id="257" r:id="rId7"/>
    <p:sldId id="260" r:id="rId8"/>
    <p:sldId id="259" r:id="rId9"/>
    <p:sldId id="264" r:id="rId10"/>
    <p:sldId id="265" r:id="rId11"/>
    <p:sldId id="273" r:id="rId12"/>
    <p:sldId id="274" r:id="rId13"/>
    <p:sldId id="275" r:id="rId14"/>
    <p:sldId id="271" r:id="rId15"/>
    <p:sldId id="266" r:id="rId16"/>
    <p:sldId id="267" r:id="rId17"/>
    <p:sldId id="261" r:id="rId18"/>
    <p:sldId id="269"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591C-A91A-448F-B473-4CD82BDA2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AC40FB-79C8-4105-917C-FA122B7D0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9FE8C3-A792-414A-BE76-90417825D525}"/>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ED98736C-483E-4C10-90C4-49DBA2123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22CF8-B89E-4391-8D50-C38FF6496232}"/>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38316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D41B-1A1D-4D13-9D83-B6F3E00598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64BF6A-7500-4C6F-9D48-407D71060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1C384-74C1-422B-9409-515BB6FAB76A}"/>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CEAC1A57-EBC0-46B0-AEFB-018185D6D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BD6DF-7C8B-4E6F-9DBB-5756F6A789DE}"/>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51234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21DF7-040B-46CF-8E4B-8B53BBFDCB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3BAA3-1835-4178-8A82-5954B3982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19C51-62B4-49DB-8F7A-DD75A894B8EE}"/>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2E7E9175-1E92-446A-A024-C6DBE2CF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E9406-DCC2-4DF6-BDC2-3E86C6024274}"/>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290099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D523-5B4F-4064-8920-C8E44C73C8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99A22-5448-4877-8E08-71E1E0BD8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D4673-785D-4B48-BF7C-DAD605FC0C2D}"/>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F289F089-A0B2-4090-A0C8-1162C6D0A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2EAC1-5741-4E27-BB7E-C9CD4606470A}"/>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149828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3E46-6FFD-4099-86AC-D48CA99F3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81712A-CA98-4CD4-A260-555B3AAD8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0B61F-9821-48DF-B9E3-ADA35F27A000}"/>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393AADD0-290C-4F46-87EA-2FF6DC6CD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DCD46-9275-4334-87FB-C5D6362A15E1}"/>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100491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BB0A-9C93-42D4-BE01-B91943D33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DCEE8-E026-42E1-8AA1-6BAEF4B23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517B5D-F310-4973-AA7A-E4D320066C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D7E86E-4294-4B65-B3D3-09E3E10AC0AF}"/>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6" name="Footer Placeholder 5">
            <a:extLst>
              <a:ext uri="{FF2B5EF4-FFF2-40B4-BE49-F238E27FC236}">
                <a16:creationId xmlns:a16="http://schemas.microsoft.com/office/drawing/2014/main" id="{4374AC35-74D4-491F-8D3E-D402C1113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4E7A9-F2CA-49BC-B11E-B8FCC992BCDC}"/>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308577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2179-D56F-4A5B-843F-BC8609C195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ABF49F-C0A8-4F28-8716-60257F637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6A342-81C7-432A-9C6C-4073D2899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5814CB-724D-4E30-9051-34618CB87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2AB07-0D8D-4FDA-B93E-981696B90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8FAC8F-242D-4C51-B4C0-D161759F345C}"/>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8" name="Footer Placeholder 7">
            <a:extLst>
              <a:ext uri="{FF2B5EF4-FFF2-40B4-BE49-F238E27FC236}">
                <a16:creationId xmlns:a16="http://schemas.microsoft.com/office/drawing/2014/main" id="{07F3D1EB-0BFB-4DDE-B0E4-CA0303F3AC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0C9DE-D60D-486A-9EB1-AA8B69C2FF4E}"/>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159835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428-C9AD-4769-9EAD-8C73F21200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C997C-2091-4CF5-BB5D-0B98F7512513}"/>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4" name="Footer Placeholder 3">
            <a:extLst>
              <a:ext uri="{FF2B5EF4-FFF2-40B4-BE49-F238E27FC236}">
                <a16:creationId xmlns:a16="http://schemas.microsoft.com/office/drawing/2014/main" id="{046CFEA6-73B8-4A3B-88C7-325B3AF71E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2FE5CC-048B-40C1-9FD1-84931B7892FB}"/>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89738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31987-94C9-476A-A19A-42492A3EA258}"/>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3" name="Footer Placeholder 2">
            <a:extLst>
              <a:ext uri="{FF2B5EF4-FFF2-40B4-BE49-F238E27FC236}">
                <a16:creationId xmlns:a16="http://schemas.microsoft.com/office/drawing/2014/main" id="{39078846-E69E-4934-91A8-7AD8C1427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6A5101-3B57-47BF-AE33-A11A5CA68EF3}"/>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396912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4230-50FB-4E7E-A5BD-15C46B267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539E1-9B62-44E7-BFAE-438714678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664E97-7BC2-4D7B-91B6-CB0FC1F6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E04AB-813C-49A1-9CAC-5E1D97EC38DB}"/>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6" name="Footer Placeholder 5">
            <a:extLst>
              <a:ext uri="{FF2B5EF4-FFF2-40B4-BE49-F238E27FC236}">
                <a16:creationId xmlns:a16="http://schemas.microsoft.com/office/drawing/2014/main" id="{CC71EA4E-24F7-4191-B24E-815CC8082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5840C-10FC-4AD1-B070-7FD3AB6525C9}"/>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41733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63DA-9AF0-40FA-BD4C-916EC6416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B65C1-8CB0-4ECC-A85C-B15A60D47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4B969E-D195-4D92-9D84-2C4E1BF1A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E15C1-8A65-422B-B4A2-FB5127612197}"/>
              </a:ext>
            </a:extLst>
          </p:cNvPr>
          <p:cNvSpPr>
            <a:spLocks noGrp="1"/>
          </p:cNvSpPr>
          <p:nvPr>
            <p:ph type="dt" sz="half" idx="10"/>
          </p:nvPr>
        </p:nvSpPr>
        <p:spPr/>
        <p:txBody>
          <a:bodyPr/>
          <a:lstStyle/>
          <a:p>
            <a:fld id="{DA5E86A8-91D8-4925-8F21-DE520E5FD687}" type="datetimeFigureOut">
              <a:rPr lang="en-IN" smtClean="0"/>
              <a:t>20-02-2022</a:t>
            </a:fld>
            <a:endParaRPr lang="en-IN"/>
          </a:p>
        </p:txBody>
      </p:sp>
      <p:sp>
        <p:nvSpPr>
          <p:cNvPr id="6" name="Footer Placeholder 5">
            <a:extLst>
              <a:ext uri="{FF2B5EF4-FFF2-40B4-BE49-F238E27FC236}">
                <a16:creationId xmlns:a16="http://schemas.microsoft.com/office/drawing/2014/main" id="{355EC20C-F264-4165-8254-609CF54B6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5840E-1968-48ED-9931-2DF45C38B2AE}"/>
              </a:ext>
            </a:extLst>
          </p:cNvPr>
          <p:cNvSpPr>
            <a:spLocks noGrp="1"/>
          </p:cNvSpPr>
          <p:nvPr>
            <p:ph type="sldNum" sz="quarter" idx="12"/>
          </p:nvPr>
        </p:nvSpPr>
        <p:spPr/>
        <p:txBody>
          <a:bodyPr/>
          <a:lstStyle/>
          <a:p>
            <a:fld id="{34E716F5-2D84-4922-B003-F186C46E85B3}" type="slidenum">
              <a:rPr lang="en-IN" smtClean="0"/>
              <a:t>‹#›</a:t>
            </a:fld>
            <a:endParaRPr lang="en-IN"/>
          </a:p>
        </p:txBody>
      </p:sp>
    </p:spTree>
    <p:extLst>
      <p:ext uri="{BB962C8B-B14F-4D97-AF65-F5344CB8AC3E}">
        <p14:creationId xmlns:p14="http://schemas.microsoft.com/office/powerpoint/2010/main" val="144278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32FBE-127B-42AC-AE9F-88163AC3B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D8E76-F655-40BA-B957-B96248E95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7960D-4FF6-4AD3-BC40-45F1E4914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E86A8-91D8-4925-8F21-DE520E5FD687}" type="datetimeFigureOut">
              <a:rPr lang="en-IN" smtClean="0"/>
              <a:t>20-02-2022</a:t>
            </a:fld>
            <a:endParaRPr lang="en-IN"/>
          </a:p>
        </p:txBody>
      </p:sp>
      <p:sp>
        <p:nvSpPr>
          <p:cNvPr id="5" name="Footer Placeholder 4">
            <a:extLst>
              <a:ext uri="{FF2B5EF4-FFF2-40B4-BE49-F238E27FC236}">
                <a16:creationId xmlns:a16="http://schemas.microsoft.com/office/drawing/2014/main" id="{B67DFEAA-2CEB-4AC9-A1F3-371094CA5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DDBFF6-069F-4FD9-B789-92F18D6A0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716F5-2D84-4922-B003-F186C46E85B3}" type="slidenum">
              <a:rPr lang="en-IN" smtClean="0"/>
              <a:t>‹#›</a:t>
            </a:fld>
            <a:endParaRPr lang="en-IN"/>
          </a:p>
        </p:txBody>
      </p:sp>
    </p:spTree>
    <p:extLst>
      <p:ext uri="{BB962C8B-B14F-4D97-AF65-F5344CB8AC3E}">
        <p14:creationId xmlns:p14="http://schemas.microsoft.com/office/powerpoint/2010/main" val="24684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dewithc.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slidescarnival.com/" TargetMode="External"/><Relationship Id="rId4" Type="http://schemas.openxmlformats.org/officeDocument/2006/relationships/hyperlink" Target="http://www.pptsearch.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79FD-4C90-4935-9C32-88C4CC0D8A0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AEFA8EF-95B2-402E-9294-48B5063B8EA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89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CEEA-9999-4DCD-8D6F-FFA7C9EC597A}"/>
              </a:ext>
            </a:extLst>
          </p:cNvPr>
          <p:cNvSpPr>
            <a:spLocks noGrp="1"/>
          </p:cNvSpPr>
          <p:nvPr>
            <p:ph type="title"/>
          </p:nvPr>
        </p:nvSpPr>
        <p:spPr>
          <a:xfrm>
            <a:off x="1371600" y="234462"/>
            <a:ext cx="9601200" cy="1031630"/>
          </a:xfrm>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735E811A-19CD-41A0-A924-056AF5DAE16A}"/>
              </a:ext>
            </a:extLst>
          </p:cNvPr>
          <p:cNvSpPr>
            <a:spLocks noGrp="1"/>
          </p:cNvSpPr>
          <p:nvPr>
            <p:ph idx="1"/>
          </p:nvPr>
        </p:nvSpPr>
        <p:spPr>
          <a:xfrm>
            <a:off x="1371600" y="1492738"/>
            <a:ext cx="9601200" cy="5064370"/>
          </a:xfrm>
        </p:spPr>
        <p:txBody>
          <a:bodyPr>
            <a:normAutofit fontScale="25000" lnSpcReduction="20000"/>
          </a:bodyPr>
          <a:lstStyle/>
          <a:p>
            <a:pPr marL="457200" indent="-457200">
              <a:buAutoNum type="arabicPeriod"/>
            </a:pPr>
            <a:r>
              <a:rPr lang="en-US" sz="6400" dirty="0"/>
              <a:t>Start</a:t>
            </a:r>
          </a:p>
          <a:p>
            <a:pPr marL="457200" indent="-457200">
              <a:buAutoNum type="arabicPeriod"/>
            </a:pPr>
            <a:r>
              <a:rPr lang="en-US" sz="6400" dirty="0"/>
              <a:t>Insert credit / Debit card</a:t>
            </a:r>
          </a:p>
          <a:p>
            <a:pPr marL="457200" indent="-457200">
              <a:buAutoNum type="arabicPeriod"/>
            </a:pPr>
            <a:r>
              <a:rPr lang="en-US" sz="6400" dirty="0"/>
              <a:t>Is card valid ?</a:t>
            </a:r>
          </a:p>
          <a:p>
            <a:pPr marL="457200" indent="-457200">
              <a:buAutoNum type="arabicPeriod"/>
            </a:pPr>
            <a:r>
              <a:rPr lang="en-US" sz="6400" dirty="0"/>
              <a:t>Insert pin code</a:t>
            </a:r>
          </a:p>
          <a:p>
            <a:pPr marL="457200" indent="-457200">
              <a:buAutoNum type="arabicPeriod"/>
            </a:pPr>
            <a:r>
              <a:rPr lang="en-US" sz="6400" dirty="0"/>
              <a:t>Hold the card</a:t>
            </a:r>
          </a:p>
          <a:p>
            <a:pPr marL="457200" indent="-457200">
              <a:buAutoNum type="arabicPeriod"/>
            </a:pPr>
            <a:r>
              <a:rPr lang="en-US" sz="6400" dirty="0"/>
              <a:t>Choose action</a:t>
            </a:r>
          </a:p>
          <a:p>
            <a:pPr marL="0" indent="0">
              <a:buNone/>
            </a:pPr>
            <a:r>
              <a:rPr lang="en-US" sz="4800" dirty="0"/>
              <a:t>                         a) Withdraw money</a:t>
            </a:r>
          </a:p>
          <a:p>
            <a:pPr marL="0" indent="0">
              <a:buNone/>
            </a:pPr>
            <a:r>
              <a:rPr lang="en-US" sz="4800" dirty="0"/>
              <a:t>                         b) Account balance </a:t>
            </a:r>
          </a:p>
          <a:p>
            <a:pPr marL="0" indent="0">
              <a:buNone/>
            </a:pPr>
            <a:r>
              <a:rPr lang="en-US" sz="4800" dirty="0"/>
              <a:t>                         c) Deposit amount</a:t>
            </a:r>
          </a:p>
          <a:p>
            <a:pPr marL="0" indent="0">
              <a:buNone/>
            </a:pPr>
            <a:r>
              <a:rPr lang="en-US" sz="4800" dirty="0"/>
              <a:t>                         d) Exit</a:t>
            </a:r>
          </a:p>
          <a:p>
            <a:pPr marL="457200" indent="-457200">
              <a:buAutoNum type="arabicPeriod" startAt="7"/>
            </a:pPr>
            <a:r>
              <a:rPr lang="en-US" sz="6400" dirty="0"/>
              <a:t>Choose the amount of money to withdraw</a:t>
            </a:r>
          </a:p>
          <a:p>
            <a:pPr marL="457200" indent="-457200">
              <a:buAutoNum type="arabicPeriod" startAt="7"/>
            </a:pPr>
            <a:r>
              <a:rPr lang="en-US" sz="6400" dirty="0"/>
              <a:t>Show account balance </a:t>
            </a:r>
          </a:p>
          <a:p>
            <a:pPr marL="457200" indent="-457200">
              <a:buAutoNum type="arabicPeriod" startAt="7"/>
            </a:pPr>
            <a:r>
              <a:rPr lang="en-US" sz="6400" dirty="0"/>
              <a:t>Deposit amount</a:t>
            </a:r>
          </a:p>
          <a:p>
            <a:pPr marL="457200" indent="-457200">
              <a:buAutoNum type="arabicPeriod" startAt="7"/>
            </a:pPr>
            <a:r>
              <a:rPr lang="en-US" sz="6400" dirty="0"/>
              <a:t>Sufficient fund in the account</a:t>
            </a:r>
          </a:p>
          <a:p>
            <a:pPr marL="457200" indent="-457200">
              <a:buAutoNum type="arabicPeriod" startAt="7"/>
            </a:pPr>
            <a:r>
              <a:rPr lang="en-US" sz="6400" dirty="0"/>
              <a:t>Release money </a:t>
            </a:r>
          </a:p>
          <a:p>
            <a:pPr marL="457200" indent="-457200">
              <a:buAutoNum type="arabicPeriod" startAt="7"/>
            </a:pPr>
            <a:r>
              <a:rPr lang="en-US" sz="6400" dirty="0"/>
              <a:t>End </a:t>
            </a:r>
          </a:p>
          <a:p>
            <a:endParaRPr lang="en-IN" dirty="0"/>
          </a:p>
        </p:txBody>
      </p:sp>
    </p:spTree>
    <p:extLst>
      <p:ext uri="{BB962C8B-B14F-4D97-AF65-F5344CB8AC3E}">
        <p14:creationId xmlns:p14="http://schemas.microsoft.com/office/powerpoint/2010/main" val="14536539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ge75c51e84c_0_0">
            <a:extLst>
              <a:ext uri="{FF2B5EF4-FFF2-40B4-BE49-F238E27FC236}">
                <a16:creationId xmlns:a16="http://schemas.microsoft.com/office/drawing/2014/main" id="{53DA2F65-AADE-468C-B804-610A0370ED8F}"/>
              </a:ext>
            </a:extLst>
          </p:cNvPr>
          <p:cNvSpPr txBox="1">
            <a:spLocks/>
          </p:cNvSpPr>
          <p:nvPr/>
        </p:nvSpPr>
        <p:spPr>
          <a:xfrm>
            <a:off x="1433950" y="114300"/>
            <a:ext cx="9601200" cy="696300"/>
          </a:xfrm>
          <a:prstGeom prst="rect">
            <a:avLst/>
          </a:prstGeom>
        </p:spPr>
        <p:txBody>
          <a:bodyPr spcFirstLastPara="1" wrap="square" lIns="91425" tIns="45700" rIns="91425" bIns="45700" anchor="t" anchorCtr="0">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Bef>
                <a:spcPts val="0"/>
              </a:spcBef>
            </a:pPr>
            <a:r>
              <a:rPr lang="en-US"/>
              <a:t>Code:-</a:t>
            </a:r>
          </a:p>
        </p:txBody>
      </p:sp>
      <p:pic>
        <p:nvPicPr>
          <p:cNvPr id="3" name="Google Shape;207;ge75c51e84c_0_0">
            <a:extLst>
              <a:ext uri="{FF2B5EF4-FFF2-40B4-BE49-F238E27FC236}">
                <a16:creationId xmlns:a16="http://schemas.microsoft.com/office/drawing/2014/main" id="{D784A213-71BC-469F-83B7-FE1058A7D857}"/>
              </a:ext>
            </a:extLst>
          </p:cNvPr>
          <p:cNvPicPr preferRelativeResize="0"/>
          <p:nvPr/>
        </p:nvPicPr>
        <p:blipFill>
          <a:blip r:embed="rId2">
            <a:alphaModFix/>
          </a:blip>
          <a:stretch>
            <a:fillRect/>
          </a:stretch>
        </p:blipFill>
        <p:spPr>
          <a:xfrm>
            <a:off x="727350" y="822625"/>
            <a:ext cx="5735798" cy="2926749"/>
          </a:xfrm>
          <a:prstGeom prst="rect">
            <a:avLst/>
          </a:prstGeom>
          <a:noFill/>
          <a:ln>
            <a:noFill/>
          </a:ln>
        </p:spPr>
      </p:pic>
      <p:pic>
        <p:nvPicPr>
          <p:cNvPr id="4" name="Google Shape;208;ge75c51e84c_0_0">
            <a:extLst>
              <a:ext uri="{FF2B5EF4-FFF2-40B4-BE49-F238E27FC236}">
                <a16:creationId xmlns:a16="http://schemas.microsoft.com/office/drawing/2014/main" id="{4DAC8F0D-8CF5-4A9F-9176-89D8707E9915}"/>
              </a:ext>
            </a:extLst>
          </p:cNvPr>
          <p:cNvPicPr preferRelativeResize="0"/>
          <p:nvPr/>
        </p:nvPicPr>
        <p:blipFill>
          <a:blip r:embed="rId3">
            <a:alphaModFix/>
          </a:blip>
          <a:stretch>
            <a:fillRect/>
          </a:stretch>
        </p:blipFill>
        <p:spPr>
          <a:xfrm>
            <a:off x="6532425" y="822625"/>
            <a:ext cx="5424048" cy="2926749"/>
          </a:xfrm>
          <a:prstGeom prst="rect">
            <a:avLst/>
          </a:prstGeom>
          <a:noFill/>
          <a:ln>
            <a:noFill/>
          </a:ln>
        </p:spPr>
      </p:pic>
      <p:pic>
        <p:nvPicPr>
          <p:cNvPr id="5" name="Google Shape;209;ge75c51e84c_0_0">
            <a:extLst>
              <a:ext uri="{FF2B5EF4-FFF2-40B4-BE49-F238E27FC236}">
                <a16:creationId xmlns:a16="http://schemas.microsoft.com/office/drawing/2014/main" id="{B46FB4B1-D75E-4073-98A4-4414BE415862}"/>
              </a:ext>
            </a:extLst>
          </p:cNvPr>
          <p:cNvPicPr preferRelativeResize="0"/>
          <p:nvPr/>
        </p:nvPicPr>
        <p:blipFill>
          <a:blip r:embed="rId4">
            <a:alphaModFix/>
          </a:blip>
          <a:stretch>
            <a:fillRect/>
          </a:stretch>
        </p:blipFill>
        <p:spPr>
          <a:xfrm>
            <a:off x="727350" y="3761400"/>
            <a:ext cx="5609064" cy="3155099"/>
          </a:xfrm>
          <a:prstGeom prst="rect">
            <a:avLst/>
          </a:prstGeom>
          <a:noFill/>
          <a:ln>
            <a:noFill/>
          </a:ln>
        </p:spPr>
      </p:pic>
      <p:pic>
        <p:nvPicPr>
          <p:cNvPr id="6" name="Google Shape;210;ge75c51e84c_0_0">
            <a:extLst>
              <a:ext uri="{FF2B5EF4-FFF2-40B4-BE49-F238E27FC236}">
                <a16:creationId xmlns:a16="http://schemas.microsoft.com/office/drawing/2014/main" id="{C27C07F1-148E-4CDF-A64C-AC9C895EF277}"/>
              </a:ext>
            </a:extLst>
          </p:cNvPr>
          <p:cNvPicPr preferRelativeResize="0"/>
          <p:nvPr/>
        </p:nvPicPr>
        <p:blipFill>
          <a:blip r:embed="rId5">
            <a:alphaModFix/>
          </a:blip>
          <a:stretch>
            <a:fillRect/>
          </a:stretch>
        </p:blipFill>
        <p:spPr>
          <a:xfrm>
            <a:off x="6532425" y="3761400"/>
            <a:ext cx="5609074" cy="3155104"/>
          </a:xfrm>
          <a:prstGeom prst="rect">
            <a:avLst/>
          </a:prstGeom>
          <a:noFill/>
          <a:ln>
            <a:noFill/>
          </a:ln>
        </p:spPr>
      </p:pic>
    </p:spTree>
    <p:extLst>
      <p:ext uri="{BB962C8B-B14F-4D97-AF65-F5344CB8AC3E}">
        <p14:creationId xmlns:p14="http://schemas.microsoft.com/office/powerpoint/2010/main" val="63676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6;ge75c51e84c_0_9">
            <a:extLst>
              <a:ext uri="{FF2B5EF4-FFF2-40B4-BE49-F238E27FC236}">
                <a16:creationId xmlns:a16="http://schemas.microsoft.com/office/drawing/2014/main" id="{6DAE4338-4689-47D1-8118-C4DDC9B1B2DB}"/>
              </a:ext>
            </a:extLst>
          </p:cNvPr>
          <p:cNvPicPr preferRelativeResize="0"/>
          <p:nvPr/>
        </p:nvPicPr>
        <p:blipFill>
          <a:blip r:embed="rId2">
            <a:alphaModFix/>
          </a:blip>
          <a:stretch>
            <a:fillRect/>
          </a:stretch>
        </p:blipFill>
        <p:spPr>
          <a:xfrm>
            <a:off x="1344183" y="68261"/>
            <a:ext cx="5430998" cy="3276601"/>
          </a:xfrm>
          <a:prstGeom prst="rect">
            <a:avLst/>
          </a:prstGeom>
          <a:noFill/>
          <a:ln>
            <a:noFill/>
          </a:ln>
        </p:spPr>
      </p:pic>
      <p:pic>
        <p:nvPicPr>
          <p:cNvPr id="5" name="Google Shape;217;ge75c51e84c_0_9">
            <a:extLst>
              <a:ext uri="{FF2B5EF4-FFF2-40B4-BE49-F238E27FC236}">
                <a16:creationId xmlns:a16="http://schemas.microsoft.com/office/drawing/2014/main" id="{1B5F704A-8232-4EC5-8AA7-79CA327C0377}"/>
              </a:ext>
            </a:extLst>
          </p:cNvPr>
          <p:cNvPicPr preferRelativeResize="0"/>
          <p:nvPr/>
        </p:nvPicPr>
        <p:blipFill>
          <a:blip r:embed="rId3">
            <a:alphaModFix/>
          </a:blip>
          <a:stretch>
            <a:fillRect/>
          </a:stretch>
        </p:blipFill>
        <p:spPr>
          <a:xfrm>
            <a:off x="1344183" y="3513139"/>
            <a:ext cx="5749627" cy="3234165"/>
          </a:xfrm>
          <a:prstGeom prst="rect">
            <a:avLst/>
          </a:prstGeom>
          <a:noFill/>
          <a:ln>
            <a:noFill/>
          </a:ln>
        </p:spPr>
      </p:pic>
    </p:spTree>
    <p:extLst>
      <p:ext uri="{BB962C8B-B14F-4D97-AF65-F5344CB8AC3E}">
        <p14:creationId xmlns:p14="http://schemas.microsoft.com/office/powerpoint/2010/main" val="122027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2;ge259796bef_0_5">
            <a:extLst>
              <a:ext uri="{FF2B5EF4-FFF2-40B4-BE49-F238E27FC236}">
                <a16:creationId xmlns:a16="http://schemas.microsoft.com/office/drawing/2014/main" id="{74FFFB91-F98B-4148-80CA-D583E085590E}"/>
              </a:ext>
            </a:extLst>
          </p:cNvPr>
          <p:cNvSpPr txBox="1">
            <a:spLocks/>
          </p:cNvSpPr>
          <p:nvPr/>
        </p:nvSpPr>
        <p:spPr>
          <a:xfrm>
            <a:off x="1486930" y="504567"/>
            <a:ext cx="9601200" cy="902100"/>
          </a:xfrm>
          <a:prstGeom prst="rect">
            <a:avLst/>
          </a:prstGeom>
        </p:spPr>
        <p:txBody>
          <a:bodyPr spcFirstLastPara="1" wrap="square" lIns="91425" tIns="45700" rIns="91425" bIns="45700" anchor="t" anchorCtr="0">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Bef>
                <a:spcPts val="0"/>
              </a:spcBef>
            </a:pPr>
            <a:r>
              <a:rPr lang="en-US"/>
              <a:t>OUTPUT</a:t>
            </a:r>
          </a:p>
        </p:txBody>
      </p:sp>
      <p:pic>
        <p:nvPicPr>
          <p:cNvPr id="3" name="Google Shape;223;ge259796bef_0_5">
            <a:extLst>
              <a:ext uri="{FF2B5EF4-FFF2-40B4-BE49-F238E27FC236}">
                <a16:creationId xmlns:a16="http://schemas.microsoft.com/office/drawing/2014/main" id="{BD62FAFA-6A28-4921-A993-BEE1A8754BFB}"/>
              </a:ext>
            </a:extLst>
          </p:cNvPr>
          <p:cNvPicPr preferRelativeResize="0"/>
          <p:nvPr/>
        </p:nvPicPr>
        <p:blipFill>
          <a:blip r:embed="rId2">
            <a:alphaModFix/>
          </a:blip>
          <a:stretch>
            <a:fillRect/>
          </a:stretch>
        </p:blipFill>
        <p:spPr>
          <a:xfrm>
            <a:off x="1371600" y="1722325"/>
            <a:ext cx="8827200" cy="4965300"/>
          </a:xfrm>
          <a:prstGeom prst="rect">
            <a:avLst/>
          </a:prstGeom>
          <a:noFill/>
          <a:ln>
            <a:noFill/>
          </a:ln>
        </p:spPr>
      </p:pic>
    </p:spTree>
    <p:extLst>
      <p:ext uri="{BB962C8B-B14F-4D97-AF65-F5344CB8AC3E}">
        <p14:creationId xmlns:p14="http://schemas.microsoft.com/office/powerpoint/2010/main" val="57370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8618-C34A-4E55-B484-CB35AB0C2ADA}"/>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FC203820-E119-4869-AEA0-658B499167B3}"/>
              </a:ext>
            </a:extLst>
          </p:cNvPr>
          <p:cNvSpPr>
            <a:spLocks noGrp="1"/>
          </p:cNvSpPr>
          <p:nvPr>
            <p:ph idx="1"/>
          </p:nvPr>
        </p:nvSpPr>
        <p:spPr>
          <a:xfrm>
            <a:off x="1371600" y="2286000"/>
            <a:ext cx="9601200" cy="4044462"/>
          </a:xfrm>
        </p:spPr>
        <p:txBody>
          <a:bodyPr>
            <a:normAutofit fontScale="40000" lnSpcReduction="20000"/>
          </a:bodyPr>
          <a:lstStyle/>
          <a:p>
            <a:pPr marL="0" indent="0">
              <a:buNone/>
            </a:pPr>
            <a:r>
              <a:rPr lang="en-US" sz="6200" dirty="0"/>
              <a:t>Hardware Requirement </a:t>
            </a:r>
            <a:r>
              <a:rPr lang="en-US" sz="5000" dirty="0"/>
              <a:t>: </a:t>
            </a:r>
          </a:p>
          <a:p>
            <a:pPr marL="0" indent="0">
              <a:buNone/>
            </a:pPr>
            <a:endParaRPr lang="en-US" sz="2900" dirty="0"/>
          </a:p>
          <a:p>
            <a:pPr>
              <a:buFont typeface="Arial" panose="020B0604020202020204" pitchFamily="34" charset="0"/>
              <a:buChar char="•"/>
            </a:pPr>
            <a:r>
              <a:rPr lang="en-US" sz="5600" dirty="0"/>
              <a:t>Ram – 4 GB Ram</a:t>
            </a:r>
          </a:p>
          <a:p>
            <a:pPr>
              <a:buFont typeface="Arial" panose="020B0604020202020204" pitchFamily="34" charset="0"/>
              <a:buChar char="•"/>
            </a:pPr>
            <a:r>
              <a:rPr lang="en-US" sz="5600" dirty="0"/>
              <a:t>Processor – intel core i5</a:t>
            </a:r>
          </a:p>
          <a:p>
            <a:pPr>
              <a:buFont typeface="Arial" panose="020B0604020202020204" pitchFamily="34" charset="0"/>
              <a:buChar char="•"/>
            </a:pPr>
            <a:endParaRPr lang="en-US" sz="2300" dirty="0"/>
          </a:p>
          <a:p>
            <a:pPr marL="0" indent="0">
              <a:buNone/>
            </a:pPr>
            <a:r>
              <a:rPr lang="en-US" sz="6200" dirty="0"/>
              <a:t>Software Requirement :</a:t>
            </a:r>
          </a:p>
          <a:p>
            <a:pPr marL="0" indent="0">
              <a:buNone/>
            </a:pPr>
            <a:endParaRPr lang="en-US" sz="2900" dirty="0"/>
          </a:p>
          <a:p>
            <a:pPr>
              <a:buFont typeface="Arial" panose="020B0604020202020204" pitchFamily="34" charset="0"/>
              <a:buChar char="•"/>
            </a:pPr>
            <a:r>
              <a:rPr lang="en-US" sz="5600" dirty="0"/>
              <a:t>Operating system – Windows 10</a:t>
            </a:r>
          </a:p>
          <a:p>
            <a:pPr>
              <a:buFont typeface="Arial" panose="020B0604020202020204" pitchFamily="34" charset="0"/>
              <a:buChar char="•"/>
            </a:pPr>
            <a:r>
              <a:rPr lang="en-US" sz="5600" dirty="0"/>
              <a:t>Internet connection</a:t>
            </a:r>
          </a:p>
          <a:p>
            <a:pPr>
              <a:buFont typeface="Arial" panose="020B0604020202020204" pitchFamily="34" charset="0"/>
              <a:buChar char="•"/>
            </a:pPr>
            <a:r>
              <a:rPr lang="en-US" sz="5600" dirty="0"/>
              <a:t>Dev </a:t>
            </a:r>
            <a:r>
              <a:rPr lang="en-US" sz="5600" dirty="0" err="1"/>
              <a:t>c++</a:t>
            </a:r>
            <a:endParaRPr lang="en-US" sz="5600" dirty="0"/>
          </a:p>
          <a:p>
            <a:pPr>
              <a:buFont typeface="Arial" panose="020B0604020202020204" pitchFamily="34" charset="0"/>
              <a:buChar char="•"/>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89588853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A26D-DC93-44D4-B2DF-156E5FC5EF82}"/>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0B9FE6A-E11E-4193-97BC-53C3AF045D74}"/>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100" b="1" dirty="0"/>
              <a:t>24 Hours Availability </a:t>
            </a:r>
            <a:r>
              <a:rPr lang="en-US" b="1" i="1" dirty="0"/>
              <a:t>:</a:t>
            </a:r>
            <a:r>
              <a:rPr lang="en-US" i="1" dirty="0"/>
              <a:t> </a:t>
            </a:r>
            <a:r>
              <a:rPr lang="en-US" sz="1800" dirty="0"/>
              <a:t>Service is available 24 hours a day and seven days a week.</a:t>
            </a:r>
          </a:p>
          <a:p>
            <a:pPr>
              <a:buFont typeface="Wingdings" panose="05000000000000000000" pitchFamily="2" charset="2"/>
              <a:buChar char="Ø"/>
            </a:pPr>
            <a:endParaRPr lang="en-US" sz="1800" dirty="0"/>
          </a:p>
          <a:p>
            <a:pPr>
              <a:buFont typeface="Wingdings" panose="05000000000000000000" pitchFamily="2" charset="2"/>
              <a:buChar char="Ø"/>
            </a:pPr>
            <a:r>
              <a:rPr lang="en-US" sz="2100" b="1" dirty="0"/>
              <a:t>Convenient Place</a:t>
            </a:r>
            <a:r>
              <a:rPr lang="en-US" sz="2100" b="1" i="1" dirty="0"/>
              <a:t> </a:t>
            </a:r>
            <a:r>
              <a:rPr lang="en-US" b="1" i="1" dirty="0"/>
              <a:t>: </a:t>
            </a:r>
            <a:r>
              <a:rPr lang="en-US" sz="1800" dirty="0"/>
              <a:t>It can be placed in convenient off branch location like shops,. factories, offices.</a:t>
            </a:r>
          </a:p>
          <a:p>
            <a:pPr marL="0" indent="0">
              <a:buNone/>
            </a:pPr>
            <a:r>
              <a:rPr lang="en-US" sz="1800" dirty="0"/>
              <a:t> </a:t>
            </a:r>
          </a:p>
          <a:p>
            <a:pPr>
              <a:buFont typeface="Wingdings" panose="05000000000000000000" pitchFamily="2" charset="2"/>
              <a:buChar char="Ø"/>
            </a:pPr>
            <a:r>
              <a:rPr lang="en-US" sz="2100" b="1" dirty="0"/>
              <a:t>Privacy of Operation </a:t>
            </a:r>
            <a:r>
              <a:rPr lang="en-US" b="1" i="1" dirty="0"/>
              <a:t>: </a:t>
            </a:r>
            <a:r>
              <a:rPr lang="en-US" sz="1800" dirty="0"/>
              <a:t>It ensures privacy of operation through self-service.</a:t>
            </a:r>
          </a:p>
          <a:p>
            <a:pPr>
              <a:buFont typeface="Wingdings" panose="05000000000000000000" pitchFamily="2" charset="2"/>
              <a:buChar char="Ø"/>
            </a:pPr>
            <a:endParaRPr lang="en-US" sz="1800" dirty="0"/>
          </a:p>
          <a:p>
            <a:pPr>
              <a:buFont typeface="Wingdings" panose="05000000000000000000" pitchFamily="2" charset="2"/>
              <a:buChar char="Ø"/>
            </a:pPr>
            <a:r>
              <a:rPr lang="en-US" sz="2100" b="1" dirty="0"/>
              <a:t>No Need of RBI’s Permission </a:t>
            </a:r>
            <a:r>
              <a:rPr lang="en-US" b="1" i="1" dirty="0"/>
              <a:t>: </a:t>
            </a:r>
            <a:r>
              <a:rPr lang="en-US" sz="1800" dirty="0"/>
              <a:t>Banks need not obtain RBI’s permission for installing ATMs in their branches /extension counters</a:t>
            </a:r>
            <a:r>
              <a:rPr lang="en-US" dirty="0"/>
              <a:t>.</a:t>
            </a:r>
          </a:p>
          <a:p>
            <a:pPr marL="0" indent="0">
              <a:buNone/>
            </a:pPr>
            <a:endParaRPr lang="en-US" dirty="0"/>
          </a:p>
          <a:p>
            <a:pPr>
              <a:buFont typeface="Wingdings" panose="05000000000000000000" pitchFamily="2" charset="2"/>
              <a:buChar char="Ø"/>
            </a:pPr>
            <a:r>
              <a:rPr lang="en-US" sz="2100" b="1" dirty="0"/>
              <a:t>No Time Limit for Transaction </a:t>
            </a:r>
            <a:r>
              <a:rPr lang="en-US" sz="2100" b="1" i="1" dirty="0"/>
              <a:t>:</a:t>
            </a:r>
            <a:r>
              <a:rPr lang="en-US" b="1" i="1" dirty="0"/>
              <a:t> </a:t>
            </a:r>
            <a:r>
              <a:rPr lang="en-US" sz="1800" dirty="0"/>
              <a:t>One can do the transaction while going to office or while returning home or while going to shopping or on holidays the choice of time is unlimited</a:t>
            </a:r>
          </a:p>
          <a:p>
            <a:pPr marL="0" indent="0" algn="r">
              <a:buNone/>
            </a:pPr>
            <a:endParaRPr lang="en-US" dirty="0"/>
          </a:p>
          <a:p>
            <a:pPr marL="0" indent="0" algn="ctr">
              <a:buNone/>
            </a:pPr>
            <a:endParaRPr lang="en-US" dirty="0"/>
          </a:p>
          <a:p>
            <a:pPr marL="0" indent="0" algn="ctr">
              <a:buNone/>
            </a:pPr>
            <a:endParaRPr lang="en-US" dirty="0"/>
          </a:p>
          <a:p>
            <a:pPr marL="0" indent="0" algn="ctr">
              <a:buNone/>
            </a:pPr>
            <a:endParaRPr lang="en-US" dirty="0"/>
          </a:p>
          <a:p>
            <a:pPr algn="ctr">
              <a:buFont typeface="Wingdings" panose="05000000000000000000" pitchFamily="2" charset="2"/>
              <a:buChar char="Ø"/>
            </a:pPr>
            <a:endParaRPr lang="en-IN" dirty="0"/>
          </a:p>
        </p:txBody>
      </p:sp>
    </p:spTree>
    <p:extLst>
      <p:ext uri="{BB962C8B-B14F-4D97-AF65-F5344CB8AC3E}">
        <p14:creationId xmlns:p14="http://schemas.microsoft.com/office/powerpoint/2010/main" val="180239891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8BCB-CAEB-4EDF-A2CF-F1BFE5B307CA}"/>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3FFC7C35-EE2B-41A2-8974-36611AEAC642}"/>
              </a:ext>
            </a:extLst>
          </p:cNvPr>
          <p:cNvSpPr>
            <a:spLocks noGrp="1"/>
          </p:cNvSpPr>
          <p:nvPr>
            <p:ph idx="1"/>
          </p:nvPr>
        </p:nvSpPr>
        <p:spPr/>
        <p:txBody>
          <a:bodyPr>
            <a:normAutofit/>
          </a:bodyPr>
          <a:lstStyle/>
          <a:p>
            <a:pPr>
              <a:buFont typeface="Wingdings" panose="05000000000000000000" pitchFamily="2" charset="2"/>
              <a:buChar char="Ø"/>
            </a:pPr>
            <a:r>
              <a:rPr lang="en-US" sz="1900" b="1" dirty="0"/>
              <a:t>Limitation on withdrawals </a:t>
            </a:r>
            <a:r>
              <a:rPr lang="en-US" dirty="0"/>
              <a:t>: </a:t>
            </a:r>
            <a:r>
              <a:rPr lang="en-US" sz="1700" dirty="0"/>
              <a:t>Cash withdrawals for large amount are not permitted. It is restricted by the amount fixed for the card</a:t>
            </a:r>
            <a:r>
              <a:rPr lang="en-US" sz="1900" dirty="0"/>
              <a:t>.</a:t>
            </a:r>
          </a:p>
          <a:p>
            <a:pPr>
              <a:buFont typeface="Wingdings" panose="05000000000000000000" pitchFamily="2" charset="2"/>
              <a:buChar char="Ø"/>
            </a:pPr>
            <a:endParaRPr lang="en-US" dirty="0"/>
          </a:p>
          <a:p>
            <a:pPr>
              <a:buFont typeface="Wingdings" panose="05000000000000000000" pitchFamily="2" charset="2"/>
              <a:buChar char="Ø"/>
            </a:pPr>
            <a:r>
              <a:rPr lang="en-US" sz="1900" b="1" dirty="0"/>
              <a:t>Restriction on cash dispensations</a:t>
            </a:r>
            <a:r>
              <a:rPr lang="en-US" dirty="0"/>
              <a:t> : </a:t>
            </a:r>
            <a:r>
              <a:rPr lang="en-US" sz="1700" dirty="0"/>
              <a:t>Cash dispensations are generally restricted to certain denominations of currency. As such, withdrawals are to be made only in certain multiples.</a:t>
            </a:r>
          </a:p>
          <a:p>
            <a:pPr>
              <a:buFont typeface="Wingdings" panose="05000000000000000000" pitchFamily="2" charset="2"/>
              <a:buChar char="Ø"/>
            </a:pPr>
            <a:endParaRPr lang="en-US" dirty="0"/>
          </a:p>
          <a:p>
            <a:pPr>
              <a:buFont typeface="Wingdings" panose="05000000000000000000" pitchFamily="2" charset="2"/>
              <a:buChar char="Ø"/>
            </a:pPr>
            <a:r>
              <a:rPr lang="en-US" sz="1900" b="1" dirty="0"/>
              <a:t>Limited functioning </a:t>
            </a:r>
            <a:r>
              <a:rPr lang="en-US" dirty="0"/>
              <a:t>: </a:t>
            </a:r>
            <a:r>
              <a:rPr lang="en-US" sz="1600" dirty="0"/>
              <a:t>The automated teller machine perform only the limited functions. For other banking activities like credit limits, locker facilities, etc. the customer has to approach the bank in person or by other means.        </a:t>
            </a:r>
          </a:p>
          <a:p>
            <a:pPr marL="0" indent="0">
              <a:buNone/>
            </a:pPr>
            <a:r>
              <a:rPr lang="en-US" sz="1600" dirty="0"/>
              <a:t>   </a:t>
            </a:r>
            <a:endParaRPr lang="en-IN" sz="1600" dirty="0"/>
          </a:p>
        </p:txBody>
      </p:sp>
    </p:spTree>
    <p:extLst>
      <p:ext uri="{BB962C8B-B14F-4D97-AF65-F5344CB8AC3E}">
        <p14:creationId xmlns:p14="http://schemas.microsoft.com/office/powerpoint/2010/main" val="35935225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271-1196-48FE-BEF8-ACA22DA6DCD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E972918-F526-43ED-A859-9522179985C5}"/>
              </a:ext>
            </a:extLst>
          </p:cNvPr>
          <p:cNvSpPr>
            <a:spLocks noGrp="1"/>
          </p:cNvSpPr>
          <p:nvPr>
            <p:ph idx="1"/>
          </p:nvPr>
        </p:nvSpPr>
        <p:spPr/>
        <p:txBody>
          <a:bodyPr/>
          <a:lstStyle/>
          <a:p>
            <a:pPr>
              <a:buFont typeface="Wingdings" panose="05000000000000000000" pitchFamily="2" charset="2"/>
              <a:buChar char="Ø"/>
            </a:pPr>
            <a:r>
              <a:rPr lang="en-US" sz="1400" dirty="0"/>
              <a:t>As the banking sector computerize day to day, and ATM have became a part of modern banking system.</a:t>
            </a:r>
          </a:p>
          <a:p>
            <a:pPr>
              <a:buFont typeface="Wingdings" panose="05000000000000000000" pitchFamily="2" charset="2"/>
              <a:buChar char="Ø"/>
            </a:pPr>
            <a:r>
              <a:rPr lang="en-US" sz="1400" dirty="0"/>
              <a:t>The banks in developing country adopt ATMs to improve their own internal process and also for increase facilities and services of their customers.</a:t>
            </a:r>
          </a:p>
          <a:p>
            <a:pPr>
              <a:buFont typeface="Wingdings" panose="05000000000000000000" pitchFamily="2" charset="2"/>
              <a:buChar char="Ø"/>
            </a:pPr>
            <a:r>
              <a:rPr lang="en-US" sz="1400" dirty="0"/>
              <a:t>Now customers become aware about this machine.</a:t>
            </a:r>
          </a:p>
          <a:p>
            <a:pPr>
              <a:buFont typeface="Wingdings" panose="05000000000000000000" pitchFamily="2" charset="2"/>
              <a:buChar char="Ø"/>
            </a:pPr>
            <a:r>
              <a:rPr lang="en-US" sz="1400" dirty="0"/>
              <a:t>The growth of ATM rapidly high at the world wide level also in India.</a:t>
            </a:r>
          </a:p>
          <a:p>
            <a:pPr>
              <a:buFont typeface="Wingdings" panose="05000000000000000000" pitchFamily="2" charset="2"/>
              <a:buChar char="Ø"/>
            </a:pPr>
            <a:r>
              <a:rPr lang="en-US" sz="1400" dirty="0"/>
              <a:t>This technology is simple, safe and secure and people feel satisfaction to use this.    </a:t>
            </a:r>
            <a:r>
              <a:rPr lang="en-US" dirty="0"/>
              <a:t>  </a:t>
            </a:r>
            <a:endParaRPr lang="en-IN" dirty="0"/>
          </a:p>
        </p:txBody>
      </p:sp>
    </p:spTree>
    <p:extLst>
      <p:ext uri="{BB962C8B-B14F-4D97-AF65-F5344CB8AC3E}">
        <p14:creationId xmlns:p14="http://schemas.microsoft.com/office/powerpoint/2010/main" val="195563291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7816-A174-4E01-952E-C8C05BCD316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6349FEB4-F9B9-4D1C-B57F-66F266F4715F}"/>
              </a:ext>
            </a:extLst>
          </p:cNvPr>
          <p:cNvSpPr>
            <a:spLocks noGrp="1"/>
          </p:cNvSpPr>
          <p:nvPr>
            <p:ph idx="1"/>
          </p:nvPr>
        </p:nvSpPr>
        <p:spPr/>
        <p:txBody>
          <a:bodyPr/>
          <a:lstStyle/>
          <a:p>
            <a:r>
              <a:rPr lang="en-US" dirty="0"/>
              <a:t>Using an ATM, customers can access their bank deposit or credit accounts in order to make a variety of financial transaction.</a:t>
            </a:r>
          </a:p>
          <a:p>
            <a:r>
              <a:rPr lang="en-US" dirty="0"/>
              <a:t>Most notably cash withdrawals and balance checking, as well as transferring credit to and form mobile phones.</a:t>
            </a:r>
          </a:p>
          <a:p>
            <a:r>
              <a:rPr lang="en-US" dirty="0"/>
              <a:t>ATMs can also be used to withdraw cash in a foreign country.  </a:t>
            </a:r>
            <a:endParaRPr lang="en-IN" dirty="0"/>
          </a:p>
        </p:txBody>
      </p:sp>
    </p:spTree>
    <p:extLst>
      <p:ext uri="{BB962C8B-B14F-4D97-AF65-F5344CB8AC3E}">
        <p14:creationId xmlns:p14="http://schemas.microsoft.com/office/powerpoint/2010/main" val="108476026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1B13-49FF-4815-819C-3749D7EB7D73}"/>
              </a:ext>
            </a:extLst>
          </p:cNvPr>
          <p:cNvSpPr>
            <a:spLocks noGrp="1"/>
          </p:cNvSpPr>
          <p:nvPr>
            <p:ph type="title"/>
          </p:nvPr>
        </p:nvSpPr>
        <p:spPr/>
        <p:txBody>
          <a:bodyPr/>
          <a:lstStyle/>
          <a:p>
            <a:r>
              <a:rPr lang="en-US" dirty="0"/>
              <a:t>REFERENCE </a:t>
            </a:r>
            <a:endParaRPr lang="en-IN" dirty="0"/>
          </a:p>
        </p:txBody>
      </p:sp>
      <p:sp>
        <p:nvSpPr>
          <p:cNvPr id="3" name="Content Placeholder 2">
            <a:extLst>
              <a:ext uri="{FF2B5EF4-FFF2-40B4-BE49-F238E27FC236}">
                <a16:creationId xmlns:a16="http://schemas.microsoft.com/office/drawing/2014/main" id="{0E5F3A16-A32F-41EF-A384-5AEC2A34044E}"/>
              </a:ext>
            </a:extLst>
          </p:cNvPr>
          <p:cNvSpPr>
            <a:spLocks noGrp="1"/>
          </p:cNvSpPr>
          <p:nvPr>
            <p:ph idx="1"/>
          </p:nvPr>
        </p:nvSpPr>
        <p:spPr/>
        <p:txBody>
          <a:bodyPr/>
          <a:lstStyle/>
          <a:p>
            <a:pPr>
              <a:buFont typeface="Arial" panose="020B0604020202020204" pitchFamily="34" charset="0"/>
              <a:buChar char="•"/>
            </a:pPr>
            <a:r>
              <a:rPr lang="en-US" dirty="0">
                <a:hlinkClick r:id="rId2"/>
              </a:rPr>
              <a:t>www.google.com</a:t>
            </a:r>
            <a:r>
              <a:rPr lang="en-US" dirty="0"/>
              <a:t> </a:t>
            </a:r>
          </a:p>
          <a:p>
            <a:pPr>
              <a:buFont typeface="Arial" panose="020B0604020202020204" pitchFamily="34" charset="0"/>
              <a:buChar char="•"/>
            </a:pPr>
            <a:r>
              <a:rPr lang="en-US" dirty="0">
                <a:hlinkClick r:id="rId3"/>
              </a:rPr>
              <a:t>www.codewithc.com</a:t>
            </a:r>
            <a:endParaRPr lang="en-US" dirty="0"/>
          </a:p>
          <a:p>
            <a:pPr>
              <a:buFont typeface="Arial" panose="020B0604020202020204" pitchFamily="34" charset="0"/>
              <a:buChar char="•"/>
            </a:pPr>
            <a:r>
              <a:rPr lang="en-US" dirty="0">
                <a:hlinkClick r:id="rId4"/>
              </a:rPr>
              <a:t>www.pptsearch.net</a:t>
            </a:r>
            <a:r>
              <a:rPr lang="en-US" dirty="0"/>
              <a:t>  </a:t>
            </a:r>
          </a:p>
          <a:p>
            <a:pPr>
              <a:buFont typeface="Arial" panose="020B0604020202020204" pitchFamily="34" charset="0"/>
              <a:buChar char="•"/>
            </a:pPr>
            <a:r>
              <a:rPr lang="en-US" dirty="0">
                <a:hlinkClick r:id="rId5"/>
              </a:rPr>
              <a:t>www.slidescarnival.com</a:t>
            </a:r>
            <a:r>
              <a:rPr lang="en-US" dirty="0"/>
              <a:t> </a:t>
            </a:r>
            <a:endParaRPr lang="en-IN" dirty="0"/>
          </a:p>
        </p:txBody>
      </p:sp>
    </p:spTree>
    <p:extLst>
      <p:ext uri="{BB962C8B-B14F-4D97-AF65-F5344CB8AC3E}">
        <p14:creationId xmlns:p14="http://schemas.microsoft.com/office/powerpoint/2010/main" val="1123311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EDD4-1F25-4890-972F-E4B62DB06694}"/>
              </a:ext>
            </a:extLst>
          </p:cNvPr>
          <p:cNvSpPr>
            <a:spLocks noGrp="1"/>
          </p:cNvSpPr>
          <p:nvPr>
            <p:ph type="title"/>
          </p:nvPr>
        </p:nvSpPr>
        <p:spPr>
          <a:xfrm>
            <a:off x="765025" y="1168842"/>
            <a:ext cx="9612971" cy="2814761"/>
          </a:xfrm>
        </p:spPr>
        <p:txBody>
          <a:bodyPr>
            <a:normAutofit fontScale="90000"/>
          </a:bodyPr>
          <a:lstStyle/>
          <a:p>
            <a:pPr algn="l"/>
            <a:br>
              <a:rPr lang="en-US" sz="4000" dirty="0"/>
            </a:br>
            <a:br>
              <a:rPr lang="en-US" sz="4000" dirty="0"/>
            </a:br>
            <a:r>
              <a:rPr lang="en-US" sz="2800" dirty="0"/>
              <a:t>                                        A PROJECT ON</a:t>
            </a:r>
            <a:br>
              <a:rPr lang="en-US" sz="2800" dirty="0"/>
            </a:br>
            <a:br>
              <a:rPr lang="en-US" sz="2800" dirty="0"/>
            </a:br>
            <a:r>
              <a:rPr lang="en-US" sz="2800" dirty="0"/>
              <a:t>                                 “ATM BANKING SYSTEM”</a:t>
            </a:r>
            <a:br>
              <a:rPr lang="en-US" sz="2800" dirty="0"/>
            </a:br>
            <a:br>
              <a:rPr lang="en-US" sz="2800" dirty="0"/>
            </a:br>
            <a:r>
              <a:rPr lang="en-US" sz="2800" dirty="0"/>
              <a:t>                      DEPARTMENT OF COMPUTER SCIENCE</a:t>
            </a:r>
            <a:br>
              <a:rPr lang="en-US" sz="2800" dirty="0"/>
            </a:br>
            <a:br>
              <a:rPr lang="en-US" sz="2800" dirty="0"/>
            </a:br>
            <a:endParaRPr lang="en-IN" sz="2800" dirty="0"/>
          </a:p>
        </p:txBody>
      </p:sp>
      <p:sp>
        <p:nvSpPr>
          <p:cNvPr id="3" name="Text Placeholder 2">
            <a:extLst>
              <a:ext uri="{FF2B5EF4-FFF2-40B4-BE49-F238E27FC236}">
                <a16:creationId xmlns:a16="http://schemas.microsoft.com/office/drawing/2014/main" id="{58084319-892E-46FA-A35E-A47C761D7A0A}"/>
              </a:ext>
            </a:extLst>
          </p:cNvPr>
          <p:cNvSpPr>
            <a:spLocks noGrp="1"/>
          </p:cNvSpPr>
          <p:nvPr>
            <p:ph type="body" idx="1"/>
          </p:nvPr>
        </p:nvSpPr>
        <p:spPr>
          <a:xfrm>
            <a:off x="765025" y="3641697"/>
            <a:ext cx="9612971" cy="2162755"/>
          </a:xfrm>
        </p:spPr>
        <p:txBody>
          <a:bodyPr>
            <a:noAutofit/>
          </a:bodyPr>
          <a:lstStyle/>
          <a:p>
            <a:pPr algn="l"/>
            <a:r>
              <a:rPr lang="en-US" sz="1600" dirty="0"/>
              <a:t>SUBMITTED BY                                                                                                                       </a:t>
            </a:r>
          </a:p>
          <a:p>
            <a:pPr algn="ctr"/>
            <a:r>
              <a:rPr lang="en-US" sz="1600" dirty="0"/>
              <a:t>                                                                                                                                                                                                                                           </a:t>
            </a:r>
          </a:p>
          <a:p>
            <a:pPr algn="l"/>
            <a:r>
              <a:rPr lang="en-US" sz="1600" dirty="0"/>
              <a:t>1.Saloni Bajrang Kamble                                                                                                                                 </a:t>
            </a:r>
          </a:p>
          <a:p>
            <a:pPr algn="l"/>
            <a:endParaRPr lang="en-US" sz="1600" dirty="0"/>
          </a:p>
          <a:p>
            <a:pPr algn="l"/>
            <a:endParaRPr lang="en-US" sz="1600" dirty="0"/>
          </a:p>
          <a:p>
            <a:pPr algn="l"/>
            <a:r>
              <a:rPr lang="en-US" sz="1600" dirty="0"/>
              <a:t>                                                                              </a:t>
            </a:r>
          </a:p>
          <a:p>
            <a:pPr algn="l"/>
            <a:endParaRPr lang="en-IN" sz="1600" dirty="0"/>
          </a:p>
        </p:txBody>
      </p:sp>
    </p:spTree>
    <p:extLst>
      <p:ext uri="{BB962C8B-B14F-4D97-AF65-F5344CB8AC3E}">
        <p14:creationId xmlns:p14="http://schemas.microsoft.com/office/powerpoint/2010/main" val="1089797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BBA5-AEBD-4B46-ABDB-D13CA83AD4D3}"/>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62649201-0147-4D8F-937E-5560C9D39464}"/>
              </a:ext>
            </a:extLst>
          </p:cNvPr>
          <p:cNvSpPr>
            <a:spLocks noGrp="1"/>
          </p:cNvSpPr>
          <p:nvPr>
            <p:ph idx="1"/>
          </p:nvPr>
        </p:nvSpPr>
        <p:spPr/>
        <p:txBody>
          <a:bodyPr>
            <a:normAutofit/>
          </a:bodyPr>
          <a:lstStyle/>
          <a:p>
            <a:pPr marL="0" indent="0" algn="ctr">
              <a:buNone/>
            </a:pPr>
            <a:r>
              <a:rPr lang="en-US" sz="8800" dirty="0"/>
              <a:t>THANK YOU</a:t>
            </a:r>
            <a:endParaRPr lang="en-IN" sz="8800" dirty="0"/>
          </a:p>
        </p:txBody>
      </p:sp>
    </p:spTree>
    <p:extLst>
      <p:ext uri="{BB962C8B-B14F-4D97-AF65-F5344CB8AC3E}">
        <p14:creationId xmlns:p14="http://schemas.microsoft.com/office/powerpoint/2010/main" val="40140903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EF1F-85F1-4281-B892-C68963E803C9}"/>
              </a:ext>
            </a:extLst>
          </p:cNvPr>
          <p:cNvSpPr>
            <a:spLocks noGrp="1"/>
          </p:cNvSpPr>
          <p:nvPr>
            <p:ph type="title"/>
          </p:nvPr>
        </p:nvSpPr>
        <p:spPr/>
        <p:txBody>
          <a:bodyPr>
            <a:normAutofit fontScale="90000"/>
          </a:bodyPr>
          <a:lstStyle/>
          <a:p>
            <a:pPr algn="r"/>
            <a:r>
              <a:rPr lang="en-US" dirty="0"/>
              <a:t>                                      </a:t>
            </a:r>
            <a:br>
              <a:rPr lang="en-US" dirty="0"/>
            </a:br>
            <a:br>
              <a:rPr lang="en-US" dirty="0"/>
            </a:br>
            <a:br>
              <a:rPr lang="en-US" dirty="0"/>
            </a:br>
            <a:br>
              <a:rPr lang="en-US" dirty="0"/>
            </a:br>
            <a:r>
              <a:rPr lang="en-US" dirty="0"/>
              <a:t>A PRESENTATION ON</a:t>
            </a:r>
            <a:br>
              <a:rPr lang="en-US" dirty="0"/>
            </a:br>
            <a:r>
              <a:rPr lang="en-US" dirty="0"/>
              <a:t>                 ATM BANKING SYSTEM </a:t>
            </a:r>
            <a:endParaRPr lang="en-IN" dirty="0"/>
          </a:p>
        </p:txBody>
      </p:sp>
      <p:sp>
        <p:nvSpPr>
          <p:cNvPr id="3" name="Content Placeholder 2">
            <a:extLst>
              <a:ext uri="{FF2B5EF4-FFF2-40B4-BE49-F238E27FC236}">
                <a16:creationId xmlns:a16="http://schemas.microsoft.com/office/drawing/2014/main" id="{D90C547B-BC15-44DF-9643-1792B34EA2EC}"/>
              </a:ext>
            </a:extLst>
          </p:cNvPr>
          <p:cNvSpPr>
            <a:spLocks noGrp="1"/>
          </p:cNvSpPr>
          <p:nvPr>
            <p:ph idx="1"/>
          </p:nvPr>
        </p:nvSpPr>
        <p:spPr>
          <a:xfrm>
            <a:off x="-1264654" y="2943613"/>
            <a:ext cx="7580775" cy="3662371"/>
          </a:xfrm>
        </p:spPr>
        <p:txBody>
          <a:bodyPr/>
          <a:lstStyle/>
          <a:p>
            <a:pPr marL="0" indent="0">
              <a:buNone/>
            </a:pPr>
            <a:endParaRPr lang="en-US" sz="2000" dirty="0"/>
          </a:p>
          <a:p>
            <a:endParaRPr lang="en-IN" dirty="0"/>
          </a:p>
        </p:txBody>
      </p:sp>
      <p:pic>
        <p:nvPicPr>
          <p:cNvPr id="2050" name="Picture 2" descr="Modello 3D Bancomat - TurboSquid 1203640">
            <a:extLst>
              <a:ext uri="{FF2B5EF4-FFF2-40B4-BE49-F238E27FC236}">
                <a16:creationId xmlns:a16="http://schemas.microsoft.com/office/drawing/2014/main" id="{0CAF2150-B054-4974-80F2-3756CA92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28" y="435333"/>
            <a:ext cx="4679343" cy="598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3035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0D84-FEAC-4E63-98E9-7542FBF52C2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59F6153-7641-4C12-B0C8-8ADF4D62D752}"/>
              </a:ext>
            </a:extLst>
          </p:cNvPr>
          <p:cNvSpPr>
            <a:spLocks noGrp="1"/>
          </p:cNvSpPr>
          <p:nvPr>
            <p:ph idx="1"/>
          </p:nvPr>
        </p:nvSpPr>
        <p:spPr>
          <a:xfrm>
            <a:off x="1219200" y="1887415"/>
            <a:ext cx="9601200" cy="3581400"/>
          </a:xfrm>
        </p:spPr>
        <p:txBody>
          <a:bodyPr>
            <a:normAutofit fontScale="25000" lnSpcReduction="20000"/>
          </a:bodyPr>
          <a:lstStyle/>
          <a:p>
            <a:pPr marL="457200" indent="-457200">
              <a:buFont typeface="+mj-lt"/>
              <a:buAutoNum type="arabicPeriod"/>
            </a:pPr>
            <a:r>
              <a:rPr lang="en-US" sz="7200" dirty="0"/>
              <a:t>ABSTRACT</a:t>
            </a:r>
          </a:p>
          <a:p>
            <a:pPr marL="457200" indent="-457200">
              <a:buFont typeface="+mj-lt"/>
              <a:buAutoNum type="arabicPeriod"/>
            </a:pPr>
            <a:r>
              <a:rPr lang="en-US" sz="7200" dirty="0"/>
              <a:t>INTRODUCTION</a:t>
            </a:r>
          </a:p>
          <a:p>
            <a:pPr marL="457200" indent="-457200">
              <a:buFont typeface="+mj-lt"/>
              <a:buAutoNum type="arabicPeriod"/>
            </a:pPr>
            <a:r>
              <a:rPr lang="en-US" sz="7200" dirty="0"/>
              <a:t>OBJECTIVE</a:t>
            </a:r>
          </a:p>
          <a:p>
            <a:pPr marL="457200" indent="-457200">
              <a:buFont typeface="+mj-lt"/>
              <a:buAutoNum type="arabicPeriod"/>
            </a:pPr>
            <a:r>
              <a:rPr lang="en-US" sz="7200" dirty="0"/>
              <a:t>FEATURES</a:t>
            </a:r>
          </a:p>
          <a:p>
            <a:pPr marL="457200" indent="-457200">
              <a:buFont typeface="+mj-lt"/>
              <a:buAutoNum type="arabicPeriod"/>
            </a:pPr>
            <a:r>
              <a:rPr lang="en-US" sz="7200" dirty="0"/>
              <a:t>FLOW CHART</a:t>
            </a:r>
          </a:p>
          <a:p>
            <a:pPr marL="457200" indent="-457200">
              <a:buFont typeface="+mj-lt"/>
              <a:buAutoNum type="arabicPeriod"/>
            </a:pPr>
            <a:r>
              <a:rPr lang="en-US" sz="7200" dirty="0"/>
              <a:t>ALGORITHM</a:t>
            </a:r>
          </a:p>
          <a:p>
            <a:pPr marL="457200" indent="-457200">
              <a:buFont typeface="+mj-lt"/>
              <a:buAutoNum type="arabicPeriod"/>
            </a:pPr>
            <a:r>
              <a:rPr lang="en-US" sz="7200" dirty="0"/>
              <a:t>SYSTEM REQUIRNMENT</a:t>
            </a:r>
          </a:p>
          <a:p>
            <a:pPr marL="457200" indent="-457200">
              <a:buFont typeface="+mj-lt"/>
              <a:buAutoNum type="arabicPeriod"/>
            </a:pPr>
            <a:r>
              <a:rPr lang="en-US" sz="7200" dirty="0"/>
              <a:t>ADVANTAGES</a:t>
            </a:r>
          </a:p>
          <a:p>
            <a:pPr marL="457200" indent="-457200">
              <a:buFont typeface="+mj-lt"/>
              <a:buAutoNum type="arabicPeriod"/>
            </a:pPr>
            <a:r>
              <a:rPr lang="en-US" sz="7200" dirty="0"/>
              <a:t>LIMITATIONS</a:t>
            </a:r>
          </a:p>
          <a:p>
            <a:pPr marL="457200" indent="-457200">
              <a:buFont typeface="+mj-lt"/>
              <a:buAutoNum type="arabicPeriod"/>
            </a:pPr>
            <a:r>
              <a:rPr lang="en-US" sz="7200" dirty="0"/>
              <a:t>CONCLUSION</a:t>
            </a:r>
          </a:p>
          <a:p>
            <a:pPr marL="457200" indent="-457200">
              <a:buFont typeface="+mj-lt"/>
              <a:buAutoNum type="arabicPeriod"/>
            </a:pPr>
            <a:r>
              <a:rPr lang="en-US" sz="7200" dirty="0"/>
              <a:t>FUTURE SCOPE</a:t>
            </a:r>
          </a:p>
          <a:p>
            <a:pPr marL="457200" indent="-457200">
              <a:buFont typeface="+mj-lt"/>
              <a:buAutoNum type="arabicPeriod"/>
            </a:pPr>
            <a:r>
              <a:rPr lang="en-US" sz="7200" dirty="0"/>
              <a:t>REFERENCE</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30448350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DD13-6644-486F-8D0B-0968D155DAB9}"/>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17A0903-5DFD-43F5-8321-1F0B914B7648}"/>
              </a:ext>
            </a:extLst>
          </p:cNvPr>
          <p:cNvSpPr>
            <a:spLocks noGrp="1"/>
          </p:cNvSpPr>
          <p:nvPr>
            <p:ph idx="1"/>
          </p:nvPr>
        </p:nvSpPr>
        <p:spPr/>
        <p:txBody>
          <a:bodyPr>
            <a:normAutofit fontScale="25000" lnSpcReduction="20000"/>
          </a:bodyPr>
          <a:lstStyle/>
          <a:p>
            <a:pPr>
              <a:lnSpc>
                <a:spcPct val="170000"/>
              </a:lnSpc>
            </a:pPr>
            <a:r>
              <a:rPr lang="en-US" sz="5600" dirty="0"/>
              <a:t>In the growing technological world, people want their work to be very simple in order to save their time. As we know some new technology is becoming popular in banking sector, which is referred as ATMs. It makes the work of people as well as the banking sectors to be easy. ATMs help in providing money to the people nearer to the living area by saving their time so that it becoming very popular.</a:t>
            </a:r>
          </a:p>
          <a:p>
            <a:pPr marL="0" indent="0">
              <a:buNone/>
            </a:pPr>
            <a:endParaRPr lang="en-US" sz="5600" dirty="0"/>
          </a:p>
          <a:p>
            <a:r>
              <a:rPr lang="en-US" sz="5600" dirty="0"/>
              <a:t>ATM  BANKING SYSTEM:</a:t>
            </a:r>
          </a:p>
          <a:p>
            <a:pPr>
              <a:lnSpc>
                <a:spcPct val="170000"/>
              </a:lnSpc>
            </a:pPr>
            <a:r>
              <a:rPr lang="en-US" sz="5600" dirty="0"/>
              <a:t>The ATM BANKING SYSTEM is the project which is used to access their bank accounts in order to make cash withdrawals. Whenever the user need to make cash withdrawals they can enter their PIN number (personal identification number) and it will display the amount to be withdrawn in the form of 500’s, 1000’s and 2000’s. once their withdrawn was successful, the amount will be debited in their account.        </a:t>
            </a:r>
          </a:p>
          <a:p>
            <a:pPr marL="0" indent="0">
              <a:buNone/>
            </a:pPr>
            <a:endParaRPr lang="en-US" sz="5600" dirty="0"/>
          </a:p>
          <a:p>
            <a:endParaRPr lang="en-US" dirty="0"/>
          </a:p>
          <a:p>
            <a:endParaRPr lang="en-US" dirty="0"/>
          </a:p>
          <a:p>
            <a:endParaRPr lang="en-US" dirty="0"/>
          </a:p>
          <a:p>
            <a:endParaRPr lang="en-US" dirty="0"/>
          </a:p>
          <a:p>
            <a:pPr marL="0" indent="0">
              <a:buNone/>
            </a:pPr>
            <a:r>
              <a:rPr lang="en-US" dirty="0"/>
              <a:t>      </a:t>
            </a:r>
            <a:endParaRPr lang="en-IN" dirty="0"/>
          </a:p>
        </p:txBody>
      </p:sp>
    </p:spTree>
    <p:extLst>
      <p:ext uri="{BB962C8B-B14F-4D97-AF65-F5344CB8AC3E}">
        <p14:creationId xmlns:p14="http://schemas.microsoft.com/office/powerpoint/2010/main" val="40432438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E03A-D910-4970-A6EE-D11746B2867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9DBA2F6-CBEF-4251-BB5A-F2014D27EA34}"/>
              </a:ext>
            </a:extLst>
          </p:cNvPr>
          <p:cNvSpPr>
            <a:spLocks noGrp="1"/>
          </p:cNvSpPr>
          <p:nvPr>
            <p:ph idx="1"/>
          </p:nvPr>
        </p:nvSpPr>
        <p:spPr>
          <a:xfrm>
            <a:off x="1371600" y="2171700"/>
            <a:ext cx="9601200" cy="3581400"/>
          </a:xfrm>
        </p:spPr>
        <p:txBody>
          <a:bodyPr>
            <a:noAutofit/>
          </a:bodyPr>
          <a:lstStyle/>
          <a:p>
            <a:r>
              <a:rPr lang="en-US" sz="1400" dirty="0"/>
              <a:t>ATM (Automated Teller Machine) or a cash point is a computerized machine.</a:t>
            </a:r>
          </a:p>
          <a:p>
            <a:r>
              <a:rPr lang="en-US" sz="1400" dirty="0"/>
              <a:t>ATMs plays a vital role in facilitating the banking services to banks as well as customers.</a:t>
            </a:r>
          </a:p>
          <a:p>
            <a:r>
              <a:rPr lang="en-US" sz="1400" dirty="0"/>
              <a:t>ATM is the back bone of retail banking sector.</a:t>
            </a:r>
          </a:p>
          <a:p>
            <a:pPr marL="0" indent="0">
              <a:buNone/>
            </a:pPr>
            <a:r>
              <a:rPr lang="en-US" sz="1400" dirty="0"/>
              <a:t>    </a:t>
            </a:r>
          </a:p>
          <a:p>
            <a:pPr marL="0" indent="0">
              <a:lnSpc>
                <a:spcPct val="170000"/>
              </a:lnSpc>
              <a:buNone/>
            </a:pPr>
            <a:r>
              <a:rPr lang="en-US" sz="1400" dirty="0"/>
              <a:t> Automated Teller Machine is a computerized that provides the customers of banks the facility of accessing their accounts for dispensing cash and to carry out other financial transactions without the need of actually visiting a bank branch.</a:t>
            </a:r>
          </a:p>
          <a:p>
            <a:pPr marL="0" indent="0">
              <a:lnSpc>
                <a:spcPct val="170000"/>
              </a:lnSpc>
              <a:buNone/>
            </a:pPr>
            <a:endParaRPr lang="en-US" sz="1400" dirty="0"/>
          </a:p>
          <a:p>
            <a:pPr marL="0" indent="0">
              <a:buNone/>
            </a:pPr>
            <a:r>
              <a:rPr lang="en-US" sz="1400" dirty="0"/>
              <a:t>  Services available through an ATM includes :</a:t>
            </a:r>
          </a:p>
          <a:p>
            <a:r>
              <a:rPr lang="en-US" sz="1400" dirty="0"/>
              <a:t>Make deposits of cash and checks.</a:t>
            </a:r>
          </a:p>
          <a:p>
            <a:r>
              <a:rPr lang="en-US" sz="1400" dirty="0"/>
              <a:t>Withdraw cash.</a:t>
            </a:r>
          </a:p>
          <a:p>
            <a:r>
              <a:rPr lang="en-US" sz="1400" dirty="0"/>
              <a:t>Transfer money between accounts.</a:t>
            </a:r>
          </a:p>
          <a:p>
            <a:r>
              <a:rPr lang="en-US" sz="1400" dirty="0"/>
              <a:t>Obtain account balance.              </a:t>
            </a:r>
            <a:endParaRPr lang="en-IN" sz="1400" dirty="0"/>
          </a:p>
        </p:txBody>
      </p:sp>
    </p:spTree>
    <p:extLst>
      <p:ext uri="{BB962C8B-B14F-4D97-AF65-F5344CB8AC3E}">
        <p14:creationId xmlns:p14="http://schemas.microsoft.com/office/powerpoint/2010/main" val="5427769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F60E-FC71-4492-BBA4-8D9CB7E6D87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C1F802C7-B1E5-40D6-8913-395A9C47D319}"/>
              </a:ext>
            </a:extLst>
          </p:cNvPr>
          <p:cNvSpPr>
            <a:spLocks noGrp="1"/>
          </p:cNvSpPr>
          <p:nvPr>
            <p:ph idx="1"/>
          </p:nvPr>
        </p:nvSpPr>
        <p:spPr/>
        <p:txBody>
          <a:bodyPr>
            <a:normAutofit/>
          </a:bodyPr>
          <a:lstStyle/>
          <a:p>
            <a:r>
              <a:rPr lang="en-US" sz="1400" dirty="0"/>
              <a:t>Our main objective is to speed up the transactions done by customers. No manual transactions needed generally. </a:t>
            </a:r>
          </a:p>
          <a:p>
            <a:r>
              <a:rPr lang="en-US" sz="1400" dirty="0"/>
              <a:t>The second objective is to save the time which is very important now a days.</a:t>
            </a:r>
          </a:p>
          <a:p>
            <a:pPr marL="0" indent="0">
              <a:buNone/>
            </a:pPr>
            <a:endParaRPr lang="en-US" sz="1400" dirty="0"/>
          </a:p>
          <a:p>
            <a:pPr marL="0" indent="0">
              <a:buNone/>
            </a:pPr>
            <a:r>
              <a:rPr lang="en-US" sz="1400" dirty="0"/>
              <a:t>It will include other objectives such as :</a:t>
            </a:r>
          </a:p>
          <a:p>
            <a:pPr>
              <a:buFont typeface="Wingdings" panose="05000000000000000000" pitchFamily="2" charset="2"/>
              <a:buChar char="Ø"/>
            </a:pPr>
            <a:r>
              <a:rPr lang="en-US" sz="1400" dirty="0"/>
              <a:t>   To render accurate services to customer.</a:t>
            </a:r>
          </a:p>
          <a:p>
            <a:pPr>
              <a:buFont typeface="Wingdings" panose="05000000000000000000" pitchFamily="2" charset="2"/>
              <a:buChar char="Ø"/>
            </a:pPr>
            <a:r>
              <a:rPr lang="en-US" sz="1400" dirty="0"/>
              <a:t>   The reduction of fraudulent activities.</a:t>
            </a:r>
          </a:p>
          <a:p>
            <a:pPr>
              <a:buFont typeface="Wingdings" panose="05000000000000000000" pitchFamily="2" charset="2"/>
              <a:buChar char="Ø"/>
            </a:pPr>
            <a:r>
              <a:rPr lang="en-US" sz="1400" dirty="0"/>
              <a:t>   To achieve speedy processing of customer data.</a:t>
            </a:r>
          </a:p>
          <a:p>
            <a:pPr>
              <a:buFont typeface="Wingdings" panose="05000000000000000000" pitchFamily="2" charset="2"/>
              <a:buChar char="Ø"/>
            </a:pPr>
            <a:r>
              <a:rPr lang="en-US" sz="1400" dirty="0"/>
              <a:t>   To reduce error processing, the guarantee of increase security.   </a:t>
            </a:r>
          </a:p>
          <a:p>
            <a:pPr marL="0" indent="0">
              <a:buNone/>
            </a:pPr>
            <a:r>
              <a:rPr lang="en-US" sz="1400" dirty="0"/>
              <a:t>        </a:t>
            </a:r>
            <a:endParaRPr lang="en-IN" sz="1400" dirty="0"/>
          </a:p>
        </p:txBody>
      </p:sp>
    </p:spTree>
    <p:extLst>
      <p:ext uri="{BB962C8B-B14F-4D97-AF65-F5344CB8AC3E}">
        <p14:creationId xmlns:p14="http://schemas.microsoft.com/office/powerpoint/2010/main" val="15982399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F26D-D808-4B97-BC20-2EF59DF274B2}"/>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A07950C1-D21C-4F8A-A97C-C7FE8C4BE310}"/>
              </a:ext>
            </a:extLst>
          </p:cNvPr>
          <p:cNvSpPr>
            <a:spLocks noGrp="1"/>
          </p:cNvSpPr>
          <p:nvPr>
            <p:ph idx="1"/>
          </p:nvPr>
        </p:nvSpPr>
        <p:spPr/>
        <p:txBody>
          <a:bodyPr>
            <a:normAutofit/>
          </a:bodyPr>
          <a:lstStyle/>
          <a:p>
            <a:r>
              <a:rPr lang="en-US" sz="1400" dirty="0"/>
              <a:t>Transfer funds between linked bank accounts.</a:t>
            </a:r>
          </a:p>
          <a:p>
            <a:r>
              <a:rPr lang="en-US" sz="1400" dirty="0"/>
              <a:t>Receive account balance.</a:t>
            </a:r>
          </a:p>
          <a:p>
            <a:r>
              <a:rPr lang="en-US" sz="1400" dirty="0"/>
              <a:t>Prints recent transaction list.</a:t>
            </a:r>
          </a:p>
          <a:p>
            <a:r>
              <a:rPr lang="en-US" sz="1400" dirty="0"/>
              <a:t>Change your pin.</a:t>
            </a:r>
          </a:p>
          <a:p>
            <a:r>
              <a:rPr lang="en-US" sz="1400" dirty="0"/>
              <a:t>Deposit your cash.</a:t>
            </a:r>
          </a:p>
          <a:p>
            <a:r>
              <a:rPr lang="en-US" sz="1400" dirty="0"/>
              <a:t>Prepaid mobile recharge.</a:t>
            </a:r>
          </a:p>
          <a:p>
            <a:r>
              <a:rPr lang="en-US" sz="1400" dirty="0"/>
              <a:t>Bill payments.</a:t>
            </a:r>
          </a:p>
          <a:p>
            <a:r>
              <a:rPr lang="en-US" sz="1400" dirty="0"/>
              <a:t>Cash withdrawal</a:t>
            </a:r>
          </a:p>
          <a:p>
            <a:pPr marL="0" indent="0">
              <a:buNone/>
            </a:pPr>
            <a:r>
              <a:rPr lang="en-US" sz="1400" dirty="0"/>
              <a:t>     </a:t>
            </a:r>
            <a:endParaRPr lang="en-IN" sz="1400" dirty="0"/>
          </a:p>
        </p:txBody>
      </p:sp>
    </p:spTree>
    <p:extLst>
      <p:ext uri="{BB962C8B-B14F-4D97-AF65-F5344CB8AC3E}">
        <p14:creationId xmlns:p14="http://schemas.microsoft.com/office/powerpoint/2010/main" val="19702320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7BE-9B18-4582-9ED7-1F7E1325D68A}"/>
              </a:ext>
            </a:extLst>
          </p:cNvPr>
          <p:cNvSpPr>
            <a:spLocks noGrp="1"/>
          </p:cNvSpPr>
          <p:nvPr>
            <p:ph type="title"/>
          </p:nvPr>
        </p:nvSpPr>
        <p:spPr/>
        <p:txBody>
          <a:bodyPr/>
          <a:lstStyle/>
          <a:p>
            <a:pPr marL="342900" indent="-342900">
              <a:buFont typeface="Wingdings" panose="05000000000000000000" pitchFamily="2" charset="2"/>
              <a:buChar char="q"/>
            </a:pPr>
            <a:r>
              <a:rPr lang="en-US" sz="2400" dirty="0"/>
              <a:t>FLOW CHART</a:t>
            </a:r>
            <a:endParaRPr lang="en-IN" dirty="0"/>
          </a:p>
        </p:txBody>
      </p:sp>
      <p:sp>
        <p:nvSpPr>
          <p:cNvPr id="3" name="Rectangle: Rounded Corners 2">
            <a:extLst>
              <a:ext uri="{FF2B5EF4-FFF2-40B4-BE49-F238E27FC236}">
                <a16:creationId xmlns:a16="http://schemas.microsoft.com/office/drawing/2014/main" id="{F0C29FF5-E554-4DA0-B424-EE1705D556C2}"/>
              </a:ext>
            </a:extLst>
          </p:cNvPr>
          <p:cNvSpPr/>
          <p:nvPr/>
        </p:nvSpPr>
        <p:spPr>
          <a:xfrm>
            <a:off x="5174751" y="135172"/>
            <a:ext cx="1278294" cy="373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START</a:t>
            </a:r>
            <a:endParaRPr lang="en-IN" sz="1000" dirty="0"/>
          </a:p>
        </p:txBody>
      </p:sp>
      <p:sp>
        <p:nvSpPr>
          <p:cNvPr id="4" name="Rectangle: Rounded Corners 3">
            <a:extLst>
              <a:ext uri="{FF2B5EF4-FFF2-40B4-BE49-F238E27FC236}">
                <a16:creationId xmlns:a16="http://schemas.microsoft.com/office/drawing/2014/main" id="{7713E9C3-2F7F-4517-8247-62D65808AFBA}"/>
              </a:ext>
            </a:extLst>
          </p:cNvPr>
          <p:cNvSpPr/>
          <p:nvPr/>
        </p:nvSpPr>
        <p:spPr>
          <a:xfrm>
            <a:off x="4283243" y="1122536"/>
            <a:ext cx="3110567" cy="277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INSERT A CREDIT/DEBIT CARD</a:t>
            </a:r>
            <a:endParaRPr lang="en-IN" sz="1000" dirty="0"/>
          </a:p>
        </p:txBody>
      </p:sp>
      <p:sp>
        <p:nvSpPr>
          <p:cNvPr id="5" name="Rectangle: Rounded Corners 4">
            <a:extLst>
              <a:ext uri="{FF2B5EF4-FFF2-40B4-BE49-F238E27FC236}">
                <a16:creationId xmlns:a16="http://schemas.microsoft.com/office/drawing/2014/main" id="{8A254D48-EC6A-4A63-884E-19A027A1C4AE}"/>
              </a:ext>
            </a:extLst>
          </p:cNvPr>
          <p:cNvSpPr/>
          <p:nvPr/>
        </p:nvSpPr>
        <p:spPr>
          <a:xfrm>
            <a:off x="4891568" y="1901739"/>
            <a:ext cx="1716834" cy="26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IS CARD VALID</a:t>
            </a:r>
            <a:endParaRPr lang="en-IN" sz="1000" dirty="0"/>
          </a:p>
        </p:txBody>
      </p:sp>
      <p:cxnSp>
        <p:nvCxnSpPr>
          <p:cNvPr id="6" name="Connector: Elbow 5">
            <a:extLst>
              <a:ext uri="{FF2B5EF4-FFF2-40B4-BE49-F238E27FC236}">
                <a16:creationId xmlns:a16="http://schemas.microsoft.com/office/drawing/2014/main" id="{DE46D2BC-668E-4D62-B6D3-96426A7410CB}"/>
              </a:ext>
            </a:extLst>
          </p:cNvPr>
          <p:cNvCxnSpPr>
            <a:cxnSpLocks/>
          </p:cNvCxnSpPr>
          <p:nvPr/>
        </p:nvCxnSpPr>
        <p:spPr>
          <a:xfrm rot="16200000" flipH="1">
            <a:off x="6357993" y="2027089"/>
            <a:ext cx="811764" cy="7756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74A84A0-B1E3-4682-991E-FD7A2D098EB8}"/>
              </a:ext>
            </a:extLst>
          </p:cNvPr>
          <p:cNvSpPr/>
          <p:nvPr/>
        </p:nvSpPr>
        <p:spPr>
          <a:xfrm>
            <a:off x="3134999" y="2901138"/>
            <a:ext cx="1857950" cy="21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INSERT PIN CODE</a:t>
            </a:r>
            <a:endParaRPr lang="en-IN" sz="1000" dirty="0"/>
          </a:p>
        </p:txBody>
      </p:sp>
      <p:sp>
        <p:nvSpPr>
          <p:cNvPr id="8" name="Rectangle 7">
            <a:extLst>
              <a:ext uri="{FF2B5EF4-FFF2-40B4-BE49-F238E27FC236}">
                <a16:creationId xmlns:a16="http://schemas.microsoft.com/office/drawing/2014/main" id="{3535C493-2772-4BE0-AF1B-2027EDB896AF}"/>
              </a:ext>
            </a:extLst>
          </p:cNvPr>
          <p:cNvSpPr/>
          <p:nvPr/>
        </p:nvSpPr>
        <p:spPr>
          <a:xfrm>
            <a:off x="5983210" y="2920408"/>
            <a:ext cx="2336938" cy="21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HOLD CARD</a:t>
            </a:r>
            <a:endParaRPr lang="en-IN" sz="1000" dirty="0"/>
          </a:p>
        </p:txBody>
      </p:sp>
      <p:sp>
        <p:nvSpPr>
          <p:cNvPr id="9" name="TextBox 8">
            <a:extLst>
              <a:ext uri="{FF2B5EF4-FFF2-40B4-BE49-F238E27FC236}">
                <a16:creationId xmlns:a16="http://schemas.microsoft.com/office/drawing/2014/main" id="{F799D30A-BB40-4950-81EF-419550F851DA}"/>
              </a:ext>
            </a:extLst>
          </p:cNvPr>
          <p:cNvSpPr txBox="1"/>
          <p:nvPr/>
        </p:nvSpPr>
        <p:spPr>
          <a:xfrm>
            <a:off x="3961537" y="2339482"/>
            <a:ext cx="532319" cy="253916"/>
          </a:xfrm>
          <a:prstGeom prst="rect">
            <a:avLst/>
          </a:prstGeom>
          <a:noFill/>
        </p:spPr>
        <p:txBody>
          <a:bodyPr wrap="square" rtlCol="0">
            <a:spAutoFit/>
          </a:bodyPr>
          <a:lstStyle/>
          <a:p>
            <a:r>
              <a:rPr lang="en-US" sz="1050" dirty="0"/>
              <a:t>YES</a:t>
            </a:r>
            <a:endParaRPr lang="en-IN" sz="1050" dirty="0"/>
          </a:p>
        </p:txBody>
      </p:sp>
      <p:sp>
        <p:nvSpPr>
          <p:cNvPr id="10" name="TextBox 9">
            <a:extLst>
              <a:ext uri="{FF2B5EF4-FFF2-40B4-BE49-F238E27FC236}">
                <a16:creationId xmlns:a16="http://schemas.microsoft.com/office/drawing/2014/main" id="{D11D3447-C94D-4669-A24B-67E4E6FBC017}"/>
              </a:ext>
            </a:extLst>
          </p:cNvPr>
          <p:cNvSpPr txBox="1"/>
          <p:nvPr/>
        </p:nvSpPr>
        <p:spPr>
          <a:xfrm>
            <a:off x="7151679" y="2279875"/>
            <a:ext cx="568892" cy="253916"/>
          </a:xfrm>
          <a:prstGeom prst="rect">
            <a:avLst/>
          </a:prstGeom>
          <a:noFill/>
        </p:spPr>
        <p:txBody>
          <a:bodyPr wrap="square" rtlCol="0">
            <a:spAutoFit/>
          </a:bodyPr>
          <a:lstStyle/>
          <a:p>
            <a:r>
              <a:rPr lang="en-US" sz="1050" dirty="0"/>
              <a:t>NO</a:t>
            </a:r>
            <a:endParaRPr lang="en-IN" sz="1050" dirty="0"/>
          </a:p>
        </p:txBody>
      </p:sp>
      <p:sp>
        <p:nvSpPr>
          <p:cNvPr id="11" name="Rectangle: Rounded Corners 10">
            <a:extLst>
              <a:ext uri="{FF2B5EF4-FFF2-40B4-BE49-F238E27FC236}">
                <a16:creationId xmlns:a16="http://schemas.microsoft.com/office/drawing/2014/main" id="{061321EC-4BB1-4D1D-B168-DFE5DEE8FC35}"/>
              </a:ext>
            </a:extLst>
          </p:cNvPr>
          <p:cNvSpPr/>
          <p:nvPr/>
        </p:nvSpPr>
        <p:spPr>
          <a:xfrm>
            <a:off x="9223776" y="2901518"/>
            <a:ext cx="958988" cy="23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EXIT</a:t>
            </a:r>
            <a:endParaRPr lang="en-IN" sz="1000" dirty="0"/>
          </a:p>
        </p:txBody>
      </p:sp>
      <p:cxnSp>
        <p:nvCxnSpPr>
          <p:cNvPr id="12" name="Straight Arrow Connector 11">
            <a:extLst>
              <a:ext uri="{FF2B5EF4-FFF2-40B4-BE49-F238E27FC236}">
                <a16:creationId xmlns:a16="http://schemas.microsoft.com/office/drawing/2014/main" id="{5B9F53EE-5EEF-484B-B99E-2C14D3D2EDA5}"/>
              </a:ext>
            </a:extLst>
          </p:cNvPr>
          <p:cNvCxnSpPr>
            <a:cxnSpLocks/>
          </p:cNvCxnSpPr>
          <p:nvPr/>
        </p:nvCxnSpPr>
        <p:spPr>
          <a:xfrm>
            <a:off x="5827891" y="633903"/>
            <a:ext cx="0" cy="391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697236-6A83-4515-835E-5406171DDE9E}"/>
              </a:ext>
            </a:extLst>
          </p:cNvPr>
          <p:cNvCxnSpPr>
            <a:cxnSpLocks/>
          </p:cNvCxnSpPr>
          <p:nvPr/>
        </p:nvCxnSpPr>
        <p:spPr>
          <a:xfrm>
            <a:off x="5841884" y="1506117"/>
            <a:ext cx="0" cy="32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59FFF2B-C5FD-47A4-869C-69B6D4321026}"/>
              </a:ext>
            </a:extLst>
          </p:cNvPr>
          <p:cNvSpPr/>
          <p:nvPr/>
        </p:nvSpPr>
        <p:spPr>
          <a:xfrm>
            <a:off x="3290942" y="3629302"/>
            <a:ext cx="1546063" cy="380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CHOOSE ACTION</a:t>
            </a:r>
            <a:endParaRPr lang="en-IN" sz="1000" dirty="0"/>
          </a:p>
        </p:txBody>
      </p:sp>
      <p:cxnSp>
        <p:nvCxnSpPr>
          <p:cNvPr id="15" name="Straight Arrow Connector 14">
            <a:extLst>
              <a:ext uri="{FF2B5EF4-FFF2-40B4-BE49-F238E27FC236}">
                <a16:creationId xmlns:a16="http://schemas.microsoft.com/office/drawing/2014/main" id="{7B77DDA6-8ED9-4EFD-B603-5B4334541EEA}"/>
              </a:ext>
            </a:extLst>
          </p:cNvPr>
          <p:cNvCxnSpPr>
            <a:cxnSpLocks/>
            <a:stCxn id="7" idx="2"/>
            <a:endCxn id="14" idx="0"/>
          </p:cNvCxnSpPr>
          <p:nvPr/>
        </p:nvCxnSpPr>
        <p:spPr>
          <a:xfrm>
            <a:off x="4063974" y="3119558"/>
            <a:ext cx="0" cy="50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B5593C-376F-49F6-B0E7-55192F01B01F}"/>
              </a:ext>
            </a:extLst>
          </p:cNvPr>
          <p:cNvCxnSpPr>
            <a:cxnSpLocks/>
          </p:cNvCxnSpPr>
          <p:nvPr/>
        </p:nvCxnSpPr>
        <p:spPr>
          <a:xfrm>
            <a:off x="4063972" y="4075674"/>
            <a:ext cx="5" cy="33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26CF5119-58CA-4497-99C5-9226E2A1CA1E}"/>
              </a:ext>
            </a:extLst>
          </p:cNvPr>
          <p:cNvSpPr/>
          <p:nvPr/>
        </p:nvSpPr>
        <p:spPr>
          <a:xfrm>
            <a:off x="1946206" y="4383615"/>
            <a:ext cx="5997665" cy="85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372BFC1C-269A-4011-8996-C082E0306A6B}"/>
              </a:ext>
            </a:extLst>
          </p:cNvPr>
          <p:cNvCxnSpPr>
            <a:cxnSpLocks/>
            <a:stCxn id="17" idx="1"/>
          </p:cNvCxnSpPr>
          <p:nvPr/>
        </p:nvCxnSpPr>
        <p:spPr>
          <a:xfrm>
            <a:off x="1946206" y="4426251"/>
            <a:ext cx="1" cy="35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ACE50C-7C65-4874-BCA5-016599BBF1D3}"/>
              </a:ext>
            </a:extLst>
          </p:cNvPr>
          <p:cNvCxnSpPr>
            <a:cxnSpLocks/>
          </p:cNvCxnSpPr>
          <p:nvPr/>
        </p:nvCxnSpPr>
        <p:spPr>
          <a:xfrm>
            <a:off x="4292136" y="4526587"/>
            <a:ext cx="0" cy="24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314D3-9D11-4F38-BD08-B212E82DEED5}"/>
              </a:ext>
            </a:extLst>
          </p:cNvPr>
          <p:cNvCxnSpPr>
            <a:cxnSpLocks/>
          </p:cNvCxnSpPr>
          <p:nvPr/>
        </p:nvCxnSpPr>
        <p:spPr>
          <a:xfrm flipH="1">
            <a:off x="6173698" y="4562009"/>
            <a:ext cx="3" cy="22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Top Corners Rounded 20">
            <a:extLst>
              <a:ext uri="{FF2B5EF4-FFF2-40B4-BE49-F238E27FC236}">
                <a16:creationId xmlns:a16="http://schemas.microsoft.com/office/drawing/2014/main" id="{D3F7435F-6AD6-4205-B8C3-37F95C92491E}"/>
              </a:ext>
            </a:extLst>
          </p:cNvPr>
          <p:cNvSpPr/>
          <p:nvPr/>
        </p:nvSpPr>
        <p:spPr>
          <a:xfrm>
            <a:off x="1114913" y="4946152"/>
            <a:ext cx="1662588" cy="44184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CHOOSE THE AMOUNT OF MONEY TO WITHDRAW</a:t>
            </a:r>
            <a:endParaRPr lang="en-IN" sz="1000" dirty="0"/>
          </a:p>
        </p:txBody>
      </p:sp>
      <p:sp>
        <p:nvSpPr>
          <p:cNvPr id="22" name="Rectangle: Top Corners Rounded 21">
            <a:extLst>
              <a:ext uri="{FF2B5EF4-FFF2-40B4-BE49-F238E27FC236}">
                <a16:creationId xmlns:a16="http://schemas.microsoft.com/office/drawing/2014/main" id="{5D6EB192-82ED-4129-B8FB-EE2C25068919}"/>
              </a:ext>
            </a:extLst>
          </p:cNvPr>
          <p:cNvSpPr/>
          <p:nvPr/>
        </p:nvSpPr>
        <p:spPr>
          <a:xfrm>
            <a:off x="3616691" y="4933310"/>
            <a:ext cx="1376258" cy="407136"/>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SHOW ACCOUNT BALANCE</a:t>
            </a:r>
            <a:endParaRPr lang="en-IN" sz="1000" dirty="0"/>
          </a:p>
        </p:txBody>
      </p:sp>
      <p:sp>
        <p:nvSpPr>
          <p:cNvPr id="23" name="Rectangle: Top Corners Rounded 22">
            <a:extLst>
              <a:ext uri="{FF2B5EF4-FFF2-40B4-BE49-F238E27FC236}">
                <a16:creationId xmlns:a16="http://schemas.microsoft.com/office/drawing/2014/main" id="{B8484175-4A2B-4CBB-9265-B1C569503A18}"/>
              </a:ext>
            </a:extLst>
          </p:cNvPr>
          <p:cNvSpPr/>
          <p:nvPr/>
        </p:nvSpPr>
        <p:spPr>
          <a:xfrm>
            <a:off x="7134485" y="4847512"/>
            <a:ext cx="939591" cy="31827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EXIT</a:t>
            </a:r>
            <a:endParaRPr lang="en-IN" sz="1000" dirty="0"/>
          </a:p>
        </p:txBody>
      </p:sp>
      <p:cxnSp>
        <p:nvCxnSpPr>
          <p:cNvPr id="24" name="Connector: Elbow 23">
            <a:extLst>
              <a:ext uri="{FF2B5EF4-FFF2-40B4-BE49-F238E27FC236}">
                <a16:creationId xmlns:a16="http://schemas.microsoft.com/office/drawing/2014/main" id="{40938392-2C44-4304-8090-4F8A154B2F6D}"/>
              </a:ext>
            </a:extLst>
          </p:cNvPr>
          <p:cNvCxnSpPr>
            <a:stCxn id="5" idx="1"/>
          </p:cNvCxnSpPr>
          <p:nvPr/>
        </p:nvCxnSpPr>
        <p:spPr>
          <a:xfrm rot="10800000" flipV="1">
            <a:off x="4347402" y="2035450"/>
            <a:ext cx="544167" cy="8045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1E86E5-A68B-429C-B7CB-CBDC4B1A3D20}"/>
              </a:ext>
            </a:extLst>
          </p:cNvPr>
          <p:cNvCxnSpPr>
            <a:cxnSpLocks/>
            <a:stCxn id="8" idx="3"/>
            <a:endCxn id="11" idx="1"/>
          </p:cNvCxnSpPr>
          <p:nvPr/>
        </p:nvCxnSpPr>
        <p:spPr>
          <a:xfrm flipV="1">
            <a:off x="8320148" y="3020678"/>
            <a:ext cx="903628" cy="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FC6583-9350-4920-B095-E8A3B4304D6D}"/>
              </a:ext>
            </a:extLst>
          </p:cNvPr>
          <p:cNvCxnSpPr>
            <a:cxnSpLocks/>
          </p:cNvCxnSpPr>
          <p:nvPr/>
        </p:nvCxnSpPr>
        <p:spPr>
          <a:xfrm>
            <a:off x="7587521" y="5292521"/>
            <a:ext cx="0" cy="27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5A211C0-05AE-440B-9971-5D6AB0F301B2}"/>
              </a:ext>
            </a:extLst>
          </p:cNvPr>
          <p:cNvSpPr/>
          <p:nvPr/>
        </p:nvSpPr>
        <p:spPr>
          <a:xfrm>
            <a:off x="7166383" y="5645780"/>
            <a:ext cx="939585" cy="27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END</a:t>
            </a:r>
            <a:endParaRPr lang="en-IN" sz="1000" dirty="0"/>
          </a:p>
        </p:txBody>
      </p:sp>
      <p:cxnSp>
        <p:nvCxnSpPr>
          <p:cNvPr id="28" name="Straight Arrow Connector 27">
            <a:extLst>
              <a:ext uri="{FF2B5EF4-FFF2-40B4-BE49-F238E27FC236}">
                <a16:creationId xmlns:a16="http://schemas.microsoft.com/office/drawing/2014/main" id="{EC7136A5-AC85-4829-8CF0-19DF89D84A62}"/>
              </a:ext>
            </a:extLst>
          </p:cNvPr>
          <p:cNvCxnSpPr>
            <a:cxnSpLocks/>
          </p:cNvCxnSpPr>
          <p:nvPr/>
        </p:nvCxnSpPr>
        <p:spPr>
          <a:xfrm>
            <a:off x="2095652" y="5471896"/>
            <a:ext cx="0" cy="26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969196D-70C7-44EB-A061-148294E67F82}"/>
              </a:ext>
            </a:extLst>
          </p:cNvPr>
          <p:cNvSpPr/>
          <p:nvPr/>
        </p:nvSpPr>
        <p:spPr>
          <a:xfrm>
            <a:off x="1217697" y="5896874"/>
            <a:ext cx="1662588" cy="441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SUFFICIRNT FUNDS ON ACCOUNT</a:t>
            </a:r>
            <a:endParaRPr lang="en-IN" sz="1000" dirty="0"/>
          </a:p>
        </p:txBody>
      </p:sp>
      <p:cxnSp>
        <p:nvCxnSpPr>
          <p:cNvPr id="30" name="Connector: Elbow 29">
            <a:extLst>
              <a:ext uri="{FF2B5EF4-FFF2-40B4-BE49-F238E27FC236}">
                <a16:creationId xmlns:a16="http://schemas.microsoft.com/office/drawing/2014/main" id="{CC059E58-367D-4CB1-A794-F097746154C9}"/>
              </a:ext>
            </a:extLst>
          </p:cNvPr>
          <p:cNvCxnSpPr>
            <a:cxnSpLocks/>
            <a:stCxn id="29" idx="4"/>
          </p:cNvCxnSpPr>
          <p:nvPr/>
        </p:nvCxnSpPr>
        <p:spPr>
          <a:xfrm rot="16200000" flipH="1">
            <a:off x="2423628" y="5964085"/>
            <a:ext cx="300281" cy="1049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34B002DD-6B94-453D-A6EE-534E606FD714}"/>
              </a:ext>
            </a:extLst>
          </p:cNvPr>
          <p:cNvSpPr/>
          <p:nvPr/>
        </p:nvSpPr>
        <p:spPr>
          <a:xfrm>
            <a:off x="3047375" y="6413101"/>
            <a:ext cx="2360644" cy="407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RELEASE MONEY</a:t>
            </a:r>
            <a:endParaRPr lang="en-IN" sz="1000" dirty="0"/>
          </a:p>
        </p:txBody>
      </p:sp>
      <p:cxnSp>
        <p:nvCxnSpPr>
          <p:cNvPr id="32" name="Straight Connector 31">
            <a:extLst>
              <a:ext uri="{FF2B5EF4-FFF2-40B4-BE49-F238E27FC236}">
                <a16:creationId xmlns:a16="http://schemas.microsoft.com/office/drawing/2014/main" id="{5F5BC329-7A4F-4A72-8DE9-0A3753B29C72}"/>
              </a:ext>
            </a:extLst>
          </p:cNvPr>
          <p:cNvCxnSpPr>
            <a:cxnSpLocks/>
          </p:cNvCxnSpPr>
          <p:nvPr/>
        </p:nvCxnSpPr>
        <p:spPr>
          <a:xfrm>
            <a:off x="5408276" y="6559421"/>
            <a:ext cx="6727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CBA78D-0C81-45BE-9BAF-F2B0443D7B3A}"/>
              </a:ext>
            </a:extLst>
          </p:cNvPr>
          <p:cNvCxnSpPr>
            <a:cxnSpLocks/>
          </p:cNvCxnSpPr>
          <p:nvPr/>
        </p:nvCxnSpPr>
        <p:spPr>
          <a:xfrm>
            <a:off x="12054177" y="3842608"/>
            <a:ext cx="0" cy="271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AA140EC-F075-4E7D-A2C0-6378ADCD6E22}"/>
              </a:ext>
            </a:extLst>
          </p:cNvPr>
          <p:cNvCxnSpPr>
            <a:cxnSpLocks/>
          </p:cNvCxnSpPr>
          <p:nvPr/>
        </p:nvCxnSpPr>
        <p:spPr>
          <a:xfrm flipH="1" flipV="1">
            <a:off x="4837005" y="3819443"/>
            <a:ext cx="7217172" cy="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62F932-3D89-4627-B835-F7673724DD6D}"/>
              </a:ext>
            </a:extLst>
          </p:cNvPr>
          <p:cNvSpPr txBox="1"/>
          <p:nvPr/>
        </p:nvSpPr>
        <p:spPr>
          <a:xfrm>
            <a:off x="1658130" y="6369247"/>
            <a:ext cx="831294" cy="246221"/>
          </a:xfrm>
          <a:prstGeom prst="rect">
            <a:avLst/>
          </a:prstGeom>
          <a:noFill/>
        </p:spPr>
        <p:txBody>
          <a:bodyPr wrap="square" rtlCol="0">
            <a:spAutoFit/>
          </a:bodyPr>
          <a:lstStyle/>
          <a:p>
            <a:r>
              <a:rPr lang="en-US" sz="1000" dirty="0"/>
              <a:t>YES</a:t>
            </a:r>
            <a:endParaRPr lang="en-IN" sz="1000" dirty="0"/>
          </a:p>
        </p:txBody>
      </p:sp>
      <p:cxnSp>
        <p:nvCxnSpPr>
          <p:cNvPr id="36" name="Straight Connector 35">
            <a:extLst>
              <a:ext uri="{FF2B5EF4-FFF2-40B4-BE49-F238E27FC236}">
                <a16:creationId xmlns:a16="http://schemas.microsoft.com/office/drawing/2014/main" id="{F75AD069-3EAD-49F7-94FE-7B39BAAAC6A5}"/>
              </a:ext>
            </a:extLst>
          </p:cNvPr>
          <p:cNvCxnSpPr>
            <a:cxnSpLocks/>
          </p:cNvCxnSpPr>
          <p:nvPr/>
        </p:nvCxnSpPr>
        <p:spPr>
          <a:xfrm>
            <a:off x="2790886" y="6077906"/>
            <a:ext cx="6127644" cy="7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69BB8FC-ED49-49FE-B61F-420B2A905163}"/>
              </a:ext>
            </a:extLst>
          </p:cNvPr>
          <p:cNvCxnSpPr>
            <a:cxnSpLocks/>
          </p:cNvCxnSpPr>
          <p:nvPr/>
        </p:nvCxnSpPr>
        <p:spPr>
          <a:xfrm flipH="1" flipV="1">
            <a:off x="8895432" y="3828383"/>
            <a:ext cx="23098" cy="225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7DC240-A02E-49E2-895E-99E6F4758A2A}"/>
              </a:ext>
            </a:extLst>
          </p:cNvPr>
          <p:cNvCxnSpPr>
            <a:cxnSpLocks/>
          </p:cNvCxnSpPr>
          <p:nvPr/>
        </p:nvCxnSpPr>
        <p:spPr>
          <a:xfrm>
            <a:off x="4348215" y="5231382"/>
            <a:ext cx="0" cy="723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E7419C-73FA-4771-8319-58A0023C4F2E}"/>
              </a:ext>
            </a:extLst>
          </p:cNvPr>
          <p:cNvCxnSpPr>
            <a:cxnSpLocks/>
          </p:cNvCxnSpPr>
          <p:nvPr/>
        </p:nvCxnSpPr>
        <p:spPr>
          <a:xfrm>
            <a:off x="4347402" y="5946648"/>
            <a:ext cx="4318497" cy="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D9D28F-99D6-4A14-9469-3378822514E5}"/>
              </a:ext>
            </a:extLst>
          </p:cNvPr>
          <p:cNvCxnSpPr>
            <a:cxnSpLocks/>
          </p:cNvCxnSpPr>
          <p:nvPr/>
        </p:nvCxnSpPr>
        <p:spPr>
          <a:xfrm flipV="1">
            <a:off x="8665899" y="3819438"/>
            <a:ext cx="0" cy="213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Top Corners Rounded 41">
            <a:extLst>
              <a:ext uri="{FF2B5EF4-FFF2-40B4-BE49-F238E27FC236}">
                <a16:creationId xmlns:a16="http://schemas.microsoft.com/office/drawing/2014/main" id="{EA929CBA-B323-431D-BF3B-E3821E6720A8}"/>
              </a:ext>
            </a:extLst>
          </p:cNvPr>
          <p:cNvSpPr/>
          <p:nvPr/>
        </p:nvSpPr>
        <p:spPr>
          <a:xfrm>
            <a:off x="5601395" y="4953569"/>
            <a:ext cx="1144605" cy="31827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DEPOSITE AMOUNT</a:t>
            </a:r>
            <a:endParaRPr lang="en-IN" sz="1050" dirty="0"/>
          </a:p>
        </p:txBody>
      </p:sp>
    </p:spTree>
    <p:extLst>
      <p:ext uri="{BB962C8B-B14F-4D97-AF65-F5344CB8AC3E}">
        <p14:creationId xmlns:p14="http://schemas.microsoft.com/office/powerpoint/2010/main" val="200014171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Widescreen</PresentationFormat>
  <Paragraphs>153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                                          A PROJECT ON                                   “ATM BANKING SYSTEM”                        DEPARTMENT OF COMPUTER SCIENCE  </vt:lpstr>
      <vt:lpstr>                                          A PRESENTATION ON                  ATM BANKING SYSTEM </vt:lpstr>
      <vt:lpstr>CONTENTS</vt:lpstr>
      <vt:lpstr>ABSTRACT</vt:lpstr>
      <vt:lpstr>INTRODUCTION</vt:lpstr>
      <vt:lpstr>OBJECTIVE</vt:lpstr>
      <vt:lpstr>FEATURES</vt:lpstr>
      <vt:lpstr>FLOW CHART</vt:lpstr>
      <vt:lpstr>ALGORITHM</vt:lpstr>
      <vt:lpstr>PowerPoint Presentation</vt:lpstr>
      <vt:lpstr>PowerPoint Presentation</vt:lpstr>
      <vt:lpstr>PowerPoint Presentation</vt:lpstr>
      <vt:lpstr>SYSTEM  REQUIREMENTS</vt:lpstr>
      <vt:lpstr>ADVANTAGES</vt:lpstr>
      <vt:lpstr>LIMITATIONS</vt:lpstr>
      <vt:lpstr>conclusion</vt:lpstr>
      <vt:lpstr>FUTURE SCOPE</vt:lpstr>
      <vt:lpstr>REFERENCE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saloni kamble</dc:creator>
  <cp:lastModifiedBy>saloni kamble</cp:lastModifiedBy>
  <cp:revision>1</cp:revision>
  <dcterms:created xsi:type="dcterms:W3CDTF">2022-02-20T15:42:43Z</dcterms:created>
  <dcterms:modified xsi:type="dcterms:W3CDTF">2022-02-20T15:43:06Z</dcterms:modified>
</cp:coreProperties>
</file>