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29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7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3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5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1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58F9-C355-4A83-AC38-5562660151B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E59F42-5CFD-4008-A5E1-6FCA3AB17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2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b="1" dirty="0">
                <a:solidFill>
                  <a:schemeClr val="accent5"/>
                </a:solidFill>
              </a:rPr>
              <a:t>LEADS SCORING</a:t>
            </a:r>
            <a:br>
              <a:rPr lang="en-IN" sz="7200" b="1" dirty="0">
                <a:solidFill>
                  <a:schemeClr val="accent5"/>
                </a:solidFill>
              </a:rPr>
            </a:br>
            <a:r>
              <a:rPr lang="en-IN" sz="7200" b="1" dirty="0">
                <a:solidFill>
                  <a:schemeClr val="accent5"/>
                </a:solidFill>
              </a:rPr>
              <a:t>CASE STUDY</a:t>
            </a:r>
            <a:endParaRPr lang="en-IN" sz="72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91696"/>
            <a:ext cx="7766936" cy="75603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By- </a:t>
            </a:r>
            <a:r>
              <a:rPr lang="en-IN" sz="2800" b="1" dirty="0" err="1" smtClean="0">
                <a:solidFill>
                  <a:schemeClr val="tx1"/>
                </a:solidFill>
              </a:rPr>
              <a:t>Saloni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</a:rPr>
              <a:t>Meshram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515155"/>
            <a:ext cx="4675029" cy="1197735"/>
          </a:xfrm>
        </p:spPr>
        <p:txBody>
          <a:bodyPr>
            <a:noAutofit/>
          </a:bodyPr>
          <a:lstStyle/>
          <a:p>
            <a:r>
              <a:rPr lang="en-IN" sz="6600" b="1" u="sng" dirty="0">
                <a:solidFill>
                  <a:schemeClr val="accent5"/>
                </a:solidFill>
                <a:latin typeface="+mn-lt"/>
              </a:rPr>
              <a:t>ROC Curve</a:t>
            </a:r>
            <a:endParaRPr lang="en-IN" sz="6600" u="sng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5682"/>
            <a:ext cx="5806398" cy="452231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0"/>
            <a:ext cx="5808372" cy="4043966"/>
          </a:xfrm>
        </p:spPr>
      </p:pic>
      <p:sp>
        <p:nvSpPr>
          <p:cNvPr id="7" name="TextBox 6"/>
          <p:cNvSpPr txBox="1"/>
          <p:nvPr/>
        </p:nvSpPr>
        <p:spPr>
          <a:xfrm>
            <a:off x="5806398" y="4237148"/>
            <a:ext cx="5514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Finding Optimal Cut off </a:t>
            </a:r>
            <a:r>
              <a:rPr lang="en-US" sz="2000" dirty="0" smtClean="0">
                <a:latin typeface="+mj-lt"/>
              </a:rPr>
              <a:t>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Optimal </a:t>
            </a:r>
            <a:r>
              <a:rPr lang="en-US" sz="2000" dirty="0">
                <a:latin typeface="+mj-lt"/>
              </a:rPr>
              <a:t>cut-off probability is </a:t>
            </a:r>
            <a:r>
              <a:rPr lang="en-US" sz="2000" dirty="0" smtClean="0">
                <a:latin typeface="+mj-lt"/>
              </a:rPr>
              <a:t>that Probability </a:t>
            </a:r>
            <a:r>
              <a:rPr lang="en-US" sz="2000" dirty="0">
                <a:latin typeface="+mj-lt"/>
              </a:rPr>
              <a:t>where we get balanced sensitivity </a:t>
            </a:r>
            <a:r>
              <a:rPr lang="en-US" sz="2000" dirty="0" smtClean="0">
                <a:latin typeface="+mj-lt"/>
              </a:rPr>
              <a:t>and </a:t>
            </a:r>
            <a:r>
              <a:rPr lang="en-IN" sz="2000" dirty="0" smtClean="0">
                <a:latin typeface="+mj-lt"/>
              </a:rPr>
              <a:t>specificity.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From </a:t>
            </a:r>
            <a:r>
              <a:rPr lang="en-US" sz="2000" dirty="0">
                <a:latin typeface="+mj-lt"/>
              </a:rPr>
              <a:t>the second graph it is visible that the optimal cut </a:t>
            </a:r>
            <a:r>
              <a:rPr lang="en-US" sz="2000" dirty="0" smtClean="0">
                <a:latin typeface="+mj-lt"/>
              </a:rPr>
              <a:t>off </a:t>
            </a:r>
            <a:r>
              <a:rPr lang="en-IN" sz="2000" dirty="0" smtClean="0">
                <a:latin typeface="+mj-lt"/>
              </a:rPr>
              <a:t>is </a:t>
            </a:r>
            <a:r>
              <a:rPr lang="en-IN" sz="2000" dirty="0">
                <a:latin typeface="+mj-lt"/>
              </a:rPr>
              <a:t>at 0.35.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40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44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/>
                </a:solidFill>
              </a:rPr>
              <a:t>PREDICTION ON TEST SET</a:t>
            </a:r>
            <a:endParaRPr lang="en-IN" sz="5400" u="sng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133341"/>
            <a:ext cx="8814396" cy="5724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Before predicting on the test set, we need to standardize the test set and need to have exact same columns present in </a:t>
            </a:r>
            <a:r>
              <a:rPr lang="en-US" sz="2000" dirty="0" smtClean="0">
                <a:latin typeface="+mj-lt"/>
              </a:rPr>
              <a:t>our </a:t>
            </a:r>
            <a:r>
              <a:rPr lang="en-IN" sz="2000" dirty="0" smtClean="0">
                <a:latin typeface="+mj-lt"/>
              </a:rPr>
              <a:t>final </a:t>
            </a:r>
            <a:r>
              <a:rPr lang="en-IN" sz="2000" dirty="0">
                <a:latin typeface="+mj-lt"/>
              </a:rPr>
              <a:t>train </a:t>
            </a:r>
            <a:r>
              <a:rPr lang="en-IN" sz="2000" dirty="0" smtClean="0">
                <a:latin typeface="+mj-lt"/>
              </a:rPr>
              <a:t>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After </a:t>
            </a:r>
            <a:r>
              <a:rPr lang="en-US" sz="2000" dirty="0">
                <a:latin typeface="+mj-lt"/>
              </a:rPr>
              <a:t>doing the above step, we started predicting the test set, and the new prediction values were saved in a new </a:t>
            </a:r>
            <a:r>
              <a:rPr lang="en-US" sz="2000" dirty="0" smtClean="0">
                <a:latin typeface="+mj-lt"/>
              </a:rPr>
              <a:t>data</a:t>
            </a:r>
            <a:r>
              <a:rPr lang="en-IN" sz="2000" dirty="0" smtClean="0">
                <a:latin typeface="+mj-lt"/>
              </a:rPr>
              <a:t>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After </a:t>
            </a:r>
            <a:r>
              <a:rPr lang="en-US" sz="2000" dirty="0">
                <a:latin typeface="+mj-lt"/>
              </a:rPr>
              <a:t>this we did model evaluation i.e. finding the accuracy, precision, and </a:t>
            </a:r>
            <a:r>
              <a:rPr lang="en-US" sz="2000" dirty="0" smtClean="0">
                <a:latin typeface="+mj-lt"/>
              </a:rPr>
              <a:t>recall.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accuracy score we found was 0.82, precision 0.75, and recall 0.75 </a:t>
            </a:r>
            <a:r>
              <a:rPr lang="en-US" sz="2000" dirty="0" smtClean="0">
                <a:latin typeface="+mj-lt"/>
              </a:rPr>
              <a:t>approximately.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This </a:t>
            </a:r>
            <a:r>
              <a:rPr lang="en-US" sz="2000" dirty="0">
                <a:latin typeface="+mj-lt"/>
              </a:rPr>
              <a:t>shows that our test prediction is having accuracy, precision, and recall scores in an acceptable </a:t>
            </a:r>
            <a:r>
              <a:rPr lang="en-US" sz="2000" dirty="0" smtClean="0">
                <a:latin typeface="+mj-lt"/>
              </a:rPr>
              <a:t>range.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This </a:t>
            </a:r>
            <a:r>
              <a:rPr lang="en-US" sz="2000" dirty="0">
                <a:latin typeface="+mj-lt"/>
              </a:rPr>
              <a:t>also shows that our model is stable with good accuracy and </a:t>
            </a:r>
            <a:r>
              <a:rPr lang="en-US" sz="2000" dirty="0" smtClean="0">
                <a:latin typeface="+mj-lt"/>
              </a:rPr>
              <a:t>recall/sensitivity.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Lead </a:t>
            </a:r>
            <a:r>
              <a:rPr lang="en-US" sz="2000" dirty="0">
                <a:latin typeface="+mj-lt"/>
              </a:rPr>
              <a:t>score is created on test dataset to identify hot leads – high the lead score higher the chance of conversion, low </a:t>
            </a:r>
            <a:r>
              <a:rPr lang="en-US" sz="2000" dirty="0" smtClean="0">
                <a:latin typeface="+mj-lt"/>
              </a:rPr>
              <a:t>the lead </a:t>
            </a:r>
            <a:r>
              <a:rPr lang="en-US" sz="2000" dirty="0">
                <a:latin typeface="+mj-lt"/>
              </a:rPr>
              <a:t>score lower the chance of getting converted.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2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593206" cy="862885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accent5"/>
                </a:solidFill>
              </a:rPr>
              <a:t>CONCLUSION</a:t>
            </a:r>
            <a:endParaRPr lang="en-IN" sz="4400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862885"/>
            <a:ext cx="8937938" cy="5995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 was found that the variables that mattered the most in the potential buyers are (In descending order) 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total time spent on the </a:t>
            </a:r>
            <a:r>
              <a:rPr lang="en-US" b="1" dirty="0" smtClean="0"/>
              <a:t>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Total </a:t>
            </a:r>
            <a:r>
              <a:rPr lang="en-IN" b="1" dirty="0"/>
              <a:t>number of </a:t>
            </a:r>
            <a:r>
              <a:rPr lang="en-IN" b="1" dirty="0" smtClean="0"/>
              <a:t>visits.</a:t>
            </a:r>
          </a:p>
          <a:p>
            <a:pPr marL="36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b="1" dirty="0" smtClean="0"/>
              <a:t>When </a:t>
            </a:r>
            <a:r>
              <a:rPr lang="en-US" b="1" dirty="0"/>
              <a:t>the lead source </a:t>
            </a:r>
            <a:r>
              <a:rPr lang="en-US" b="1" dirty="0" smtClean="0"/>
              <a:t>was: </a:t>
            </a:r>
          </a:p>
          <a:p>
            <a:pPr marL="36000" indent="0">
              <a:spcBef>
                <a:spcPts val="500"/>
              </a:spcBef>
              <a:buNone/>
            </a:pPr>
            <a:r>
              <a:rPr lang="en-US" b="1" dirty="0"/>
              <a:t>	</a:t>
            </a:r>
            <a:r>
              <a:rPr lang="en-IN" b="1" dirty="0" smtClean="0"/>
              <a:t>Google</a:t>
            </a:r>
            <a:endParaRPr lang="en-IN" b="1" dirty="0"/>
          </a:p>
          <a:p>
            <a:pPr marL="36000" indent="0">
              <a:spcBef>
                <a:spcPts val="500"/>
              </a:spcBef>
              <a:buNone/>
            </a:pPr>
            <a:r>
              <a:rPr lang="en-IN" b="1" dirty="0"/>
              <a:t>	</a:t>
            </a:r>
            <a:r>
              <a:rPr lang="en-IN" b="1" dirty="0" smtClean="0"/>
              <a:t>Direct traffic</a:t>
            </a:r>
          </a:p>
          <a:p>
            <a:pPr marL="36000" indent="0">
              <a:spcBef>
                <a:spcPts val="500"/>
              </a:spcBef>
              <a:buNone/>
            </a:pPr>
            <a:r>
              <a:rPr lang="en-IN" b="1" dirty="0"/>
              <a:t>	</a:t>
            </a:r>
            <a:r>
              <a:rPr lang="en-IN" b="1" dirty="0" smtClean="0"/>
              <a:t>Organic search</a:t>
            </a:r>
          </a:p>
          <a:p>
            <a:pPr marL="36000" indent="0">
              <a:spcBef>
                <a:spcPts val="500"/>
              </a:spcBef>
              <a:buNone/>
            </a:pPr>
            <a:r>
              <a:rPr lang="en-IN" b="1" dirty="0"/>
              <a:t>	</a:t>
            </a:r>
            <a:r>
              <a:rPr lang="en-IN" b="1" dirty="0" err="1" smtClean="0"/>
              <a:t>Welingak</a:t>
            </a:r>
            <a:r>
              <a:rPr lang="en-IN" b="1" dirty="0" smtClean="0"/>
              <a:t> </a:t>
            </a:r>
            <a:r>
              <a:rPr lang="en-IN" b="1" dirty="0"/>
              <a:t>website</a:t>
            </a: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b="1" dirty="0" smtClean="0"/>
              <a:t>When </a:t>
            </a:r>
            <a:r>
              <a:rPr lang="en-US" b="1" dirty="0"/>
              <a:t>the last activity </a:t>
            </a:r>
            <a:r>
              <a:rPr lang="en-US" b="1" dirty="0" smtClean="0"/>
              <a:t>was: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/>
              <a:t>	</a:t>
            </a:r>
            <a:r>
              <a:rPr lang="en-IN" b="1" dirty="0" smtClean="0"/>
              <a:t>SMS</a:t>
            </a:r>
            <a:endParaRPr lang="en-IN" b="1" dirty="0"/>
          </a:p>
          <a:p>
            <a:pPr marL="0" indent="0">
              <a:spcBef>
                <a:spcPts val="500"/>
              </a:spcBef>
              <a:buNone/>
            </a:pPr>
            <a:r>
              <a:rPr lang="en-IN" b="1" dirty="0"/>
              <a:t>	</a:t>
            </a:r>
            <a:r>
              <a:rPr lang="en-IN" b="1" dirty="0" err="1" smtClean="0"/>
              <a:t>Olark</a:t>
            </a:r>
            <a:r>
              <a:rPr lang="en-IN" b="1" dirty="0" smtClean="0"/>
              <a:t> </a:t>
            </a:r>
            <a:r>
              <a:rPr lang="en-IN" b="1" dirty="0"/>
              <a:t>chat </a:t>
            </a:r>
            <a:r>
              <a:rPr lang="en-IN" b="1" dirty="0" smtClean="0"/>
              <a:t>conversation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When </a:t>
            </a:r>
            <a:r>
              <a:rPr lang="en-US" b="1" dirty="0"/>
              <a:t>the lead origin is Lead add </a:t>
            </a:r>
            <a:r>
              <a:rPr lang="en-US" b="1" dirty="0" smtClean="0"/>
              <a:t>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When </a:t>
            </a:r>
            <a:r>
              <a:rPr lang="en-US" b="1" dirty="0"/>
              <a:t>their current occupation is as a working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professional.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Keeping these in mind X Education can flourish as they have a very high chance to get almost all the potential buyers to </a:t>
            </a:r>
            <a:r>
              <a:rPr lang="en-US" b="1" dirty="0" smtClean="0"/>
              <a:t>change their </a:t>
            </a:r>
            <a:r>
              <a:rPr lang="en-US" b="1" dirty="0"/>
              <a:t>mind and buy their courses.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3" y="1246225"/>
            <a:ext cx="5331855" cy="47262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08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270456"/>
            <a:ext cx="4351558" cy="746975"/>
          </a:xfrm>
        </p:spPr>
        <p:txBody>
          <a:bodyPr>
            <a:noAutofit/>
          </a:bodyPr>
          <a:lstStyle/>
          <a:p>
            <a:r>
              <a:rPr lang="en-IN" sz="3200" b="1" u="sng" dirty="0" smtClean="0">
                <a:solidFill>
                  <a:schemeClr val="accent5"/>
                </a:solidFill>
              </a:rPr>
              <a:t>PROBLEM STATEMENT </a:t>
            </a:r>
            <a:endParaRPr lang="en-IN" sz="3200" u="sng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5580" r="2162" b="4800"/>
          <a:stretch/>
        </p:blipFill>
        <p:spPr>
          <a:xfrm>
            <a:off x="5422006" y="1262131"/>
            <a:ext cx="4389286" cy="43144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304" y="1262131"/>
            <a:ext cx="5241702" cy="40993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X </a:t>
            </a:r>
            <a:r>
              <a:rPr lang="en-US" sz="1800" dirty="0" err="1"/>
              <a:t>Educationsells</a:t>
            </a:r>
            <a:r>
              <a:rPr lang="en-US" sz="1800" dirty="0"/>
              <a:t> online courses to industry professionals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X Education gets a lot of leads, its lead conversion rate is </a:t>
            </a:r>
            <a:r>
              <a:rPr lang="en-US" sz="1800" dirty="0" smtClean="0"/>
              <a:t>very poor</a:t>
            </a:r>
            <a:r>
              <a:rPr lang="en-US" sz="1800" dirty="0"/>
              <a:t>. For example, if, say, they acquire 100 leads in a day, </a:t>
            </a:r>
            <a:r>
              <a:rPr lang="en-US" sz="1800" dirty="0" smtClean="0"/>
              <a:t>only about </a:t>
            </a:r>
            <a:r>
              <a:rPr lang="en-US" sz="1800" dirty="0"/>
              <a:t>30 of them are converted.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To </a:t>
            </a:r>
            <a:r>
              <a:rPr lang="en-US" sz="1800" dirty="0"/>
              <a:t>make this process more efficient, the company wishes </a:t>
            </a:r>
            <a:r>
              <a:rPr lang="en-US" sz="1800" dirty="0" err="1" smtClean="0"/>
              <a:t>toidentify</a:t>
            </a:r>
            <a:r>
              <a:rPr lang="en-US" sz="1800" dirty="0" smtClean="0"/>
              <a:t> </a:t>
            </a:r>
            <a:r>
              <a:rPr lang="en-US" sz="1800" dirty="0"/>
              <a:t>the most potential leads, also </a:t>
            </a:r>
            <a:r>
              <a:rPr lang="en-US" sz="1800" dirty="0" err="1"/>
              <a:t>knownas</a:t>
            </a:r>
            <a:r>
              <a:rPr lang="en-US" sz="1800" dirty="0"/>
              <a:t> ‘Hot Leads</a:t>
            </a:r>
            <a:r>
              <a:rPr lang="en-US" sz="1800" dirty="0" smtClean="0"/>
              <a:t>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they successfully identify this set of leads, the lead </a:t>
            </a:r>
            <a:r>
              <a:rPr lang="en-US" sz="1800" dirty="0" smtClean="0"/>
              <a:t>conversion rate </a:t>
            </a:r>
            <a:r>
              <a:rPr lang="en-US" sz="1800" dirty="0"/>
              <a:t>should go </a:t>
            </a:r>
            <a:r>
              <a:rPr lang="en-US" sz="1800" dirty="0" err="1"/>
              <a:t>upas</a:t>
            </a:r>
            <a:r>
              <a:rPr lang="en-US" sz="1800" dirty="0"/>
              <a:t> the sales team will now be focusing more </a:t>
            </a:r>
            <a:r>
              <a:rPr lang="en-US" sz="1800" dirty="0" smtClean="0"/>
              <a:t>on communicating </a:t>
            </a:r>
            <a:r>
              <a:rPr lang="en-US" sz="1800" dirty="0"/>
              <a:t>with the potential leads rather than making calls </a:t>
            </a:r>
            <a:r>
              <a:rPr lang="en-US" sz="1800" dirty="0" smtClean="0"/>
              <a:t>to </a:t>
            </a:r>
            <a:r>
              <a:rPr lang="en-IN" sz="1800" dirty="0" smtClean="0"/>
              <a:t>everyone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4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8" y="953037"/>
            <a:ext cx="8596668" cy="1068946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>
                <a:solidFill>
                  <a:schemeClr val="accent5"/>
                </a:solidFill>
              </a:rPr>
              <a:t>BUSINESS OBJECTIVE</a:t>
            </a:r>
            <a:endParaRPr lang="en-IN" sz="4000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395470"/>
            <a:ext cx="8642937" cy="36458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X education wants to know most </a:t>
            </a:r>
            <a:r>
              <a:rPr lang="en-US" sz="2800" dirty="0" smtClean="0"/>
              <a:t>promising </a:t>
            </a:r>
            <a:r>
              <a:rPr lang="en-IN" sz="2800" dirty="0" smtClean="0"/>
              <a:t>leads.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/>
              <a:t>that they want to build a Model </a:t>
            </a:r>
            <a:r>
              <a:rPr lang="en-US" sz="2800" dirty="0" smtClean="0"/>
              <a:t>which </a:t>
            </a:r>
            <a:r>
              <a:rPr lang="en-IN" sz="2800" dirty="0" smtClean="0"/>
              <a:t>identifies </a:t>
            </a:r>
            <a:r>
              <a:rPr lang="en-IN" sz="2800" dirty="0"/>
              <a:t>the hot </a:t>
            </a:r>
            <a:r>
              <a:rPr lang="en-IN" sz="2800" dirty="0" smtClean="0"/>
              <a:t>leads.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Deployment </a:t>
            </a:r>
            <a:r>
              <a:rPr lang="en-US" sz="2800" dirty="0"/>
              <a:t>of the model for the </a:t>
            </a:r>
            <a:r>
              <a:rPr lang="en-US" sz="2800" dirty="0" smtClean="0"/>
              <a:t>future </a:t>
            </a:r>
            <a:r>
              <a:rPr lang="en-IN" sz="2800" dirty="0" smtClean="0"/>
              <a:t>use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7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4852"/>
            <a:ext cx="8596668" cy="86288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accent5"/>
                </a:solidFill>
              </a:rPr>
              <a:t>SOLUTION METHODOLOGY</a:t>
            </a:r>
            <a:endParaRPr lang="en-IN" u="sng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3252" y="1197736"/>
            <a:ext cx="4410607" cy="901520"/>
          </a:xfrm>
        </p:spPr>
        <p:txBody>
          <a:bodyPr/>
          <a:lstStyle/>
          <a:p>
            <a:r>
              <a:rPr lang="en-US" b="1" dirty="0"/>
              <a:t>Data cleaning and data manipulation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3253" y="2408349"/>
            <a:ext cx="4298116" cy="36330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Check and handle duplicate </a:t>
            </a:r>
            <a:r>
              <a:rPr lang="en-US" sz="1600" dirty="0" smtClean="0">
                <a:latin typeface="+mj-lt"/>
              </a:rPr>
              <a:t>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Check </a:t>
            </a:r>
            <a:r>
              <a:rPr lang="en-US" sz="1600" dirty="0">
                <a:latin typeface="+mj-lt"/>
              </a:rPr>
              <a:t>and handle NA values and missing </a:t>
            </a:r>
            <a:r>
              <a:rPr lang="en-US" sz="1600" dirty="0" smtClean="0">
                <a:latin typeface="+mj-lt"/>
              </a:rPr>
              <a:t>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Drop </a:t>
            </a:r>
            <a:r>
              <a:rPr lang="en-US" sz="1600" dirty="0">
                <a:latin typeface="+mj-lt"/>
              </a:rPr>
              <a:t>columns, if it contains a large number of </a:t>
            </a:r>
            <a:r>
              <a:rPr lang="en-US" sz="1600" dirty="0" smtClean="0">
                <a:latin typeface="+mj-lt"/>
              </a:rPr>
              <a:t>missing values </a:t>
            </a:r>
            <a:r>
              <a:rPr lang="en-US" sz="1600" dirty="0">
                <a:latin typeface="+mj-lt"/>
              </a:rPr>
              <a:t>and are not useful for the </a:t>
            </a:r>
            <a:r>
              <a:rPr lang="en-US" sz="1600" dirty="0" smtClean="0">
                <a:latin typeface="+mj-lt"/>
              </a:rPr>
              <a:t>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Imputation </a:t>
            </a:r>
            <a:r>
              <a:rPr lang="en-US" sz="1600" dirty="0">
                <a:latin typeface="+mj-lt"/>
              </a:rPr>
              <a:t>of the values, if </a:t>
            </a:r>
            <a:r>
              <a:rPr lang="en-US" sz="1600" dirty="0" smtClean="0">
                <a:latin typeface="+mj-lt"/>
              </a:rPr>
              <a:t>necessary.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Check </a:t>
            </a:r>
            <a:r>
              <a:rPr lang="en-US" sz="1600" dirty="0">
                <a:latin typeface="+mj-lt"/>
              </a:rPr>
              <a:t>and handle outliers in data.</a:t>
            </a:r>
            <a:endParaRPr lang="en-IN" sz="16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14957" y="1197737"/>
            <a:ext cx="4185618" cy="901520"/>
          </a:xfrm>
        </p:spPr>
        <p:txBody>
          <a:bodyPr/>
          <a:lstStyle/>
          <a:p>
            <a:r>
              <a:rPr lang="en-IN" b="1" dirty="0"/>
              <a:t>Exploratory Data Analysis (EDA)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973859" y="2279561"/>
            <a:ext cx="4526716" cy="39151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</a:rPr>
              <a:t>Univariate</a:t>
            </a:r>
            <a:r>
              <a:rPr lang="en-US" sz="1600" dirty="0">
                <a:latin typeface="+mj-lt"/>
              </a:rPr>
              <a:t> data analysis: value count, distribution of variables, </a:t>
            </a:r>
            <a:r>
              <a:rPr lang="en-US" sz="1600" dirty="0" smtClean="0">
                <a:latin typeface="+mj-lt"/>
              </a:rPr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Bivariate </a:t>
            </a:r>
            <a:r>
              <a:rPr lang="en-US" sz="1600" dirty="0">
                <a:latin typeface="+mj-lt"/>
              </a:rPr>
              <a:t>data analysis: correlation coefficients and pattern between </a:t>
            </a:r>
            <a:r>
              <a:rPr lang="en-US" sz="1600" dirty="0" smtClean="0">
                <a:latin typeface="+mj-lt"/>
              </a:rPr>
              <a:t>the </a:t>
            </a:r>
            <a:r>
              <a:rPr lang="en-IN" sz="1600" dirty="0" smtClean="0">
                <a:latin typeface="+mj-lt"/>
              </a:rPr>
              <a:t>variables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Feature </a:t>
            </a:r>
            <a:r>
              <a:rPr lang="en-US" sz="1600" dirty="0">
                <a:latin typeface="+mj-lt"/>
              </a:rPr>
              <a:t>Scaling &amp; Dummy variables and encoding of the </a:t>
            </a:r>
            <a:r>
              <a:rPr lang="en-US" sz="1600" dirty="0" smtClean="0">
                <a:latin typeface="+mj-lt"/>
              </a:rPr>
              <a:t>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Classification </a:t>
            </a:r>
            <a:r>
              <a:rPr lang="en-US" sz="1600" dirty="0">
                <a:latin typeface="+mj-lt"/>
              </a:rPr>
              <a:t>technique: logistic regression is used for model </a:t>
            </a:r>
            <a:r>
              <a:rPr lang="en-US" sz="1600" dirty="0" smtClean="0">
                <a:latin typeface="+mj-lt"/>
              </a:rPr>
              <a:t>making </a:t>
            </a:r>
            <a:r>
              <a:rPr lang="en-IN" sz="1600" dirty="0" smtClean="0">
                <a:latin typeface="+mj-lt"/>
              </a:rPr>
              <a:t>and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Validation </a:t>
            </a:r>
            <a:r>
              <a:rPr lang="en-US" sz="1600" dirty="0">
                <a:latin typeface="+mj-lt"/>
              </a:rPr>
              <a:t>of the </a:t>
            </a:r>
            <a:r>
              <a:rPr lang="en-US" sz="1600" dirty="0" smtClean="0">
                <a:latin typeface="+mj-lt"/>
              </a:rPr>
              <a:t>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+mj-lt"/>
              </a:rPr>
              <a:t>Model 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+mj-lt"/>
              </a:rPr>
              <a:t>Conclusions </a:t>
            </a:r>
            <a:r>
              <a:rPr lang="en-IN" sz="1600" dirty="0">
                <a:latin typeface="+mj-lt"/>
              </a:rPr>
              <a:t>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703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6518"/>
            <a:ext cx="8596668" cy="99167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5"/>
                </a:solidFill>
              </a:rPr>
              <a:t>DATA MANIPULATION</a:t>
            </a:r>
            <a:endParaRPr lang="en-IN" sz="4000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Total Number of Rows=37,Total Number of Columns =</a:t>
            </a:r>
            <a:r>
              <a:rPr lang="en-US" dirty="0" smtClean="0">
                <a:latin typeface="+mj-lt"/>
              </a:rPr>
              <a:t>9240.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Single </a:t>
            </a:r>
            <a:r>
              <a:rPr lang="en-US" dirty="0">
                <a:latin typeface="+mj-lt"/>
              </a:rPr>
              <a:t>value features </a:t>
            </a:r>
            <a:r>
              <a:rPr lang="en-US" dirty="0" smtClean="0">
                <a:latin typeface="+mj-lt"/>
              </a:rPr>
              <a:t>like “</a:t>
            </a:r>
            <a:r>
              <a:rPr lang="en-US" dirty="0">
                <a:latin typeface="+mj-lt"/>
              </a:rPr>
              <a:t>Magazine”, “</a:t>
            </a:r>
            <a:r>
              <a:rPr lang="en-US" dirty="0" err="1">
                <a:latin typeface="+mj-lt"/>
              </a:rPr>
              <a:t>ReceiveMoreUpdates</a:t>
            </a:r>
            <a:r>
              <a:rPr lang="en-US" dirty="0">
                <a:latin typeface="+mj-lt"/>
              </a:rPr>
              <a:t> About </a:t>
            </a:r>
            <a:r>
              <a:rPr lang="en-US" dirty="0" smtClean="0">
                <a:latin typeface="+mj-lt"/>
              </a:rPr>
              <a:t>Our </a:t>
            </a:r>
            <a:r>
              <a:rPr lang="en-IN" dirty="0" smtClean="0">
                <a:latin typeface="+mj-lt"/>
              </a:rPr>
              <a:t>Courses</a:t>
            </a:r>
            <a:r>
              <a:rPr lang="en-IN" dirty="0">
                <a:latin typeface="+mj-lt"/>
              </a:rPr>
              <a:t>”, “Update my </a:t>
            </a:r>
            <a:r>
              <a:rPr lang="en-IN" dirty="0" smtClean="0">
                <a:latin typeface="+mj-lt"/>
              </a:rPr>
              <a:t>supply” </a:t>
            </a:r>
            <a:r>
              <a:rPr lang="en-US" dirty="0" smtClean="0">
                <a:latin typeface="+mj-lt"/>
              </a:rPr>
              <a:t>Chain </a:t>
            </a:r>
            <a:r>
              <a:rPr lang="en-US" dirty="0">
                <a:latin typeface="+mj-lt"/>
              </a:rPr>
              <a:t>Content”, “Get updates on DM Content”, “I agree to pay the amount through </a:t>
            </a:r>
            <a:r>
              <a:rPr lang="en-US" dirty="0" err="1">
                <a:latin typeface="+mj-lt"/>
              </a:rPr>
              <a:t>cheque</a:t>
            </a:r>
            <a:r>
              <a:rPr lang="en-US" dirty="0">
                <a:latin typeface="+mj-lt"/>
              </a:rPr>
              <a:t>” </a:t>
            </a:r>
            <a:r>
              <a:rPr lang="en-US" dirty="0" smtClean="0">
                <a:latin typeface="+mj-lt"/>
              </a:rPr>
              <a:t>etc. </a:t>
            </a:r>
            <a:r>
              <a:rPr lang="en-IN" dirty="0" smtClean="0">
                <a:latin typeface="+mj-lt"/>
              </a:rPr>
              <a:t>have </a:t>
            </a:r>
            <a:r>
              <a:rPr lang="en-IN" dirty="0">
                <a:latin typeface="+mj-lt"/>
              </a:rPr>
              <a:t>been </a:t>
            </a:r>
            <a:r>
              <a:rPr lang="en-IN" dirty="0" smtClean="0">
                <a:latin typeface="+mj-lt"/>
              </a:rPr>
              <a:t>dropped.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Removing the “</a:t>
            </a:r>
            <a:r>
              <a:rPr lang="en-US" dirty="0" err="1">
                <a:latin typeface="+mj-lt"/>
              </a:rPr>
              <a:t>ProspectID</a:t>
            </a:r>
            <a:r>
              <a:rPr lang="en-US" dirty="0">
                <a:latin typeface="+mj-lt"/>
              </a:rPr>
              <a:t>” and “Lead Number” which are not necessary for the </a:t>
            </a:r>
            <a:r>
              <a:rPr lang="en-US" dirty="0" smtClean="0">
                <a:latin typeface="+mj-lt"/>
              </a:rPr>
              <a:t>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After </a:t>
            </a:r>
            <a:r>
              <a:rPr lang="en-US" dirty="0">
                <a:latin typeface="+mj-lt"/>
              </a:rPr>
              <a:t>checking for the value counts for </a:t>
            </a:r>
            <a:r>
              <a:rPr lang="en-US" dirty="0" smtClean="0">
                <a:latin typeface="+mj-lt"/>
              </a:rPr>
              <a:t>some of the object type variables, we find some of the features </a:t>
            </a:r>
            <a:r>
              <a:rPr lang="en-US" dirty="0">
                <a:latin typeface="+mj-lt"/>
              </a:rPr>
              <a:t>which have enough variance, which have dropped, the features are: “Do Not Call”, “</a:t>
            </a:r>
            <a:r>
              <a:rPr lang="en-US" dirty="0" smtClean="0">
                <a:latin typeface="+mj-lt"/>
              </a:rPr>
              <a:t>What matters </a:t>
            </a:r>
            <a:r>
              <a:rPr lang="en-US" dirty="0">
                <a:latin typeface="+mj-lt"/>
              </a:rPr>
              <a:t>most to you in choosing course”, “Search”, “Newspaper, Article”, “</a:t>
            </a:r>
            <a:r>
              <a:rPr lang="en-US" dirty="0" err="1">
                <a:latin typeface="+mj-lt"/>
              </a:rPr>
              <a:t>XEducation</a:t>
            </a:r>
            <a:r>
              <a:rPr lang="en-US" dirty="0">
                <a:latin typeface="+mj-lt"/>
              </a:rPr>
              <a:t> Forums</a:t>
            </a:r>
            <a:r>
              <a:rPr lang="en-US" dirty="0" smtClean="0">
                <a:latin typeface="+mj-lt"/>
              </a:rPr>
              <a:t>”, </a:t>
            </a:r>
            <a:r>
              <a:rPr lang="en-IN" dirty="0" smtClean="0">
                <a:latin typeface="+mj-lt"/>
              </a:rPr>
              <a:t>“</a:t>
            </a:r>
            <a:r>
              <a:rPr lang="en-IN" dirty="0">
                <a:latin typeface="+mj-lt"/>
              </a:rPr>
              <a:t>Newspaper”, “</a:t>
            </a:r>
            <a:r>
              <a:rPr lang="en-IN" dirty="0" err="1">
                <a:latin typeface="+mj-lt"/>
              </a:rPr>
              <a:t>DigitalAdvertisement</a:t>
            </a:r>
            <a:r>
              <a:rPr lang="en-IN" dirty="0">
                <a:latin typeface="+mj-lt"/>
              </a:rPr>
              <a:t>” </a:t>
            </a:r>
            <a:r>
              <a:rPr lang="en-IN" dirty="0" smtClean="0">
                <a:latin typeface="+mj-lt"/>
              </a:rPr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Dropping </a:t>
            </a:r>
            <a:r>
              <a:rPr lang="en-US" dirty="0">
                <a:latin typeface="+mj-lt"/>
              </a:rPr>
              <a:t>the column shaving more than 35% as missing values such as ‘How did you </a:t>
            </a:r>
            <a:r>
              <a:rPr lang="en-US" dirty="0" smtClean="0">
                <a:latin typeface="+mj-lt"/>
              </a:rPr>
              <a:t>hear about </a:t>
            </a:r>
            <a:r>
              <a:rPr lang="en-US" dirty="0">
                <a:latin typeface="+mj-lt"/>
              </a:rPr>
              <a:t>X Education’ </a:t>
            </a:r>
            <a:r>
              <a:rPr lang="en-US" dirty="0" smtClean="0">
                <a:latin typeface="+mj-lt"/>
              </a:rPr>
              <a:t>and ‘</a:t>
            </a:r>
            <a:r>
              <a:rPr lang="en-US" dirty="0">
                <a:latin typeface="+mj-lt"/>
              </a:rPr>
              <a:t>Lead Profile’.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414" y="1970468"/>
            <a:ext cx="4288665" cy="3876540"/>
          </a:xfrm>
        </p:spPr>
        <p:txBody>
          <a:bodyPr>
            <a:noAutofit/>
          </a:bodyPr>
          <a:lstStyle/>
          <a:p>
            <a:pPr algn="ctr"/>
            <a:r>
              <a:rPr lang="en-IN" sz="4800" b="1" u="sng" dirty="0" smtClean="0">
                <a:solidFill>
                  <a:schemeClr val="accent5"/>
                </a:solidFill>
              </a:rPr>
              <a:t>EXPLORATORY</a:t>
            </a:r>
            <a:r>
              <a:rPr lang="en-IN" sz="4800" b="1" u="sng" dirty="0">
                <a:solidFill>
                  <a:schemeClr val="accent5"/>
                </a:solidFill>
              </a:rPr>
              <a:t> </a:t>
            </a:r>
            <a:r>
              <a:rPr lang="en-IN" sz="4800" b="1" u="sng" dirty="0" smtClean="0">
                <a:solidFill>
                  <a:schemeClr val="accent5"/>
                </a:solidFill>
              </a:rPr>
              <a:t>DATA </a:t>
            </a:r>
            <a:br>
              <a:rPr lang="en-IN" sz="4800" b="1" u="sng" dirty="0" smtClean="0">
                <a:solidFill>
                  <a:schemeClr val="accent5"/>
                </a:solidFill>
              </a:rPr>
            </a:br>
            <a:r>
              <a:rPr lang="en-IN" sz="4800" b="1" u="sng" dirty="0" smtClean="0">
                <a:solidFill>
                  <a:schemeClr val="accent5"/>
                </a:solidFill>
              </a:rPr>
              <a:t>ANALYSIS</a:t>
            </a:r>
            <a:r>
              <a:rPr lang="en-IN" sz="4800" b="1" u="sng" dirty="0">
                <a:solidFill>
                  <a:schemeClr val="accent5"/>
                </a:solidFill>
              </a:rPr>
              <a:t/>
            </a:r>
            <a:br>
              <a:rPr lang="en-IN" sz="4800" b="1" u="sng" dirty="0">
                <a:solidFill>
                  <a:schemeClr val="accent5"/>
                </a:solidFill>
              </a:rPr>
            </a:br>
            <a:r>
              <a:rPr lang="en-IN" sz="4800" b="1" u="sng" dirty="0">
                <a:solidFill>
                  <a:schemeClr val="accent5"/>
                </a:solidFill>
              </a:rPr>
              <a:t>(EDA)</a:t>
            </a:r>
            <a:endParaRPr lang="en-IN" sz="4800" u="sng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714445" cy="6858000"/>
          </a:xfrm>
        </p:spPr>
      </p:pic>
    </p:spTree>
    <p:extLst>
      <p:ext uri="{BB962C8B-B14F-4D97-AF65-F5344CB8AC3E}">
        <p14:creationId xmlns:p14="http://schemas.microsoft.com/office/powerpoint/2010/main" val="22601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32"/>
            <a:ext cx="8293993" cy="2830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993" y="1184857"/>
            <a:ext cx="36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 smtClean="0">
                <a:solidFill>
                  <a:schemeClr val="accent5"/>
                </a:solidFill>
              </a:rPr>
              <a:t>BOX PLOT</a:t>
            </a:r>
            <a:endParaRPr lang="en-IN" sz="6000" u="sng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27" y="2936383"/>
            <a:ext cx="4651667" cy="3921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882" y="4365938"/>
            <a:ext cx="3850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u="sng" dirty="0" smtClean="0">
                <a:solidFill>
                  <a:schemeClr val="accent5"/>
                </a:solidFill>
              </a:rPr>
              <a:t>HEATMAP</a:t>
            </a:r>
            <a:endParaRPr lang="en-IN" sz="66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67" y="107459"/>
            <a:ext cx="4303680" cy="6655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794" y="1712889"/>
            <a:ext cx="6787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latin typeface="+mj-lt"/>
              </a:rPr>
              <a:t>Numerical </a:t>
            </a:r>
            <a:r>
              <a:rPr lang="en-IN" sz="3200" b="1" dirty="0">
                <a:latin typeface="+mj-lt"/>
              </a:rPr>
              <a:t>Variables are </a:t>
            </a:r>
            <a:r>
              <a:rPr lang="en-IN" sz="3200" b="1" dirty="0" smtClean="0">
                <a:latin typeface="+mj-lt"/>
              </a:rPr>
              <a:t>normalized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+mj-lt"/>
              </a:rPr>
              <a:t>Dummy </a:t>
            </a:r>
            <a:r>
              <a:rPr lang="en-US" sz="3200" b="1" dirty="0">
                <a:latin typeface="+mj-lt"/>
              </a:rPr>
              <a:t>Variables are created for object type</a:t>
            </a:r>
          </a:p>
          <a:p>
            <a:r>
              <a:rPr lang="en-IN" sz="3200" b="1" dirty="0" smtClean="0">
                <a:latin typeface="+mj-lt"/>
              </a:rPr>
              <a:t>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latin typeface="+mj-lt"/>
              </a:rPr>
              <a:t>Total </a:t>
            </a:r>
            <a:r>
              <a:rPr lang="en-IN" sz="3200" b="1" dirty="0">
                <a:latin typeface="+mj-lt"/>
              </a:rPr>
              <a:t>Rows </a:t>
            </a:r>
            <a:r>
              <a:rPr lang="en-IN" sz="3200" b="1" dirty="0" err="1">
                <a:latin typeface="+mj-lt"/>
              </a:rPr>
              <a:t>forAnalysis</a:t>
            </a:r>
            <a:r>
              <a:rPr lang="en-IN" sz="3200" b="1" dirty="0">
                <a:latin typeface="+mj-lt"/>
              </a:rPr>
              <a:t>: </a:t>
            </a:r>
            <a:r>
              <a:rPr lang="en-IN" sz="3200" b="1" dirty="0" smtClean="0">
                <a:latin typeface="+mj-lt"/>
              </a:rPr>
              <a:t>9240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+mj-lt"/>
              </a:rPr>
              <a:t>Total </a:t>
            </a:r>
            <a:r>
              <a:rPr lang="en-US" sz="3200" b="1" dirty="0">
                <a:latin typeface="+mj-lt"/>
              </a:rPr>
              <a:t>Columns for Analysis: 37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93" y="528034"/>
            <a:ext cx="638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chemeClr val="accent5"/>
                </a:solidFill>
              </a:rPr>
              <a:t>DATA CONVERSION</a:t>
            </a:r>
            <a:endParaRPr lang="en-IN" sz="48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6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124"/>
            <a:ext cx="8596668" cy="1081825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solidFill>
                  <a:schemeClr val="accent5"/>
                </a:solidFill>
              </a:rPr>
              <a:t>MODEL BUILDING</a:t>
            </a:r>
            <a:endParaRPr lang="en-IN" sz="4800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93950"/>
            <a:ext cx="4615883" cy="5035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Splitting the Data into Training and Testing </a:t>
            </a:r>
            <a:r>
              <a:rPr lang="en-US" b="1" dirty="0" smtClean="0">
                <a:latin typeface="+mj-lt"/>
              </a:rPr>
              <a:t>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first basic step for regression is performing a train-test </a:t>
            </a:r>
            <a:r>
              <a:rPr lang="en-US" b="1" dirty="0" smtClean="0">
                <a:latin typeface="+mj-lt"/>
              </a:rPr>
              <a:t>split, we </a:t>
            </a:r>
            <a:r>
              <a:rPr lang="en-US" b="1" dirty="0">
                <a:latin typeface="+mj-lt"/>
              </a:rPr>
              <a:t>have chosen 70:30 </a:t>
            </a:r>
            <a:r>
              <a:rPr lang="en-US" b="1" dirty="0" smtClean="0">
                <a:latin typeface="+mj-lt"/>
              </a:rPr>
              <a:t>ratio.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Use </a:t>
            </a:r>
            <a:r>
              <a:rPr lang="en-US" b="1" dirty="0">
                <a:latin typeface="+mj-lt"/>
              </a:rPr>
              <a:t>RFE for Feature </a:t>
            </a:r>
            <a:r>
              <a:rPr lang="en-US" b="1" dirty="0" smtClean="0">
                <a:latin typeface="+mj-lt"/>
              </a:rPr>
              <a:t>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Running </a:t>
            </a:r>
            <a:r>
              <a:rPr lang="en-US" b="1" dirty="0">
                <a:latin typeface="+mj-lt"/>
              </a:rPr>
              <a:t>RFE with 15 variables as </a:t>
            </a:r>
            <a:r>
              <a:rPr lang="en-US" b="1" dirty="0" smtClean="0">
                <a:latin typeface="+mj-lt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Building </a:t>
            </a:r>
            <a:r>
              <a:rPr lang="en-US" b="1" dirty="0">
                <a:latin typeface="+mj-lt"/>
              </a:rPr>
              <a:t>Model by removing the variable whose p-value is </a:t>
            </a:r>
            <a:r>
              <a:rPr lang="en-US" b="1" dirty="0" smtClean="0">
                <a:latin typeface="+mj-lt"/>
              </a:rPr>
              <a:t>greater than </a:t>
            </a:r>
            <a:r>
              <a:rPr lang="en-US" b="1" dirty="0">
                <a:latin typeface="+mj-lt"/>
              </a:rPr>
              <a:t>0.05 and vi value is greater than </a:t>
            </a:r>
            <a:r>
              <a:rPr lang="en-US" b="1" dirty="0" smtClean="0">
                <a:latin typeface="+mj-lt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Predictions </a:t>
            </a:r>
            <a:r>
              <a:rPr lang="en-US" b="1" dirty="0">
                <a:latin typeface="+mj-lt"/>
              </a:rPr>
              <a:t>on test data </a:t>
            </a:r>
            <a:r>
              <a:rPr lang="en-US" b="1" dirty="0" smtClean="0">
                <a:latin typeface="+mj-lt"/>
              </a:rPr>
              <a:t>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Overall </a:t>
            </a:r>
            <a:r>
              <a:rPr lang="en-IN" b="1" dirty="0">
                <a:latin typeface="+mj-lt"/>
              </a:rPr>
              <a:t>accuracy 81%</a:t>
            </a:r>
            <a:endParaRPr lang="en-IN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1" r="10806" b="-553"/>
          <a:stretch/>
        </p:blipFill>
        <p:spPr>
          <a:xfrm>
            <a:off x="5293217" y="1584100"/>
            <a:ext cx="4189455" cy="4649275"/>
          </a:xfrm>
        </p:spPr>
      </p:pic>
    </p:spTree>
    <p:extLst>
      <p:ext uri="{BB962C8B-B14F-4D97-AF65-F5344CB8AC3E}">
        <p14:creationId xmlns:p14="http://schemas.microsoft.com/office/powerpoint/2010/main" val="744948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777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LEADS SCORING CASE STUDY</vt:lpstr>
      <vt:lpstr>PROBLEM STATEMENT </vt:lpstr>
      <vt:lpstr>BUSINESS OBJECTIVE</vt:lpstr>
      <vt:lpstr>SOLUTION METHODOLOGY</vt:lpstr>
      <vt:lpstr>DATA MANIPULATION</vt:lpstr>
      <vt:lpstr>EXPLORATORY DATA  ANALYSIS (EDA)</vt:lpstr>
      <vt:lpstr>PowerPoint Presentation</vt:lpstr>
      <vt:lpstr>PowerPoint Presentation</vt:lpstr>
      <vt:lpstr>MODEL BUILDING</vt:lpstr>
      <vt:lpstr>ROC Curve</vt:lpstr>
      <vt:lpstr>PREDICTION ON TEST SET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SCORING CASE STUDY</dc:title>
  <dc:creator>Shubham</dc:creator>
  <cp:lastModifiedBy>Shubham</cp:lastModifiedBy>
  <cp:revision>12</cp:revision>
  <dcterms:created xsi:type="dcterms:W3CDTF">2023-09-28T09:20:32Z</dcterms:created>
  <dcterms:modified xsi:type="dcterms:W3CDTF">2023-09-29T06:49:31Z</dcterms:modified>
</cp:coreProperties>
</file>