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399B4A-394E-40B2-B681-22466FCE2A2E}">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2E53B5-C922-474C-BA2C-BBBFB5AD861E}"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138932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2E53B5-C922-474C-BA2C-BBBFB5AD861E}"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68217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2E53B5-C922-474C-BA2C-BBBFB5AD861E}"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3522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2E53B5-C922-474C-BA2C-BBBFB5AD861E}"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10945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E53B5-C922-474C-BA2C-BBBFB5AD861E}"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305176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2E53B5-C922-474C-BA2C-BBBFB5AD861E}"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7044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2E53B5-C922-474C-BA2C-BBBFB5AD861E}"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177513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2E53B5-C922-474C-BA2C-BBBFB5AD861E}"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339626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E53B5-C922-474C-BA2C-BBBFB5AD861E}"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84213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E53B5-C922-474C-BA2C-BBBFB5AD861E}"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49599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E53B5-C922-474C-BA2C-BBBFB5AD861E}"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48DC9-EDBF-4F4F-A019-DE504BDBB4F3}" type="slidenum">
              <a:rPr lang="en-IN" smtClean="0"/>
              <a:t>‹#›</a:t>
            </a:fld>
            <a:endParaRPr lang="en-IN"/>
          </a:p>
        </p:txBody>
      </p:sp>
    </p:spTree>
    <p:extLst>
      <p:ext uri="{BB962C8B-B14F-4D97-AF65-F5344CB8AC3E}">
        <p14:creationId xmlns:p14="http://schemas.microsoft.com/office/powerpoint/2010/main" val="103639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53B5-C922-474C-BA2C-BBBFB5AD861E}" type="datetimeFigureOut">
              <a:rPr lang="en-IN" smtClean="0"/>
              <a:t>11-09-2023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48DC9-EDBF-4F4F-A019-DE504BDBB4F3}" type="slidenum">
              <a:rPr lang="en-IN" smtClean="0"/>
              <a:t>‹#›</a:t>
            </a:fld>
            <a:endParaRPr lang="en-IN"/>
          </a:p>
        </p:txBody>
      </p:sp>
    </p:spTree>
    <p:extLst>
      <p:ext uri="{BB962C8B-B14F-4D97-AF65-F5344CB8AC3E}">
        <p14:creationId xmlns:p14="http://schemas.microsoft.com/office/powerpoint/2010/main" val="253918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515" y="607207"/>
            <a:ext cx="9144000" cy="2676905"/>
          </a:xfrm>
        </p:spPr>
        <p:txBody>
          <a:bodyPr/>
          <a:lstStyle/>
          <a:p>
            <a:r>
              <a:rPr lang="en-IN" b="1" dirty="0" smtClean="0">
                <a:solidFill>
                  <a:schemeClr val="bg1"/>
                </a:solidFill>
                <a:latin typeface="Arial Black" panose="020B0A04020102020204" pitchFamily="34" charset="0"/>
              </a:rPr>
              <a:t>SOCIAL MEDIA ANALYSIS</a:t>
            </a:r>
            <a:endParaRPr lang="en-IN" b="1" dirty="0">
              <a:solidFill>
                <a:schemeClr val="bg1"/>
              </a:solidFill>
              <a:latin typeface="Arial Black" panose="020B0A040201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82" t="5119" r="5051" b="7064"/>
          <a:stretch/>
        </p:blipFill>
        <p:spPr>
          <a:xfrm>
            <a:off x="5048520" y="3767106"/>
            <a:ext cx="2472744" cy="23632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55047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chemeClr val="bg1"/>
                </a:solidFill>
                <a:latin typeface="+mn-lt"/>
              </a:rPr>
              <a:t>Description:</a:t>
            </a:r>
            <a:endParaRPr lang="en-IN" sz="3600" b="1" u="sng" dirty="0">
              <a:solidFill>
                <a:schemeClr val="bg1"/>
              </a:solidFill>
              <a:latin typeface="+mn-lt"/>
            </a:endParaRPr>
          </a:p>
        </p:txBody>
      </p:sp>
      <p:sp>
        <p:nvSpPr>
          <p:cNvPr id="3" name="Content Placeholder 2"/>
          <p:cNvSpPr>
            <a:spLocks noGrp="1"/>
          </p:cNvSpPr>
          <p:nvPr>
            <p:ph idx="1"/>
          </p:nvPr>
        </p:nvSpPr>
        <p:spPr>
          <a:xfrm>
            <a:off x="838200" y="1690688"/>
            <a:ext cx="10515600" cy="4486275"/>
          </a:xfrm>
          <a:noFill/>
        </p:spPr>
        <p:txBody>
          <a:bodyPr>
            <a:normAutofit/>
          </a:bodyPr>
          <a:lstStyle/>
          <a:p>
            <a:pPr marL="0" indent="0">
              <a:buNone/>
            </a:pPr>
            <a:r>
              <a:rPr lang="en-US" sz="2400" dirty="0" smtClean="0">
                <a:solidFill>
                  <a:schemeClr val="bg1"/>
                </a:solidFill>
              </a:rPr>
              <a:t>User analysis is the process by which we track how users engage and interact with our digital product (software or mobile application) in an attempt to derive business insights for marketing, product &amp; development teams.</a:t>
            </a:r>
          </a:p>
          <a:p>
            <a:pPr marL="0" indent="0">
              <a:buNone/>
            </a:pPr>
            <a:endParaRPr lang="en-US" sz="2400" dirty="0" smtClean="0">
              <a:solidFill>
                <a:schemeClr val="bg1"/>
              </a:solidFill>
            </a:endParaRPr>
          </a:p>
          <a:p>
            <a:pPr marL="0" indent="0">
              <a:buNone/>
            </a:pPr>
            <a:r>
              <a:rPr lang="en-US" sz="2400" dirty="0" smtClean="0">
                <a:solidFill>
                  <a:schemeClr val="bg1"/>
                </a:solidFill>
              </a:rPr>
              <a:t>These insights are then used by teams across the business to launch a new marketing campaign, decide on features to build for an app, track the success of the app by measuring user engagement and improve the experience altogether while helping the business grow. You are working with the product team of </a:t>
            </a:r>
            <a:r>
              <a:rPr lang="en-US" sz="2400" dirty="0" err="1" smtClean="0">
                <a:solidFill>
                  <a:schemeClr val="bg1"/>
                </a:solidFill>
              </a:rPr>
              <a:t>Instagram</a:t>
            </a:r>
            <a:r>
              <a:rPr lang="en-US" sz="2400" dirty="0" smtClean="0">
                <a:solidFill>
                  <a:schemeClr val="bg1"/>
                </a:solidFill>
              </a:rPr>
              <a:t> and the product manager has asked you to provide insights on the questions asked by the management team.</a:t>
            </a:r>
            <a:endParaRPr lang="en-IN" sz="2400" dirty="0">
              <a:solidFill>
                <a:schemeClr val="bg1"/>
              </a:solidFill>
            </a:endParaRPr>
          </a:p>
        </p:txBody>
      </p:sp>
    </p:spTree>
    <p:extLst>
      <p:ext uri="{BB962C8B-B14F-4D97-AF65-F5344CB8AC3E}">
        <p14:creationId xmlns:p14="http://schemas.microsoft.com/office/powerpoint/2010/main" val="2996170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28034" y="347730"/>
            <a:ext cx="10825766" cy="5829233"/>
          </a:xfrm>
        </p:spPr>
        <p:txBody>
          <a:bodyPr>
            <a:normAutofit/>
          </a:bodyPr>
          <a:lstStyle/>
          <a:p>
            <a:pPr marL="0" indent="0">
              <a:buNone/>
            </a:pPr>
            <a:r>
              <a:rPr lang="en-US" b="1" dirty="0" smtClean="0">
                <a:solidFill>
                  <a:schemeClr val="bg1"/>
                </a:solidFill>
              </a:rPr>
              <a:t>A) </a:t>
            </a:r>
            <a:r>
              <a:rPr lang="en-US" b="1" u="sng" dirty="0" smtClean="0">
                <a:solidFill>
                  <a:schemeClr val="bg1"/>
                </a:solidFill>
              </a:rPr>
              <a:t>Marketing</a:t>
            </a:r>
            <a:r>
              <a:rPr lang="en-US" sz="2000" b="1" u="sng" dirty="0" smtClean="0">
                <a:solidFill>
                  <a:schemeClr val="bg1"/>
                </a:solidFill>
              </a:rPr>
              <a:t>: </a:t>
            </a:r>
            <a:r>
              <a:rPr lang="en-US" sz="2000" dirty="0" smtClean="0">
                <a:solidFill>
                  <a:schemeClr val="bg1"/>
                </a:solidFill>
              </a:rPr>
              <a:t>The marketing team wants to launch some campaigns, and they need your help with the following –</a:t>
            </a:r>
          </a:p>
          <a:p>
            <a:r>
              <a:rPr lang="en-US" sz="2000" b="1" dirty="0" smtClean="0">
                <a:solidFill>
                  <a:schemeClr val="bg1"/>
                </a:solidFill>
              </a:rPr>
              <a:t>Rewarding Most Loyal Users:</a:t>
            </a:r>
            <a:r>
              <a:rPr lang="en-US" sz="2000" dirty="0" smtClean="0">
                <a:solidFill>
                  <a:schemeClr val="bg1"/>
                </a:solidFill>
              </a:rPr>
              <a:t> People who have been using the platform for the longest time. </a:t>
            </a:r>
          </a:p>
          <a:p>
            <a:pPr marL="0" indent="0">
              <a:buNone/>
            </a:pPr>
            <a:r>
              <a:rPr lang="en-US" sz="2000" dirty="0" smtClean="0">
                <a:solidFill>
                  <a:schemeClr val="bg1"/>
                </a:solidFill>
              </a:rPr>
              <a:t>Your Task: Find the 5 oldest users of the </a:t>
            </a:r>
            <a:r>
              <a:rPr lang="en-US" sz="2000" dirty="0" err="1" smtClean="0">
                <a:solidFill>
                  <a:schemeClr val="bg1"/>
                </a:solidFill>
              </a:rPr>
              <a:t>Instagram</a:t>
            </a:r>
            <a:r>
              <a:rPr lang="en-US" sz="2000" dirty="0" smtClean="0">
                <a:solidFill>
                  <a:schemeClr val="bg1"/>
                </a:solidFill>
              </a:rPr>
              <a:t> from the database provided.</a:t>
            </a:r>
          </a:p>
          <a:p>
            <a:r>
              <a:rPr lang="en-US" sz="2000" b="1" dirty="0" smtClean="0">
                <a:solidFill>
                  <a:schemeClr val="bg1"/>
                </a:solidFill>
              </a:rPr>
              <a:t>Remind Inactive Users to Start Posting: </a:t>
            </a:r>
            <a:r>
              <a:rPr lang="en-US" sz="2000" dirty="0" smtClean="0">
                <a:solidFill>
                  <a:schemeClr val="bg1"/>
                </a:solidFill>
              </a:rPr>
              <a:t>By sending them promotional emails to post their 1st photo. </a:t>
            </a:r>
          </a:p>
          <a:p>
            <a:pPr marL="0" indent="0">
              <a:buNone/>
            </a:pPr>
            <a:r>
              <a:rPr lang="en-US" sz="2000" dirty="0" smtClean="0">
                <a:solidFill>
                  <a:schemeClr val="bg1"/>
                </a:solidFill>
              </a:rPr>
              <a:t>Your Task: Find the users who have never posted a single photo on </a:t>
            </a:r>
            <a:r>
              <a:rPr lang="en-US" sz="2000" dirty="0" err="1" smtClean="0">
                <a:solidFill>
                  <a:schemeClr val="bg1"/>
                </a:solidFill>
              </a:rPr>
              <a:t>Instagram</a:t>
            </a:r>
            <a:r>
              <a:rPr lang="en-US" sz="2000" dirty="0" smtClean="0">
                <a:solidFill>
                  <a:schemeClr val="bg1"/>
                </a:solidFill>
              </a:rPr>
              <a:t>.</a:t>
            </a:r>
          </a:p>
          <a:p>
            <a:r>
              <a:rPr lang="en-US" sz="2000" b="1" dirty="0" smtClean="0">
                <a:solidFill>
                  <a:schemeClr val="bg1"/>
                </a:solidFill>
              </a:rPr>
              <a:t>Declaring Contest Winner: </a:t>
            </a:r>
            <a:r>
              <a:rPr lang="en-US" sz="2000" dirty="0" smtClean="0">
                <a:solidFill>
                  <a:schemeClr val="bg1"/>
                </a:solidFill>
              </a:rPr>
              <a:t>The team started a contest and the user who gets the most likes on a single photo will win the contest now they wish to declare the winner. </a:t>
            </a:r>
          </a:p>
          <a:p>
            <a:pPr marL="0" indent="0">
              <a:buNone/>
            </a:pPr>
            <a:r>
              <a:rPr lang="en-US" sz="2000" dirty="0" smtClean="0">
                <a:solidFill>
                  <a:schemeClr val="bg1"/>
                </a:solidFill>
              </a:rPr>
              <a:t>Your Task: Identify the winner of the contest and provide their details to the team.</a:t>
            </a:r>
          </a:p>
          <a:p>
            <a:r>
              <a:rPr lang="en-US" sz="2000" b="1" dirty="0" smtClean="0">
                <a:solidFill>
                  <a:schemeClr val="bg1"/>
                </a:solidFill>
              </a:rPr>
              <a:t>Hashtag Researching: </a:t>
            </a:r>
            <a:r>
              <a:rPr lang="en-US" sz="2000" dirty="0" smtClean="0">
                <a:solidFill>
                  <a:schemeClr val="bg1"/>
                </a:solidFill>
              </a:rPr>
              <a:t>A partner brand wants to know, which hashtags to use in the post to reach the most people on the platform.</a:t>
            </a:r>
          </a:p>
          <a:p>
            <a:pPr marL="0" indent="0">
              <a:buNone/>
            </a:pPr>
            <a:r>
              <a:rPr lang="en-US" sz="2000" dirty="0" smtClean="0">
                <a:solidFill>
                  <a:schemeClr val="bg1"/>
                </a:solidFill>
              </a:rPr>
              <a:t>Your Task: Identify and suggest the top 5 most commonly used hashtags on the platform.</a:t>
            </a:r>
          </a:p>
          <a:p>
            <a:r>
              <a:rPr lang="en-US" sz="2000" b="1" dirty="0" smtClean="0">
                <a:solidFill>
                  <a:schemeClr val="bg1"/>
                </a:solidFill>
              </a:rPr>
              <a:t>Launch AD Campaign: </a:t>
            </a:r>
            <a:r>
              <a:rPr lang="en-US" sz="2000" dirty="0" smtClean="0">
                <a:solidFill>
                  <a:schemeClr val="bg1"/>
                </a:solidFill>
              </a:rPr>
              <a:t>The team wants to know, which day would be the best day to launc1 ADS. </a:t>
            </a:r>
          </a:p>
          <a:p>
            <a:pPr marL="0" indent="0">
              <a:buNone/>
            </a:pPr>
            <a:r>
              <a:rPr lang="en-US" sz="2000" dirty="0" smtClean="0">
                <a:solidFill>
                  <a:schemeClr val="bg1"/>
                </a:solidFill>
              </a:rPr>
              <a:t>Your Task: What day of the week do most users register on? Provide insights on when to schedule an ad campaign</a:t>
            </a:r>
            <a:endParaRPr lang="en-IN" sz="2000" dirty="0">
              <a:solidFill>
                <a:schemeClr val="bg1"/>
              </a:solidFill>
            </a:endParaRPr>
          </a:p>
        </p:txBody>
      </p:sp>
    </p:spTree>
    <p:extLst>
      <p:ext uri="{BB962C8B-B14F-4D97-AF65-F5344CB8AC3E}">
        <p14:creationId xmlns:p14="http://schemas.microsoft.com/office/powerpoint/2010/main" val="1638698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444792"/>
          </a:xfrm>
        </p:spPr>
        <p:txBody>
          <a:bodyPr>
            <a:normAutofit/>
          </a:bodyPr>
          <a:lstStyle/>
          <a:p>
            <a:pPr marL="0" indent="0">
              <a:buNone/>
            </a:pPr>
            <a:r>
              <a:rPr lang="en-US" b="1" dirty="0" smtClean="0">
                <a:solidFill>
                  <a:schemeClr val="bg1"/>
                </a:solidFill>
              </a:rPr>
              <a:t>B) </a:t>
            </a:r>
            <a:r>
              <a:rPr lang="en-US" b="1" u="sng" dirty="0" smtClean="0">
                <a:solidFill>
                  <a:schemeClr val="bg1"/>
                </a:solidFill>
              </a:rPr>
              <a:t>Investor Metrics: </a:t>
            </a:r>
          </a:p>
          <a:p>
            <a:pPr marL="0" indent="0">
              <a:buNone/>
            </a:pPr>
            <a:r>
              <a:rPr lang="en-US" sz="2200" dirty="0" smtClean="0">
                <a:solidFill>
                  <a:schemeClr val="bg1"/>
                </a:solidFill>
              </a:rPr>
              <a:t>Our investors want to know if </a:t>
            </a:r>
            <a:r>
              <a:rPr lang="en-US" sz="2200" dirty="0" err="1" smtClean="0">
                <a:solidFill>
                  <a:schemeClr val="bg1"/>
                </a:solidFill>
              </a:rPr>
              <a:t>Instagram</a:t>
            </a:r>
            <a:r>
              <a:rPr lang="en-US" sz="2200" dirty="0" smtClean="0">
                <a:solidFill>
                  <a:schemeClr val="bg1"/>
                </a:solidFill>
              </a:rPr>
              <a:t> is performing well and is not becoming redundant like Facebook, they want to assess the app on the following grounds.</a:t>
            </a:r>
          </a:p>
          <a:p>
            <a:pPr marL="0" indent="0">
              <a:buNone/>
            </a:pPr>
            <a:endParaRPr lang="en-US" sz="2200" dirty="0" smtClean="0">
              <a:solidFill>
                <a:schemeClr val="bg1"/>
              </a:solidFill>
            </a:endParaRPr>
          </a:p>
          <a:p>
            <a:r>
              <a:rPr lang="en-US" sz="2200" b="1" dirty="0" smtClean="0">
                <a:solidFill>
                  <a:schemeClr val="bg1"/>
                </a:solidFill>
              </a:rPr>
              <a:t>User Engagement:</a:t>
            </a:r>
            <a:r>
              <a:rPr lang="en-US" sz="2200" dirty="0" smtClean="0">
                <a:solidFill>
                  <a:schemeClr val="bg1"/>
                </a:solidFill>
              </a:rPr>
              <a:t> Are users still as active and post on </a:t>
            </a:r>
            <a:r>
              <a:rPr lang="en-US" sz="2200" dirty="0" err="1" smtClean="0">
                <a:solidFill>
                  <a:schemeClr val="bg1"/>
                </a:solidFill>
              </a:rPr>
              <a:t>Instagram</a:t>
            </a:r>
            <a:r>
              <a:rPr lang="en-US" sz="2200" dirty="0" smtClean="0">
                <a:solidFill>
                  <a:schemeClr val="bg1"/>
                </a:solidFill>
              </a:rPr>
              <a:t> or they are making fewer posts.</a:t>
            </a:r>
          </a:p>
          <a:p>
            <a:pPr marL="0" indent="0">
              <a:buNone/>
            </a:pPr>
            <a:r>
              <a:rPr lang="en-US" sz="2200" dirty="0" smtClean="0">
                <a:solidFill>
                  <a:schemeClr val="bg1"/>
                </a:solidFill>
              </a:rPr>
              <a:t>Your Task: Provide how many times does average user posts on </a:t>
            </a:r>
            <a:r>
              <a:rPr lang="en-US" sz="2200" dirty="0" err="1" smtClean="0">
                <a:solidFill>
                  <a:schemeClr val="bg1"/>
                </a:solidFill>
              </a:rPr>
              <a:t>Instagram</a:t>
            </a:r>
            <a:r>
              <a:rPr lang="en-US" sz="2200" dirty="0" smtClean="0">
                <a:solidFill>
                  <a:schemeClr val="bg1"/>
                </a:solidFill>
              </a:rPr>
              <a:t>. Also, provide the total number of photos on </a:t>
            </a:r>
            <a:r>
              <a:rPr lang="en-US" sz="2200" dirty="0" err="1" smtClean="0">
                <a:solidFill>
                  <a:schemeClr val="bg1"/>
                </a:solidFill>
              </a:rPr>
              <a:t>Instagram</a:t>
            </a:r>
            <a:r>
              <a:rPr lang="en-US" sz="2200" dirty="0" smtClean="0">
                <a:solidFill>
                  <a:schemeClr val="bg1"/>
                </a:solidFill>
              </a:rPr>
              <a:t>/total number of users.</a:t>
            </a:r>
          </a:p>
          <a:p>
            <a:r>
              <a:rPr lang="en-US" sz="2200" b="1" dirty="0" smtClean="0">
                <a:solidFill>
                  <a:schemeClr val="bg1"/>
                </a:solidFill>
              </a:rPr>
              <a:t>Bots &amp; Fake Accounts: </a:t>
            </a:r>
            <a:r>
              <a:rPr lang="en-US" sz="2200" dirty="0" smtClean="0">
                <a:solidFill>
                  <a:schemeClr val="bg1"/>
                </a:solidFill>
              </a:rPr>
              <a:t>The investors want to know if the platform is crowded with fake and dummy accounts.</a:t>
            </a:r>
          </a:p>
          <a:p>
            <a:pPr marL="0" indent="0">
              <a:buNone/>
            </a:pPr>
            <a:r>
              <a:rPr lang="en-US" sz="2200" dirty="0" smtClean="0">
                <a:solidFill>
                  <a:schemeClr val="bg1"/>
                </a:solidFill>
              </a:rPr>
              <a:t>Your Task: Provide data on users (bots) who have liked every single photo on the site (since any normal user would not be able to do this</a:t>
            </a:r>
            <a:endParaRPr lang="en-IN" sz="2200" dirty="0">
              <a:solidFill>
                <a:schemeClr val="bg1"/>
              </a:solidFill>
            </a:endParaRPr>
          </a:p>
        </p:txBody>
      </p:sp>
    </p:spTree>
    <p:extLst>
      <p:ext uri="{BB962C8B-B14F-4D97-AF65-F5344CB8AC3E}">
        <p14:creationId xmlns:p14="http://schemas.microsoft.com/office/powerpoint/2010/main" val="2792606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478</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SOCIAL MEDIA ANALYSIS</vt:lpstr>
      <vt:lpstr>Description: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Shubham</cp:lastModifiedBy>
  <cp:revision>10</cp:revision>
  <dcterms:created xsi:type="dcterms:W3CDTF">2023-09-10T13:18:13Z</dcterms:created>
  <dcterms:modified xsi:type="dcterms:W3CDTF">2023-09-11T08:27:54Z</dcterms:modified>
</cp:coreProperties>
</file>